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258" r:id="rId2"/>
    <p:sldId id="259" r:id="rId3"/>
    <p:sldId id="342" r:id="rId4"/>
    <p:sldId id="347" r:id="rId5"/>
    <p:sldId id="338" r:id="rId6"/>
    <p:sldId id="284" r:id="rId7"/>
    <p:sldId id="267" r:id="rId8"/>
    <p:sldId id="308" r:id="rId9"/>
    <p:sldId id="336" r:id="rId10"/>
    <p:sldId id="335" r:id="rId11"/>
    <p:sldId id="340" r:id="rId12"/>
    <p:sldId id="272" r:id="rId13"/>
    <p:sldId id="275" r:id="rId14"/>
    <p:sldId id="298" r:id="rId15"/>
    <p:sldId id="299" r:id="rId16"/>
    <p:sldId id="277" r:id="rId17"/>
    <p:sldId id="301" r:id="rId18"/>
    <p:sldId id="304" r:id="rId19"/>
    <p:sldId id="309" r:id="rId20"/>
    <p:sldId id="307" r:id="rId21"/>
    <p:sldId id="341" r:id="rId22"/>
    <p:sldId id="339" r:id="rId23"/>
    <p:sldId id="337" r:id="rId24"/>
    <p:sldId id="319" r:id="rId25"/>
    <p:sldId id="320" r:id="rId26"/>
    <p:sldId id="321" r:id="rId27"/>
    <p:sldId id="322" r:id="rId28"/>
    <p:sldId id="323" r:id="rId29"/>
    <p:sldId id="343" r:id="rId30"/>
    <p:sldId id="344" r:id="rId31"/>
    <p:sldId id="345" r:id="rId32"/>
    <p:sldId id="327" r:id="rId33"/>
    <p:sldId id="346" r:id="rId34"/>
    <p:sldId id="329" r:id="rId35"/>
    <p:sldId id="295" r:id="rId36"/>
    <p:sldId id="296" r:id="rId37"/>
    <p:sldId id="306" r:id="rId38"/>
    <p:sldId id="294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孟 才" initials="孟" lastIdx="2" clrIdx="0">
    <p:extLst>
      <p:ext uri="{19B8F6BF-5375-455C-9EA6-DF929625EA0E}">
        <p15:presenceInfo xmlns:p15="http://schemas.microsoft.com/office/powerpoint/2012/main" userId="9dded5530b46db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A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169" autoAdjust="0"/>
  </p:normalViewPr>
  <p:slideViewPr>
    <p:cSldViewPr snapToGrid="0">
      <p:cViewPr varScale="1">
        <p:scale>
          <a:sx n="60" d="100"/>
          <a:sy n="60" d="100"/>
        </p:scale>
        <p:origin x="1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__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altLang="zh-CN" sz="1000" b="1" i="0" u="none" strike="noStrike" kern="1200" baseline="0">
                <a:solidFill>
                  <a:srgbClr val="A01085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000" b="1" i="0" u="none" strike="noStrike" kern="1200" baseline="0" dirty="0">
                <a:solidFill>
                  <a:srgbClr val="A01085"/>
                </a:solidFill>
                <a:latin typeface="+mn-lt"/>
                <a:ea typeface="+mn-ea"/>
                <a:cs typeface="+mn-cs"/>
              </a:rPr>
              <a:t>S-band travelling wave accelerating structure design</a:t>
            </a:r>
          </a:p>
        </c:rich>
      </c:tx>
      <c:layout>
        <c:manualLayout>
          <c:xMode val="edge"/>
          <c:yMode val="edge"/>
          <c:x val="0.125827575840655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altLang="zh-CN" sz="1000" b="1" i="0" u="none" strike="noStrike" kern="1200" baseline="0">
              <a:solidFill>
                <a:srgbClr val="A01085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3338095238095238"/>
          <c:y val="0.17296694444444444"/>
          <c:w val="0.70389739229024939"/>
          <c:h val="0.62961111111111123"/>
        </c:manualLayout>
      </c:layout>
      <c:scatterChart>
        <c:scatterStyle val="lineMarker"/>
        <c:varyColors val="0"/>
        <c:ser>
          <c:idx val="0"/>
          <c:order val="0"/>
          <c:tx>
            <c:v>2a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yVal>
            <c:numRef>
              <c:f>'2018.03.07等梯度'!$B$11:$B$93</c:f>
              <c:numCache>
                <c:formatCode>General</c:formatCode>
                <c:ptCount val="83"/>
                <c:pt idx="0">
                  <c:v>25.383000000000003</c:v>
                </c:pt>
                <c:pt idx="1">
                  <c:v>25.334000000000003</c:v>
                </c:pt>
                <c:pt idx="2">
                  <c:v>25.285000000000004</c:v>
                </c:pt>
                <c:pt idx="3">
                  <c:v>25.235000000000003</c:v>
                </c:pt>
                <c:pt idx="4">
                  <c:v>25.185000000000002</c:v>
                </c:pt>
                <c:pt idx="5">
                  <c:v>25.135000000000002</c:v>
                </c:pt>
                <c:pt idx="6">
                  <c:v>25.085000000000001</c:v>
                </c:pt>
                <c:pt idx="7">
                  <c:v>25.035</c:v>
                </c:pt>
                <c:pt idx="8">
                  <c:v>24.983000000000001</c:v>
                </c:pt>
                <c:pt idx="9">
                  <c:v>24.933</c:v>
                </c:pt>
                <c:pt idx="10">
                  <c:v>24.882999999999999</c:v>
                </c:pt>
                <c:pt idx="11">
                  <c:v>24.834</c:v>
                </c:pt>
                <c:pt idx="12">
                  <c:v>24.786000000000001</c:v>
                </c:pt>
                <c:pt idx="13">
                  <c:v>24.738000000000003</c:v>
                </c:pt>
                <c:pt idx="14">
                  <c:v>24.690000000000005</c:v>
                </c:pt>
                <c:pt idx="15">
                  <c:v>24.636000000000006</c:v>
                </c:pt>
                <c:pt idx="16">
                  <c:v>24.582000000000008</c:v>
                </c:pt>
                <c:pt idx="17">
                  <c:v>24.527000000000008</c:v>
                </c:pt>
                <c:pt idx="18">
                  <c:v>24.475000000000009</c:v>
                </c:pt>
                <c:pt idx="19">
                  <c:v>24.423000000000009</c:v>
                </c:pt>
                <c:pt idx="20">
                  <c:v>24.36900000000001</c:v>
                </c:pt>
                <c:pt idx="21">
                  <c:v>24.317000000000011</c:v>
                </c:pt>
                <c:pt idx="22">
                  <c:v>24.265000000000011</c:v>
                </c:pt>
                <c:pt idx="23">
                  <c:v>24.21200000000001</c:v>
                </c:pt>
                <c:pt idx="24">
                  <c:v>24.158000000000012</c:v>
                </c:pt>
                <c:pt idx="25">
                  <c:v>24.104000000000013</c:v>
                </c:pt>
                <c:pt idx="26">
                  <c:v>24.049000000000014</c:v>
                </c:pt>
                <c:pt idx="27">
                  <c:v>23.993000000000013</c:v>
                </c:pt>
                <c:pt idx="28">
                  <c:v>23.937000000000012</c:v>
                </c:pt>
                <c:pt idx="29">
                  <c:v>23.880000000000013</c:v>
                </c:pt>
                <c:pt idx="30">
                  <c:v>23.823000000000015</c:v>
                </c:pt>
                <c:pt idx="31">
                  <c:v>23.766000000000016</c:v>
                </c:pt>
                <c:pt idx="32">
                  <c:v>23.709000000000017</c:v>
                </c:pt>
                <c:pt idx="33">
                  <c:v>23.653000000000016</c:v>
                </c:pt>
                <c:pt idx="34">
                  <c:v>23.597000000000016</c:v>
                </c:pt>
                <c:pt idx="35">
                  <c:v>23.540000000000017</c:v>
                </c:pt>
                <c:pt idx="36">
                  <c:v>23.483000000000018</c:v>
                </c:pt>
                <c:pt idx="37">
                  <c:v>23.425000000000018</c:v>
                </c:pt>
                <c:pt idx="38">
                  <c:v>23.367000000000019</c:v>
                </c:pt>
                <c:pt idx="39">
                  <c:v>23.308000000000018</c:v>
                </c:pt>
                <c:pt idx="40">
                  <c:v>23.249000000000017</c:v>
                </c:pt>
                <c:pt idx="41">
                  <c:v>23.190000000000015</c:v>
                </c:pt>
                <c:pt idx="42">
                  <c:v>23.130000000000017</c:v>
                </c:pt>
                <c:pt idx="43">
                  <c:v>23.069000000000017</c:v>
                </c:pt>
                <c:pt idx="44">
                  <c:v>23.008000000000017</c:v>
                </c:pt>
                <c:pt idx="45">
                  <c:v>22.947000000000017</c:v>
                </c:pt>
                <c:pt idx="46">
                  <c:v>22.886000000000017</c:v>
                </c:pt>
                <c:pt idx="47">
                  <c:v>22.824000000000016</c:v>
                </c:pt>
                <c:pt idx="48">
                  <c:v>22.762000000000015</c:v>
                </c:pt>
                <c:pt idx="49">
                  <c:v>22.700000000000014</c:v>
                </c:pt>
                <c:pt idx="50">
                  <c:v>22.637000000000015</c:v>
                </c:pt>
                <c:pt idx="51">
                  <c:v>22.574000000000016</c:v>
                </c:pt>
                <c:pt idx="52">
                  <c:v>22.511000000000017</c:v>
                </c:pt>
                <c:pt idx="53">
                  <c:v>22.447000000000017</c:v>
                </c:pt>
                <c:pt idx="54">
                  <c:v>22.383000000000017</c:v>
                </c:pt>
                <c:pt idx="55">
                  <c:v>22.318000000000016</c:v>
                </c:pt>
                <c:pt idx="56">
                  <c:v>22.252000000000017</c:v>
                </c:pt>
                <c:pt idx="57">
                  <c:v>22.185000000000016</c:v>
                </c:pt>
                <c:pt idx="58">
                  <c:v>22.117000000000015</c:v>
                </c:pt>
                <c:pt idx="59">
                  <c:v>22.048000000000016</c:v>
                </c:pt>
                <c:pt idx="60">
                  <c:v>21.979000000000017</c:v>
                </c:pt>
                <c:pt idx="61">
                  <c:v>21.911000000000016</c:v>
                </c:pt>
                <c:pt idx="62">
                  <c:v>21.843000000000014</c:v>
                </c:pt>
                <c:pt idx="63">
                  <c:v>21.775000000000013</c:v>
                </c:pt>
                <c:pt idx="64">
                  <c:v>21.706000000000014</c:v>
                </c:pt>
                <c:pt idx="65">
                  <c:v>21.636000000000013</c:v>
                </c:pt>
                <c:pt idx="66">
                  <c:v>21.565000000000012</c:v>
                </c:pt>
                <c:pt idx="67">
                  <c:v>21.492000000000012</c:v>
                </c:pt>
                <c:pt idx="68">
                  <c:v>21.419000000000011</c:v>
                </c:pt>
                <c:pt idx="69">
                  <c:v>21.346000000000011</c:v>
                </c:pt>
                <c:pt idx="70">
                  <c:v>21.272000000000009</c:v>
                </c:pt>
                <c:pt idx="71">
                  <c:v>21.198000000000008</c:v>
                </c:pt>
                <c:pt idx="72">
                  <c:v>21.123000000000008</c:v>
                </c:pt>
                <c:pt idx="73">
                  <c:v>21.048000000000009</c:v>
                </c:pt>
                <c:pt idx="74">
                  <c:v>20.97300000000001</c:v>
                </c:pt>
                <c:pt idx="75">
                  <c:v>20.897000000000009</c:v>
                </c:pt>
                <c:pt idx="76">
                  <c:v>20.821000000000009</c:v>
                </c:pt>
                <c:pt idx="77">
                  <c:v>20.743000000000009</c:v>
                </c:pt>
                <c:pt idx="78">
                  <c:v>20.664000000000009</c:v>
                </c:pt>
                <c:pt idx="79">
                  <c:v>20.583000000000009</c:v>
                </c:pt>
                <c:pt idx="80">
                  <c:v>20.503000000000011</c:v>
                </c:pt>
                <c:pt idx="81">
                  <c:v>20.423000000000012</c:v>
                </c:pt>
                <c:pt idx="82">
                  <c:v>20.340000000000014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AD-4EF0-A7D1-51F979D36E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583568"/>
        <c:axId val="466576848"/>
      </c:scatterChart>
      <c:scatterChart>
        <c:scatterStyle val="lineMarker"/>
        <c:varyColors val="0"/>
        <c:ser>
          <c:idx val="2"/>
          <c:order val="1"/>
          <c:tx>
            <c:v>2b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yVal>
            <c:numRef>
              <c:f>'2018.03.07等梯度'!$C$11:$C$93</c:f>
              <c:numCache>
                <c:formatCode>General</c:formatCode>
                <c:ptCount val="83"/>
                <c:pt idx="0">
                  <c:v>89.595600000000005</c:v>
                </c:pt>
                <c:pt idx="1">
                  <c:v>89.581000000000003</c:v>
                </c:pt>
                <c:pt idx="2">
                  <c:v>89.566599999999994</c:v>
                </c:pt>
                <c:pt idx="3">
                  <c:v>89.552099999999996</c:v>
                </c:pt>
                <c:pt idx="4">
                  <c:v>89.538499999999999</c:v>
                </c:pt>
                <c:pt idx="5">
                  <c:v>89.524299999999997</c:v>
                </c:pt>
                <c:pt idx="6">
                  <c:v>89.510199999999998</c:v>
                </c:pt>
                <c:pt idx="7">
                  <c:v>89.496099999999998</c:v>
                </c:pt>
                <c:pt idx="8">
                  <c:v>89.481300000000005</c:v>
                </c:pt>
                <c:pt idx="9">
                  <c:v>89.467399999999998</c:v>
                </c:pt>
                <c:pt idx="10">
                  <c:v>89.453299999999999</c:v>
                </c:pt>
                <c:pt idx="11">
                  <c:v>89.442899999999995</c:v>
                </c:pt>
                <c:pt idx="12">
                  <c:v>89.426500000000004</c:v>
                </c:pt>
                <c:pt idx="13">
                  <c:v>89.413200000000003</c:v>
                </c:pt>
                <c:pt idx="14">
                  <c:v>89.400099999999995</c:v>
                </c:pt>
                <c:pt idx="15">
                  <c:v>89.385099999999994</c:v>
                </c:pt>
                <c:pt idx="16">
                  <c:v>89.369600000000005</c:v>
                </c:pt>
                <c:pt idx="17">
                  <c:v>89.355000000000004</c:v>
                </c:pt>
                <c:pt idx="18">
                  <c:v>89.340800000000002</c:v>
                </c:pt>
                <c:pt idx="19">
                  <c:v>89.326599999999999</c:v>
                </c:pt>
                <c:pt idx="20">
                  <c:v>89.311999999999998</c:v>
                </c:pt>
                <c:pt idx="21">
                  <c:v>89.297899999999998</c:v>
                </c:pt>
                <c:pt idx="22">
                  <c:v>89.283900000000003</c:v>
                </c:pt>
                <c:pt idx="23">
                  <c:v>89.269599999999997</c:v>
                </c:pt>
                <c:pt idx="24">
                  <c:v>89.255099999999999</c:v>
                </c:pt>
                <c:pt idx="25">
                  <c:v>89.240600000000001</c:v>
                </c:pt>
                <c:pt idx="26">
                  <c:v>89.225899999999996</c:v>
                </c:pt>
                <c:pt idx="27">
                  <c:v>89.210999999999999</c:v>
                </c:pt>
                <c:pt idx="28">
                  <c:v>89.196100000000001</c:v>
                </c:pt>
                <c:pt idx="29">
                  <c:v>89.181100000000001</c:v>
                </c:pt>
                <c:pt idx="30">
                  <c:v>89.1661</c:v>
                </c:pt>
                <c:pt idx="31">
                  <c:v>89.1511</c:v>
                </c:pt>
                <c:pt idx="32">
                  <c:v>89.136200000000002</c:v>
                </c:pt>
                <c:pt idx="33">
                  <c:v>89.121300000000005</c:v>
                </c:pt>
                <c:pt idx="34">
                  <c:v>89.106999999999999</c:v>
                </c:pt>
                <c:pt idx="35">
                  <c:v>89.092200000000005</c:v>
                </c:pt>
                <c:pt idx="36">
                  <c:v>89.077500000000001</c:v>
                </c:pt>
                <c:pt idx="37">
                  <c:v>89.062600000000003</c:v>
                </c:pt>
                <c:pt idx="38">
                  <c:v>89.047700000000006</c:v>
                </c:pt>
                <c:pt idx="39">
                  <c:v>89.032700000000006</c:v>
                </c:pt>
                <c:pt idx="40">
                  <c:v>89.017600000000002</c:v>
                </c:pt>
                <c:pt idx="41">
                  <c:v>89.002600000000001</c:v>
                </c:pt>
                <c:pt idx="42">
                  <c:v>88.987399999999994</c:v>
                </c:pt>
                <c:pt idx="43">
                  <c:v>88.972200000000001</c:v>
                </c:pt>
                <c:pt idx="44">
                  <c:v>88.956800000000001</c:v>
                </c:pt>
                <c:pt idx="45">
                  <c:v>88.941500000000005</c:v>
                </c:pt>
                <c:pt idx="46">
                  <c:v>88.926199999999994</c:v>
                </c:pt>
                <c:pt idx="47">
                  <c:v>88.910899999999998</c:v>
                </c:pt>
                <c:pt idx="48">
                  <c:v>88.895600000000002</c:v>
                </c:pt>
                <c:pt idx="49">
                  <c:v>88.880300000000005</c:v>
                </c:pt>
                <c:pt idx="50">
                  <c:v>88.864900000000006</c:v>
                </c:pt>
                <c:pt idx="51">
                  <c:v>88.849500000000006</c:v>
                </c:pt>
                <c:pt idx="52">
                  <c:v>88.834100000000007</c:v>
                </c:pt>
                <c:pt idx="53">
                  <c:v>88.818600000000004</c:v>
                </c:pt>
                <c:pt idx="54">
                  <c:v>88.803100000000001</c:v>
                </c:pt>
                <c:pt idx="55">
                  <c:v>88.787499999999994</c:v>
                </c:pt>
                <c:pt idx="56">
                  <c:v>88.771699999999996</c:v>
                </c:pt>
                <c:pt idx="57">
                  <c:v>88.755700000000004</c:v>
                </c:pt>
                <c:pt idx="58">
                  <c:v>88.739500000000007</c:v>
                </c:pt>
                <c:pt idx="59">
                  <c:v>88.723100000000002</c:v>
                </c:pt>
                <c:pt idx="60">
                  <c:v>88.706800000000001</c:v>
                </c:pt>
                <c:pt idx="61">
                  <c:v>88.690700000000007</c:v>
                </c:pt>
                <c:pt idx="62">
                  <c:v>88.6751</c:v>
                </c:pt>
                <c:pt idx="63">
                  <c:v>88.659300000000002</c:v>
                </c:pt>
                <c:pt idx="64">
                  <c:v>88.643299999999996</c:v>
                </c:pt>
                <c:pt idx="65">
                  <c:v>88.627200000000002</c:v>
                </c:pt>
                <c:pt idx="66">
                  <c:v>88.610900000000001</c:v>
                </c:pt>
                <c:pt idx="67">
                  <c:v>88.594399999999993</c:v>
                </c:pt>
                <c:pt idx="68">
                  <c:v>88.577699999999993</c:v>
                </c:pt>
                <c:pt idx="69">
                  <c:v>88.561199999999999</c:v>
                </c:pt>
                <c:pt idx="70">
                  <c:v>88.544499999999999</c:v>
                </c:pt>
                <c:pt idx="71">
                  <c:v>88.527900000000002</c:v>
                </c:pt>
                <c:pt idx="72">
                  <c:v>88.511300000000006</c:v>
                </c:pt>
                <c:pt idx="73">
                  <c:v>88.494699999999995</c:v>
                </c:pt>
                <c:pt idx="74">
                  <c:v>88.478099999999998</c:v>
                </c:pt>
                <c:pt idx="75">
                  <c:v>88.461500000000001</c:v>
                </c:pt>
                <c:pt idx="76">
                  <c:v>88.444900000000004</c:v>
                </c:pt>
                <c:pt idx="77">
                  <c:v>88.427999999999997</c:v>
                </c:pt>
                <c:pt idx="78">
                  <c:v>88.411000000000001</c:v>
                </c:pt>
                <c:pt idx="79">
                  <c:v>88.393600000000006</c:v>
                </c:pt>
                <c:pt idx="80">
                  <c:v>88.376599999999996</c:v>
                </c:pt>
                <c:pt idx="81">
                  <c:v>88.3596</c:v>
                </c:pt>
                <c:pt idx="82">
                  <c:v>88.341999999999999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BAD-4EF0-A7D1-51F979D36E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580208"/>
        <c:axId val="466581328"/>
      </c:scatterChart>
      <c:valAx>
        <c:axId val="466576848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baseline="0"/>
                  <a:t>Beam diameters 2</a:t>
                </a:r>
                <a:r>
                  <a:rPr lang="en-US" altLang="zh-CN"/>
                  <a:t>a(mm)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66583568"/>
        <c:crosses val="autoZero"/>
        <c:crossBetween val="midCat"/>
      </c:valAx>
      <c:valAx>
        <c:axId val="466583568"/>
        <c:scaling>
          <c:orientation val="minMax"/>
          <c:max val="8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Cell number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46950145502645502"/>
              <c:y val="0.944025925925925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66576848"/>
        <c:crosses val="autoZero"/>
        <c:crossBetween val="midCat"/>
      </c:valAx>
      <c:valAx>
        <c:axId val="4665813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Cavity</a:t>
                </a:r>
                <a:r>
                  <a:rPr lang="en-US" altLang="zh-CN" baseline="0"/>
                  <a:t> diameters </a:t>
                </a:r>
                <a:r>
                  <a:rPr lang="en-US" altLang="zh-CN"/>
                  <a:t>2b</a:t>
                </a:r>
                <a:r>
                  <a:rPr lang="en-US" altLang="zh-CN" baseline="0"/>
                  <a:t> (mm)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66580208"/>
        <c:crosses val="max"/>
        <c:crossBetween val="midCat"/>
      </c:valAx>
      <c:valAx>
        <c:axId val="466580208"/>
        <c:scaling>
          <c:orientation val="minMax"/>
        </c:scaling>
        <c:delete val="1"/>
        <c:axPos val="b"/>
        <c:majorTickMark val="out"/>
        <c:minorTickMark val="none"/>
        <c:tickLblPos val="nextTo"/>
        <c:crossAx val="466581328"/>
        <c:crosses val="autoZero"/>
        <c:crossBetween val="midCat"/>
      </c:valAx>
      <c:spPr>
        <a:noFill/>
        <a:ln w="15875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2198928571428572"/>
          <c:y val="0.6177476190476191"/>
          <c:w val="0.37819444444444444"/>
          <c:h val="0.16743438320209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>
          <a:lumMod val="15000"/>
          <a:lumOff val="85000"/>
        </a:sysClr>
      </a:solidFill>
      <a:round/>
    </a:ln>
    <a:effectLst/>
  </c:spPr>
  <c:txPr>
    <a:bodyPr/>
    <a:lstStyle/>
    <a:p>
      <a:pPr>
        <a:defRPr sz="1000" b="1"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altLang="zh-CN" sz="1000" b="1" i="0" u="none" strike="noStrike" kern="1200" baseline="0">
                <a:solidFill>
                  <a:srgbClr val="A01085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000" b="1" i="0" u="none" strike="noStrike" kern="1200" baseline="0" dirty="0">
                <a:solidFill>
                  <a:srgbClr val="A01085"/>
                </a:solidFill>
                <a:latin typeface="+mn-lt"/>
                <a:ea typeface="+mn-ea"/>
                <a:cs typeface="+mn-cs"/>
              </a:rPr>
              <a:t>S-band travelling wave accelerating structure design</a:t>
            </a:r>
          </a:p>
        </c:rich>
      </c:tx>
      <c:layout>
        <c:manualLayout>
          <c:xMode val="edge"/>
          <c:yMode val="edge"/>
          <c:x val="0.20268962585034017"/>
          <c:y val="1.1250793650793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altLang="zh-CN" sz="1000" b="1" i="0" u="none" strike="noStrike" kern="1200" baseline="0">
              <a:solidFill>
                <a:srgbClr val="A01085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3338095238095238"/>
          <c:y val="0.17296694444444444"/>
          <c:w val="0.67869897959183656"/>
          <c:h val="0.60441269841269851"/>
        </c:manualLayout>
      </c:layout>
      <c:scatterChart>
        <c:scatterStyle val="lineMarker"/>
        <c:varyColors val="0"/>
        <c:ser>
          <c:idx val="0"/>
          <c:order val="0"/>
          <c:tx>
            <c:v>Shunt impedance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yVal>
            <c:numRef>
              <c:f>'2018.03.07等梯度'!$F$11:$F$93</c:f>
              <c:numCache>
                <c:formatCode>General</c:formatCode>
                <c:ptCount val="83"/>
                <c:pt idx="0">
                  <c:v>60.322000000000003</c:v>
                </c:pt>
                <c:pt idx="1">
                  <c:v>60.387999999999998</c:v>
                </c:pt>
                <c:pt idx="2">
                  <c:v>60.468000000000004</c:v>
                </c:pt>
                <c:pt idx="3">
                  <c:v>60.54</c:v>
                </c:pt>
                <c:pt idx="4">
                  <c:v>60.612000000000002</c:v>
                </c:pt>
                <c:pt idx="5">
                  <c:v>60.686</c:v>
                </c:pt>
                <c:pt idx="6">
                  <c:v>60.758000000000003</c:v>
                </c:pt>
                <c:pt idx="7">
                  <c:v>60.832000000000001</c:v>
                </c:pt>
                <c:pt idx="8">
                  <c:v>60.908000000000001</c:v>
                </c:pt>
                <c:pt idx="9">
                  <c:v>60.98</c:v>
                </c:pt>
                <c:pt idx="10">
                  <c:v>61.054000000000002</c:v>
                </c:pt>
                <c:pt idx="11">
                  <c:v>61.125999999999998</c:v>
                </c:pt>
                <c:pt idx="12">
                  <c:v>61.195999999999998</c:v>
                </c:pt>
                <c:pt idx="13">
                  <c:v>61.265999999999998</c:v>
                </c:pt>
                <c:pt idx="14">
                  <c:v>61.338000000000001</c:v>
                </c:pt>
                <c:pt idx="15">
                  <c:v>61.415999999999997</c:v>
                </c:pt>
                <c:pt idx="16">
                  <c:v>61.496000000000002</c:v>
                </c:pt>
                <c:pt idx="17">
                  <c:v>61.578000000000003</c:v>
                </c:pt>
                <c:pt idx="18">
                  <c:v>61.654000000000003</c:v>
                </c:pt>
                <c:pt idx="19">
                  <c:v>61.731999999999999</c:v>
                </c:pt>
                <c:pt idx="20">
                  <c:v>61.81</c:v>
                </c:pt>
                <c:pt idx="21">
                  <c:v>61.886000000000003</c:v>
                </c:pt>
                <c:pt idx="22">
                  <c:v>61.963999999999999</c:v>
                </c:pt>
                <c:pt idx="23">
                  <c:v>62.042000000000002</c:v>
                </c:pt>
                <c:pt idx="24">
                  <c:v>62.12</c:v>
                </c:pt>
                <c:pt idx="25">
                  <c:v>62.2</c:v>
                </c:pt>
                <c:pt idx="26">
                  <c:v>62.28</c:v>
                </c:pt>
                <c:pt idx="27">
                  <c:v>62.363999999999997</c:v>
                </c:pt>
                <c:pt idx="28">
                  <c:v>62.445999999999998</c:v>
                </c:pt>
                <c:pt idx="29">
                  <c:v>62.53</c:v>
                </c:pt>
                <c:pt idx="30">
                  <c:v>62.613999999999997</c:v>
                </c:pt>
                <c:pt idx="31">
                  <c:v>62.7</c:v>
                </c:pt>
                <c:pt idx="32">
                  <c:v>62.783999999999999</c:v>
                </c:pt>
                <c:pt idx="33">
                  <c:v>62.868000000000002</c:v>
                </c:pt>
                <c:pt idx="34">
                  <c:v>62.95</c:v>
                </c:pt>
                <c:pt idx="35">
                  <c:v>63.033999999999999</c:v>
                </c:pt>
                <c:pt idx="36">
                  <c:v>63.118000000000002</c:v>
                </c:pt>
                <c:pt idx="37">
                  <c:v>63.204000000000001</c:v>
                </c:pt>
                <c:pt idx="38">
                  <c:v>63.287999999999997</c:v>
                </c:pt>
                <c:pt idx="39">
                  <c:v>63.375999999999998</c:v>
                </c:pt>
                <c:pt idx="40">
                  <c:v>63.463999999999999</c:v>
                </c:pt>
                <c:pt idx="41">
                  <c:v>63.55</c:v>
                </c:pt>
                <c:pt idx="42">
                  <c:v>63.64</c:v>
                </c:pt>
                <c:pt idx="43">
                  <c:v>63.73</c:v>
                </c:pt>
                <c:pt idx="44">
                  <c:v>63.82</c:v>
                </c:pt>
                <c:pt idx="45">
                  <c:v>63.911999999999999</c:v>
                </c:pt>
                <c:pt idx="46">
                  <c:v>64.001999999999995</c:v>
                </c:pt>
                <c:pt idx="47">
                  <c:v>64.093999999999994</c:v>
                </c:pt>
                <c:pt idx="48">
                  <c:v>64.186000000000007</c:v>
                </c:pt>
                <c:pt idx="49">
                  <c:v>64.278000000000006</c:v>
                </c:pt>
                <c:pt idx="50">
                  <c:v>64.37</c:v>
                </c:pt>
                <c:pt idx="51">
                  <c:v>64.463999999999999</c:v>
                </c:pt>
                <c:pt idx="52">
                  <c:v>64.555999999999997</c:v>
                </c:pt>
                <c:pt idx="53">
                  <c:v>64.652000000000001</c:v>
                </c:pt>
                <c:pt idx="54">
                  <c:v>64.745999999999995</c:v>
                </c:pt>
                <c:pt idx="55">
                  <c:v>64.843999999999994</c:v>
                </c:pt>
                <c:pt idx="56">
                  <c:v>64.941999999999993</c:v>
                </c:pt>
                <c:pt idx="57">
                  <c:v>65.042000000000002</c:v>
                </c:pt>
                <c:pt idx="58">
                  <c:v>65.141999999999996</c:v>
                </c:pt>
                <c:pt idx="59">
                  <c:v>65.244</c:v>
                </c:pt>
                <c:pt idx="60">
                  <c:v>65.346000000000004</c:v>
                </c:pt>
                <c:pt idx="61">
                  <c:v>65.447999999999993</c:v>
                </c:pt>
                <c:pt idx="62">
                  <c:v>65.548000000000002</c:v>
                </c:pt>
                <c:pt idx="63">
                  <c:v>65.647999999999996</c:v>
                </c:pt>
                <c:pt idx="64">
                  <c:v>65.75</c:v>
                </c:pt>
                <c:pt idx="65">
                  <c:v>65.853999999999999</c:v>
                </c:pt>
                <c:pt idx="66">
                  <c:v>65.959999999999994</c:v>
                </c:pt>
                <c:pt idx="67">
                  <c:v>66.067999999999998</c:v>
                </c:pt>
                <c:pt idx="68">
                  <c:v>66.176000000000002</c:v>
                </c:pt>
                <c:pt idx="69">
                  <c:v>66.286000000000001</c:v>
                </c:pt>
                <c:pt idx="70">
                  <c:v>66.394000000000005</c:v>
                </c:pt>
                <c:pt idx="71">
                  <c:v>66.504000000000005</c:v>
                </c:pt>
                <c:pt idx="72">
                  <c:v>66.614000000000004</c:v>
                </c:pt>
                <c:pt idx="73">
                  <c:v>66.725999999999999</c:v>
                </c:pt>
                <c:pt idx="74">
                  <c:v>66.835999999999999</c:v>
                </c:pt>
                <c:pt idx="75">
                  <c:v>66.947999999999993</c:v>
                </c:pt>
                <c:pt idx="76">
                  <c:v>67.061999999999998</c:v>
                </c:pt>
                <c:pt idx="77">
                  <c:v>67.177999999999997</c:v>
                </c:pt>
                <c:pt idx="78">
                  <c:v>67.293999999999997</c:v>
                </c:pt>
                <c:pt idx="79">
                  <c:v>67.414000000000001</c:v>
                </c:pt>
                <c:pt idx="80">
                  <c:v>67.531999999999996</c:v>
                </c:pt>
                <c:pt idx="81">
                  <c:v>67.650000000000006</c:v>
                </c:pt>
                <c:pt idx="82">
                  <c:v>67.772000000000006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F2B-4C17-8FCF-7146E81F1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750000"/>
        <c:axId val="470976992"/>
      </c:scatterChart>
      <c:scatterChart>
        <c:scatterStyle val="lineMarker"/>
        <c:varyColors val="0"/>
        <c:ser>
          <c:idx val="2"/>
          <c:order val="1"/>
          <c:tx>
            <c:v>ralative group velocity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yVal>
            <c:numRef>
              <c:f>'2018.03.07等梯度'!$H$11:$H$93</c:f>
              <c:numCache>
                <c:formatCode>General</c:formatCode>
                <c:ptCount val="83"/>
                <c:pt idx="0">
                  <c:v>2.0098632141721508E-2</c:v>
                </c:pt>
                <c:pt idx="1">
                  <c:v>1.996746050338101E-2</c:v>
                </c:pt>
                <c:pt idx="2">
                  <c:v>1.9830738271451362E-2</c:v>
                </c:pt>
                <c:pt idx="3">
                  <c:v>1.9713776188235384E-2</c:v>
                </c:pt>
                <c:pt idx="4">
                  <c:v>1.9573847091843059E-2</c:v>
                </c:pt>
                <c:pt idx="5">
                  <c:v>1.9450010056397668E-2</c:v>
                </c:pt>
                <c:pt idx="6">
                  <c:v>1.9326414108452102E-2</c:v>
                </c:pt>
                <c:pt idx="7">
                  <c:v>1.9198340199365924E-2</c:v>
                </c:pt>
                <c:pt idx="8">
                  <c:v>1.9080582498557638E-2</c:v>
                </c:pt>
                <c:pt idx="9">
                  <c:v>1.8942736073635027E-2</c:v>
                </c:pt>
                <c:pt idx="10">
                  <c:v>1.8826057240565398E-2</c:v>
                </c:pt>
                <c:pt idx="11">
                  <c:v>1.8688996721813685E-2</c:v>
                </c:pt>
                <c:pt idx="12">
                  <c:v>1.8565046626516882E-2</c:v>
                </c:pt>
                <c:pt idx="13">
                  <c:v>1.8443334820357388E-2</c:v>
                </c:pt>
                <c:pt idx="14">
                  <c:v>1.8310232317760831E-2</c:v>
                </c:pt>
                <c:pt idx="15">
                  <c:v>1.8189252992937333E-2</c:v>
                </c:pt>
                <c:pt idx="16">
                  <c:v>1.8059467672848151E-2</c:v>
                </c:pt>
                <c:pt idx="17">
                  <c:v>1.7928591909819092E-2</c:v>
                </c:pt>
                <c:pt idx="18">
                  <c:v>1.7799226822024613E-2</c:v>
                </c:pt>
                <c:pt idx="19">
                  <c:v>1.7674302031004018E-2</c:v>
                </c:pt>
                <c:pt idx="20">
                  <c:v>1.7544057156762324E-2</c:v>
                </c:pt>
                <c:pt idx="21">
                  <c:v>1.7419151373534177E-2</c:v>
                </c:pt>
                <c:pt idx="22">
                  <c:v>1.728869363747523E-2</c:v>
                </c:pt>
                <c:pt idx="23">
                  <c:v>1.7162838997598916E-2</c:v>
                </c:pt>
                <c:pt idx="24">
                  <c:v>1.7032819284923523E-2</c:v>
                </c:pt>
                <c:pt idx="25">
                  <c:v>1.6908202022147999E-2</c:v>
                </c:pt>
                <c:pt idx="26">
                  <c:v>1.6780082769998147E-2</c:v>
                </c:pt>
                <c:pt idx="27">
                  <c:v>1.6648408345004195E-2</c:v>
                </c:pt>
                <c:pt idx="28">
                  <c:v>1.6522197961893963E-2</c:v>
                </c:pt>
                <c:pt idx="29">
                  <c:v>1.6381880509862962E-2</c:v>
                </c:pt>
                <c:pt idx="30">
                  <c:v>1.6255987715823171E-2</c:v>
                </c:pt>
                <c:pt idx="31">
                  <c:v>1.6125407903717682E-2</c:v>
                </c:pt>
                <c:pt idx="32">
                  <c:v>1.5992082536901035E-2</c:v>
                </c:pt>
                <c:pt idx="33">
                  <c:v>1.5864959029153844E-2</c:v>
                </c:pt>
                <c:pt idx="34">
                  <c:v>1.5731422821449875E-2</c:v>
                </c:pt>
                <c:pt idx="35">
                  <c:v>1.5604720734110419E-2</c:v>
                </c:pt>
                <c:pt idx="36">
                  <c:v>1.5481824166770851E-2</c:v>
                </c:pt>
                <c:pt idx="37">
                  <c:v>1.5348225891491395E-2</c:v>
                </c:pt>
                <c:pt idx="38">
                  <c:v>1.5220547314835662E-2</c:v>
                </c:pt>
                <c:pt idx="39">
                  <c:v>1.5079595494034495E-2</c:v>
                </c:pt>
                <c:pt idx="40">
                  <c:v>1.4956016602376467E-2</c:v>
                </c:pt>
                <c:pt idx="41">
                  <c:v>1.4828624179188085E-2</c:v>
                </c:pt>
                <c:pt idx="42">
                  <c:v>1.4699796762260658E-2</c:v>
                </c:pt>
                <c:pt idx="43">
                  <c:v>1.4559567670111965E-2</c:v>
                </c:pt>
                <c:pt idx="44">
                  <c:v>1.4432553475795924E-2</c:v>
                </c:pt>
                <c:pt idx="45">
                  <c:v>1.4304087584838391E-2</c:v>
                </c:pt>
                <c:pt idx="46">
                  <c:v>1.4175368312831126E-2</c:v>
                </c:pt>
                <c:pt idx="47">
                  <c:v>1.4034898092352527E-2</c:v>
                </c:pt>
                <c:pt idx="48">
                  <c:v>1.3906890103102256E-2</c:v>
                </c:pt>
                <c:pt idx="49">
                  <c:v>1.3778458233825336E-2</c:v>
                </c:pt>
                <c:pt idx="50">
                  <c:v>1.3640929830344151E-2</c:v>
                </c:pt>
                <c:pt idx="51">
                  <c:v>1.3508416522227274E-2</c:v>
                </c:pt>
                <c:pt idx="52">
                  <c:v>1.3382104495485219E-2</c:v>
                </c:pt>
                <c:pt idx="53">
                  <c:v>1.3248628760272005E-2</c:v>
                </c:pt>
                <c:pt idx="54">
                  <c:v>1.3120458053779066E-2</c:v>
                </c:pt>
                <c:pt idx="55">
                  <c:v>1.2985244904210779E-2</c:v>
                </c:pt>
                <c:pt idx="56">
                  <c:v>1.2851101397442824E-2</c:v>
                </c:pt>
                <c:pt idx="57">
                  <c:v>1.2722299626139837E-2</c:v>
                </c:pt>
                <c:pt idx="58">
                  <c:v>1.2590671866173068E-2</c:v>
                </c:pt>
                <c:pt idx="59">
                  <c:v>1.2454218832713708E-2</c:v>
                </c:pt>
                <c:pt idx="60">
                  <c:v>1.232294450838709E-2</c:v>
                </c:pt>
                <c:pt idx="61">
                  <c:v>1.21867223870025E-2</c:v>
                </c:pt>
                <c:pt idx="62">
                  <c:v>1.2054083737178777E-2</c:v>
                </c:pt>
                <c:pt idx="63">
                  <c:v>1.1922669631364256E-2</c:v>
                </c:pt>
                <c:pt idx="64">
                  <c:v>1.1792070833939289E-2</c:v>
                </c:pt>
                <c:pt idx="65">
                  <c:v>1.1657339244460052E-2</c:v>
                </c:pt>
                <c:pt idx="66">
                  <c:v>1.1524764254181821E-2</c:v>
                </c:pt>
                <c:pt idx="67">
                  <c:v>1.1390436440207742E-2</c:v>
                </c:pt>
                <c:pt idx="68">
                  <c:v>1.1254702316316279E-2</c:v>
                </c:pt>
                <c:pt idx="69">
                  <c:v>1.1120828502040565E-2</c:v>
                </c:pt>
                <c:pt idx="70">
                  <c:v>1.0984381513097942E-2</c:v>
                </c:pt>
                <c:pt idx="71">
                  <c:v>1.0854272355849405E-2</c:v>
                </c:pt>
                <c:pt idx="72">
                  <c:v>1.0716044662250141E-2</c:v>
                </c:pt>
                <c:pt idx="73">
                  <c:v>1.0580253822969969E-2</c:v>
                </c:pt>
                <c:pt idx="74">
                  <c:v>1.0452410962376131E-2</c:v>
                </c:pt>
                <c:pt idx="75">
                  <c:v>1.031284092020799E-2</c:v>
                </c:pt>
                <c:pt idx="76">
                  <c:v>1.0182734811212802E-2</c:v>
                </c:pt>
                <c:pt idx="77">
                  <c:v>1.0045837753233731E-2</c:v>
                </c:pt>
                <c:pt idx="78">
                  <c:v>9.90609185962147E-3</c:v>
                </c:pt>
                <c:pt idx="79">
                  <c:v>9.7758028109186119E-3</c:v>
                </c:pt>
                <c:pt idx="80">
                  <c:v>9.6338785214343386E-3</c:v>
                </c:pt>
                <c:pt idx="81">
                  <c:v>9.4966350343852236E-3</c:v>
                </c:pt>
                <c:pt idx="82">
                  <c:v>9.3686021746324753E-3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F2B-4C17-8FCF-7146E81F1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828864"/>
        <c:axId val="385828304"/>
      </c:scatterChart>
      <c:valAx>
        <c:axId val="470976992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Shunt</a:t>
                </a:r>
                <a:r>
                  <a:rPr lang="en-US" altLang="zh-CN" baseline="0"/>
                  <a:t> impedance</a:t>
                </a:r>
                <a:r>
                  <a:rPr lang="zh-CN" altLang="en-US"/>
                  <a:t> （</a:t>
                </a:r>
                <a:r>
                  <a:rPr lang="en-US" altLang="zh-CN"/>
                  <a:t>MΩ/m</a:t>
                </a:r>
                <a:r>
                  <a:rPr lang="zh-CN" altLang="en-US"/>
                  <a:t>）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3750000"/>
        <c:crosses val="autoZero"/>
        <c:crossBetween val="midCat"/>
      </c:valAx>
      <c:valAx>
        <c:axId val="483750000"/>
        <c:scaling>
          <c:orientation val="minMax"/>
          <c:max val="8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Cell</a:t>
                </a:r>
                <a:r>
                  <a:rPr lang="en-US" altLang="zh-CN" baseline="0"/>
                  <a:t> number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46950145502645502"/>
              <c:y val="0.944025925925925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70976992"/>
        <c:crosses val="autoZero"/>
        <c:crossBetween val="midCat"/>
        <c:majorUnit val="20"/>
      </c:valAx>
      <c:valAx>
        <c:axId val="385828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relative group velocity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5828864"/>
        <c:crosses val="max"/>
        <c:crossBetween val="midCat"/>
      </c:valAx>
      <c:valAx>
        <c:axId val="385828864"/>
        <c:scaling>
          <c:orientation val="minMax"/>
        </c:scaling>
        <c:delete val="1"/>
        <c:axPos val="b"/>
        <c:majorTickMark val="out"/>
        <c:minorTickMark val="none"/>
        <c:tickLblPos val="nextTo"/>
        <c:crossAx val="385828304"/>
        <c:crosses val="autoZero"/>
        <c:crossBetween val="midCat"/>
      </c:valAx>
      <c:spPr>
        <a:noFill/>
        <a:ln w="15875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22836791383219954"/>
          <c:y val="0.54122619047619047"/>
          <c:w val="0.46996726190476179"/>
          <c:h val="0.11916666666666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>
          <a:lumMod val="15000"/>
          <a:lumOff val="85000"/>
        </a:sysClr>
      </a:solidFill>
      <a:round/>
    </a:ln>
    <a:effectLst/>
  </c:spPr>
  <c:txPr>
    <a:bodyPr/>
    <a:lstStyle/>
    <a:p>
      <a:pPr>
        <a:defRPr sz="1000" b="1"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altLang="zh-CN" sz="1000" b="1" i="0" u="none" strike="noStrike" kern="1200" baseline="0">
                <a:solidFill>
                  <a:srgbClr val="A01085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000" b="1" i="0" u="none" strike="noStrike" kern="1200" baseline="0" dirty="0">
                <a:solidFill>
                  <a:srgbClr val="A01085"/>
                </a:solidFill>
                <a:latin typeface="+mn-lt"/>
                <a:ea typeface="+mn-ea"/>
                <a:cs typeface="+mn-cs"/>
              </a:rPr>
              <a:t>S-band travelling wave accelerating structure design</a:t>
            </a:r>
          </a:p>
        </c:rich>
      </c:tx>
      <c:layout>
        <c:manualLayout>
          <c:xMode val="edge"/>
          <c:yMode val="edge"/>
          <c:x val="0.20268968330206447"/>
          <c:y val="1.1250793650793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altLang="zh-CN" sz="1000" b="1" i="0" u="none" strike="noStrike" kern="1200" baseline="0">
              <a:solidFill>
                <a:srgbClr val="A01085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3338095238095238"/>
          <c:y val="0.17296694444444444"/>
          <c:w val="0.7362954365079365"/>
          <c:h val="0.64976972222222218"/>
        </c:manualLayout>
      </c:layout>
      <c:scatterChart>
        <c:scatterStyle val="lineMarker"/>
        <c:varyColors val="0"/>
        <c:ser>
          <c:idx val="2"/>
          <c:order val="1"/>
          <c:tx>
            <c:v>Power flow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yVal>
            <c:numRef>
              <c:f>'2018.03.07等梯度'!$J$11:$J$93</c:f>
              <c:numCache>
                <c:formatCode>General</c:formatCode>
                <c:ptCount val="83"/>
                <c:pt idx="0">
                  <c:v>70</c:v>
                </c:pt>
                <c:pt idx="1">
                  <c:v>69.474371718065029</c:v>
                </c:pt>
                <c:pt idx="2">
                  <c:v>68.949073441743082</c:v>
                </c:pt>
                <c:pt idx="3">
                  <c:v>68.424635309765549</c:v>
                </c:pt>
                <c:pt idx="4">
                  <c:v>67.900446077686027</c:v>
                </c:pt>
                <c:pt idx="5">
                  <c:v>67.37693972201113</c:v>
                </c:pt>
                <c:pt idx="6">
                  <c:v>66.854130048548114</c:v>
                </c:pt>
                <c:pt idx="7">
                  <c:v>66.331896352811412</c:v>
                </c:pt>
                <c:pt idx="8">
                  <c:v>65.810523267456361</c:v>
                </c:pt>
                <c:pt idx="9">
                  <c:v>65.289468713485618</c:v>
                </c:pt>
                <c:pt idx="10">
                  <c:v>64.769318444828926</c:v>
                </c:pt>
                <c:pt idx="11">
                  <c:v>64.249509586552989</c:v>
                </c:pt>
                <c:pt idx="12">
                  <c:v>63.730413642423919</c:v>
                </c:pt>
                <c:pt idx="13">
                  <c:v>63.212097501128198</c:v>
                </c:pt>
                <c:pt idx="14">
                  <c:v>62.694244956302398</c:v>
                </c:pt>
                <c:pt idx="15">
                  <c:v>62.177199518103912</c:v>
                </c:pt>
                <c:pt idx="16">
                  <c:v>61.660715127892317</c:v>
                </c:pt>
                <c:pt idx="17">
                  <c:v>61.144764488048061</c:v>
                </c:pt>
                <c:pt idx="18">
                  <c:v>60.629395035250496</c:v>
                </c:pt>
                <c:pt idx="19">
                  <c:v>60.1147429676694</c:v>
                </c:pt>
                <c:pt idx="20">
                  <c:v>59.600654340797128</c:v>
                </c:pt>
                <c:pt idx="21">
                  <c:v>59.087293289695388</c:v>
                </c:pt>
                <c:pt idx="22">
                  <c:v>58.574497270960379</c:v>
                </c:pt>
                <c:pt idx="23">
                  <c:v>58.062410554458744</c:v>
                </c:pt>
                <c:pt idx="24">
                  <c:v>57.550910056496186</c:v>
                </c:pt>
                <c:pt idx="25">
                  <c:v>57.040162653576118</c:v>
                </c:pt>
                <c:pt idx="26">
                  <c:v>56.530067376606723</c:v>
                </c:pt>
                <c:pt idx="27">
                  <c:v>56.020520634296709</c:v>
                </c:pt>
                <c:pt idx="28">
                  <c:v>55.511694307316041</c:v>
                </c:pt>
                <c:pt idx="29">
                  <c:v>55.00315790674739</c:v>
                </c:pt>
                <c:pt idx="30">
                  <c:v>54.495363244016779</c:v>
                </c:pt>
                <c:pt idx="31">
                  <c:v>53.988168860021055</c:v>
                </c:pt>
                <c:pt idx="32">
                  <c:v>53.481492927557468</c:v>
                </c:pt>
                <c:pt idx="33">
                  <c:v>52.975536758075656</c:v>
                </c:pt>
                <c:pt idx="34">
                  <c:v>52.470103976382731</c:v>
                </c:pt>
                <c:pt idx="35">
                  <c:v>51.965415831355372</c:v>
                </c:pt>
                <c:pt idx="36">
                  <c:v>51.461601133106079</c:v>
                </c:pt>
                <c:pt idx="37">
                  <c:v>50.958316933586339</c:v>
                </c:pt>
                <c:pt idx="38">
                  <c:v>50.455762475605368</c:v>
                </c:pt>
                <c:pt idx="39">
                  <c:v>49.953503929634167</c:v>
                </c:pt>
                <c:pt idx="40">
                  <c:v>49.452124669876852</c:v>
                </c:pt>
                <c:pt idx="41">
                  <c:v>48.951502969512255</c:v>
                </c:pt>
                <c:pt idx="42">
                  <c:v>48.451596268407798</c:v>
                </c:pt>
                <c:pt idx="43">
                  <c:v>47.952021549897687</c:v>
                </c:pt>
                <c:pt idx="44">
                  <c:v>47.453233967907231</c:v>
                </c:pt>
                <c:pt idx="45">
                  <c:v>46.955192847297312</c:v>
                </c:pt>
                <c:pt idx="46">
                  <c:v>46.45789557967128</c:v>
                </c:pt>
                <c:pt idx="47">
                  <c:v>45.960934950293201</c:v>
                </c:pt>
                <c:pt idx="48">
                  <c:v>45.464757405026198</c:v>
                </c:pt>
                <c:pt idx="49">
                  <c:v>44.96935442349136</c:v>
                </c:pt>
                <c:pt idx="50">
                  <c:v>44.474401472714078</c:v>
                </c:pt>
                <c:pt idx="51">
                  <c:v>43.98008919742378</c:v>
                </c:pt>
                <c:pt idx="52">
                  <c:v>43.486651223018633</c:v>
                </c:pt>
                <c:pt idx="53">
                  <c:v>42.993826940209438</c:v>
                </c:pt>
                <c:pt idx="54">
                  <c:v>42.501823590354391</c:v>
                </c:pt>
                <c:pt idx="55">
                  <c:v>42.010383686168332</c:v>
                </c:pt>
                <c:pt idx="56">
                  <c:v>41.519550625297931</c:v>
                </c:pt>
                <c:pt idx="57">
                  <c:v>41.029538565178171</c:v>
                </c:pt>
                <c:pt idx="58">
                  <c:v>40.540242869208591</c:v>
                </c:pt>
                <c:pt idx="59">
                  <c:v>40.051482640873751</c:v>
                </c:pt>
                <c:pt idx="60">
                  <c:v>39.563467910064134</c:v>
                </c:pt>
                <c:pt idx="61">
                  <c:v>39.076012846956381</c:v>
                </c:pt>
                <c:pt idx="62">
                  <c:v>38.589264536578845</c:v>
                </c:pt>
                <c:pt idx="63">
                  <c:v>38.103283316653815</c:v>
                </c:pt>
                <c:pt idx="64">
                  <c:v>37.618107412433673</c:v>
                </c:pt>
                <c:pt idx="65">
                  <c:v>37.133577785292466</c:v>
                </c:pt>
                <c:pt idx="66">
                  <c:v>36.649788679369728</c:v>
                </c:pt>
                <c:pt idx="67">
                  <c:v>36.166674523761507</c:v>
                </c:pt>
                <c:pt idx="68">
                  <c:v>35.684183357786928</c:v>
                </c:pt>
                <c:pt idx="69">
                  <c:v>35.202402864528068</c:v>
                </c:pt>
                <c:pt idx="70">
                  <c:v>34.721229552360683</c:v>
                </c:pt>
                <c:pt idx="71">
                  <c:v>34.24094978497196</c:v>
                </c:pt>
                <c:pt idx="72">
                  <c:v>33.761212918947571</c:v>
                </c:pt>
                <c:pt idx="73">
                  <c:v>33.282135887919083</c:v>
                </c:pt>
                <c:pt idx="74">
                  <c:v>32.804088378647556</c:v>
                </c:pt>
                <c:pt idx="75">
                  <c:v>32.326543265173036</c:v>
                </c:pt>
                <c:pt idx="76">
                  <c:v>31.849950974294821</c:v>
                </c:pt>
                <c:pt idx="77">
                  <c:v>31.373997431569812</c:v>
                </c:pt>
                <c:pt idx="78">
                  <c:v>30.898559015512912</c:v>
                </c:pt>
                <c:pt idx="79">
                  <c:v>30.424099355669945</c:v>
                </c:pt>
                <c:pt idx="80">
                  <c:v>29.950063160465962</c:v>
                </c:pt>
                <c:pt idx="81">
                  <c:v>29.476685896247801</c:v>
                </c:pt>
                <c:pt idx="82">
                  <c:v>29.004441389308397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13F-4997-A5B3-29C41E34C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832224"/>
        <c:axId val="385831664"/>
      </c:scatterChart>
      <c:scatterChart>
        <c:scatterStyle val="lineMarker"/>
        <c:varyColors val="0"/>
        <c:ser>
          <c:idx val="0"/>
          <c:order val="0"/>
          <c:tx>
            <c:v>Gradient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yVal>
            <c:numRef>
              <c:f>'2018.03.07等梯度'!$N$11:$N$93</c:f>
              <c:numCache>
                <c:formatCode>General</c:formatCode>
                <c:ptCount val="83"/>
                <c:pt idx="0">
                  <c:v>30.00388642981877</c:v>
                </c:pt>
                <c:pt idx="1">
                  <c:v>30.005948189046993</c:v>
                </c:pt>
                <c:pt idx="2">
                  <c:v>30.015602734979073</c:v>
                </c:pt>
                <c:pt idx="3">
                  <c:v>30.008186008685513</c:v>
                </c:pt>
                <c:pt idx="4">
                  <c:v>30.018072243020733</c:v>
                </c:pt>
                <c:pt idx="5">
                  <c:v>30.016077505567843</c:v>
                </c:pt>
                <c:pt idx="6">
                  <c:v>30.013137496113185</c:v>
                </c:pt>
                <c:pt idx="7">
                  <c:v>30.014074341445795</c:v>
                </c:pt>
                <c:pt idx="8">
                  <c:v>30.007327226146423</c:v>
                </c:pt>
                <c:pt idx="9">
                  <c:v>30.015015970431804</c:v>
                </c:pt>
                <c:pt idx="10">
                  <c:v>30.006403601154375</c:v>
                </c:pt>
                <c:pt idx="11">
                  <c:v>30.013348226310182</c:v>
                </c:pt>
                <c:pt idx="12">
                  <c:v>30.009113861867309</c:v>
                </c:pt>
                <c:pt idx="13">
                  <c:v>30.00290021779594</c:v>
                </c:pt>
                <c:pt idx="14">
                  <c:v>30.006198366946474</c:v>
                </c:pt>
                <c:pt idx="15">
                  <c:v>30.001034827678826</c:v>
                </c:pt>
                <c:pt idx="16">
                  <c:v>30.003374964788058</c:v>
                </c:pt>
                <c:pt idx="17">
                  <c:v>30.006932575282729</c:v>
                </c:pt>
                <c:pt idx="18">
                  <c:v>30.007604023304694</c:v>
                </c:pt>
                <c:pt idx="19">
                  <c:v>30.00476916741788</c:v>
                </c:pt>
                <c:pt idx="20">
                  <c:v>30.006321760699873</c:v>
                </c:pt>
                <c:pt idx="21">
                  <c:v>30.002578021885043</c:v>
                </c:pt>
                <c:pt idx="22">
                  <c:v>30.003965498488746</c:v>
                </c:pt>
                <c:pt idx="23">
                  <c:v>30.001106426021714</c:v>
                </c:pt>
                <c:pt idx="24">
                  <c:v>30.001757475267318</c:v>
                </c:pt>
                <c:pt idx="25">
                  <c:v>29.997974468263358</c:v>
                </c:pt>
                <c:pt idx="26">
                  <c:v>29.997060740963843</c:v>
                </c:pt>
                <c:pt idx="27">
                  <c:v>30.000064632638697</c:v>
                </c:pt>
                <c:pt idx="28">
                  <c:v>29.997505792978576</c:v>
                </c:pt>
                <c:pt idx="29">
                  <c:v>30.00794001163834</c:v>
                </c:pt>
                <c:pt idx="30">
                  <c:v>30.005103522415787</c:v>
                </c:pt>
                <c:pt idx="31">
                  <c:v>30.006814038341108</c:v>
                </c:pt>
                <c:pt idx="32">
                  <c:v>30.010378027925555</c:v>
                </c:pt>
                <c:pt idx="33">
                  <c:v>30.007966585361334</c:v>
                </c:pt>
                <c:pt idx="34">
                  <c:v>30.01077600340799</c:v>
                </c:pt>
                <c:pt idx="35">
                  <c:v>30.007485291445821</c:v>
                </c:pt>
                <c:pt idx="36">
                  <c:v>30.000317462518399</c:v>
                </c:pt>
                <c:pt idx="37">
                  <c:v>30.003657296679343</c:v>
                </c:pt>
                <c:pt idx="38">
                  <c:v>30.00056784900001</c:v>
                </c:pt>
                <c:pt idx="39">
                  <c:v>30.011178304118566</c:v>
                </c:pt>
                <c:pt idx="40">
                  <c:v>30.004457432389255</c:v>
                </c:pt>
                <c:pt idx="41">
                  <c:v>30.000778600182056</c:v>
                </c:pt>
                <c:pt idx="42">
                  <c:v>29.999220469183307</c:v>
                </c:pt>
                <c:pt idx="43">
                  <c:v>30.008962194285626</c:v>
                </c:pt>
                <c:pt idx="44">
                  <c:v>30.005097263416101</c:v>
                </c:pt>
                <c:pt idx="45">
                  <c:v>30.002820727985373</c:v>
                </c:pt>
                <c:pt idx="46">
                  <c:v>30.000060959065443</c:v>
                </c:pt>
                <c:pt idx="47">
                  <c:v>30.009842495807824</c:v>
                </c:pt>
                <c:pt idx="48">
                  <c:v>30.006206669072949</c:v>
                </c:pt>
                <c:pt idx="49">
                  <c:v>30.002728260077067</c:v>
                </c:pt>
                <c:pt idx="50">
                  <c:v>30.008882186927682</c:v>
                </c:pt>
                <c:pt idx="51">
                  <c:v>30.009702843295624</c:v>
                </c:pt>
                <c:pt idx="52">
                  <c:v>30.002945716260754</c:v>
                </c:pt>
                <c:pt idx="53">
                  <c:v>30.004851123898703</c:v>
                </c:pt>
                <c:pt idx="54">
                  <c:v>29.999955254655461</c:v>
                </c:pt>
                <c:pt idx="55">
                  <c:v>30.003645440294232</c:v>
                </c:pt>
                <c:pt idx="56">
                  <c:v>30.005931062126241</c:v>
                </c:pt>
                <c:pt idx="57">
                  <c:v>30.002102996541705</c:v>
                </c:pt>
                <c:pt idx="58">
                  <c:v>30.00132765338682</c:v>
                </c:pt>
                <c:pt idx="59">
                  <c:v>30.006387970641299</c:v>
                </c:pt>
                <c:pt idx="60">
                  <c:v>30.004971790859702</c:v>
                </c:pt>
                <c:pt idx="61">
                  <c:v>30.009088464292919</c:v>
                </c:pt>
                <c:pt idx="62">
                  <c:v>30.008165974181214</c:v>
                </c:pt>
                <c:pt idx="63">
                  <c:v>30.005289264425222</c:v>
                </c:pt>
                <c:pt idx="64">
                  <c:v>30.001580701471692</c:v>
                </c:pt>
                <c:pt idx="65">
                  <c:v>30.003059994612954</c:v>
                </c:pt>
                <c:pt idx="66">
                  <c:v>30.001991323392971</c:v>
                </c:pt>
                <c:pt idx="67">
                  <c:v>30.003256056316356</c:v>
                </c:pt>
                <c:pt idx="68">
                  <c:v>30.005986334261841</c:v>
                </c:pt>
                <c:pt idx="69">
                  <c:v>30.006349328733442</c:v>
                </c:pt>
                <c:pt idx="70">
                  <c:v>30.009305998160379</c:v>
                </c:pt>
                <c:pt idx="71">
                  <c:v>30.003765214518207</c:v>
                </c:pt>
                <c:pt idx="72">
                  <c:v>30.0088807501776</c:v>
                </c:pt>
                <c:pt idx="73">
                  <c:v>30.010703080089559</c:v>
                </c:pt>
                <c:pt idx="74">
                  <c:v>30.000502039918647</c:v>
                </c:pt>
                <c:pt idx="75">
                  <c:v>30.006892947328097</c:v>
                </c:pt>
                <c:pt idx="76">
                  <c:v>29.999628948528553</c:v>
                </c:pt>
                <c:pt idx="77">
                  <c:v>30.002382020086472</c:v>
                </c:pt>
                <c:pt idx="78">
                  <c:v>30.008816460511547</c:v>
                </c:pt>
                <c:pt idx="79">
                  <c:v>30.001558978130767</c:v>
                </c:pt>
                <c:pt idx="80">
                  <c:v>30.010963534433664</c:v>
                </c:pt>
                <c:pt idx="81">
                  <c:v>30.01286323065877</c:v>
                </c:pt>
                <c:pt idx="82">
                  <c:v>30.00066697262854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13F-4997-A5B3-29C41E34C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833344"/>
        <c:axId val="385832784"/>
      </c:scatterChart>
      <c:valAx>
        <c:axId val="385831664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Power flow</a:t>
                </a:r>
                <a:r>
                  <a:rPr lang="zh-CN"/>
                  <a:t>（</a:t>
                </a:r>
                <a:r>
                  <a:rPr lang="en-US"/>
                  <a:t>MW</a:t>
                </a:r>
                <a:r>
                  <a:rPr lang="zh-CN"/>
                  <a:t>）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5832224"/>
        <c:crosses val="autoZero"/>
        <c:crossBetween val="midCat"/>
      </c:valAx>
      <c:valAx>
        <c:axId val="385832224"/>
        <c:scaling>
          <c:orientation val="minMax"/>
          <c:max val="8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Cell number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46950145502645502"/>
              <c:y val="0.944025925925925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5831664"/>
        <c:crosses val="autoZero"/>
        <c:crossBetween val="midCat"/>
      </c:valAx>
      <c:valAx>
        <c:axId val="385832784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Gradient</a:t>
                </a:r>
                <a:r>
                  <a:rPr lang="zh-CN"/>
                  <a:t>（</a:t>
                </a:r>
                <a:r>
                  <a:rPr lang="en-US"/>
                  <a:t>MV/m</a:t>
                </a:r>
                <a:r>
                  <a:rPr lang="zh-CN"/>
                  <a:t>）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5833344"/>
        <c:crosses val="max"/>
        <c:crossBetween val="midCat"/>
      </c:valAx>
      <c:valAx>
        <c:axId val="385833344"/>
        <c:scaling>
          <c:orientation val="minMax"/>
        </c:scaling>
        <c:delete val="1"/>
        <c:axPos val="b"/>
        <c:majorTickMark val="out"/>
        <c:minorTickMark val="none"/>
        <c:tickLblPos val="nextTo"/>
        <c:crossAx val="385832784"/>
        <c:crosses val="autoZero"/>
        <c:crossBetween val="midCat"/>
      </c:valAx>
      <c:spPr>
        <a:noFill/>
        <a:ln w="15875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19597001019558113"/>
          <c:y val="0.5513055555555556"/>
          <c:w val="0.5563618357034682"/>
          <c:h val="0.11916666666666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>
          <a:lumMod val="15000"/>
          <a:lumOff val="85000"/>
        </a:sysClr>
      </a:solidFill>
      <a:round/>
    </a:ln>
    <a:effectLst/>
  </c:spPr>
  <c:txPr>
    <a:bodyPr/>
    <a:lstStyle/>
    <a:p>
      <a:pPr>
        <a:defRPr sz="1000" b="1"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altLang="zh-CN" sz="1000" b="1" i="0" u="none" strike="noStrike" kern="1200" baseline="0">
                <a:solidFill>
                  <a:srgbClr val="A01085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000" b="1" i="0" u="none" strike="noStrike" kern="1200" baseline="0" dirty="0">
                <a:solidFill>
                  <a:srgbClr val="A01085"/>
                </a:solidFill>
                <a:latin typeface="+mn-lt"/>
                <a:ea typeface="+mn-ea"/>
                <a:cs typeface="+mn-cs"/>
              </a:rPr>
              <a:t>S-band travelling wave accelerating structure design</a:t>
            </a:r>
          </a:p>
        </c:rich>
      </c:tx>
      <c:layout>
        <c:manualLayout>
          <c:xMode val="edge"/>
          <c:yMode val="edge"/>
          <c:x val="0.19593377871980439"/>
          <c:y val="2.677440433563131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altLang="zh-CN" sz="1000" b="1" i="0" u="none" strike="noStrike" kern="1200" baseline="0">
              <a:solidFill>
                <a:srgbClr val="A01085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1977551020408162"/>
          <c:y val="0.17296706349206351"/>
          <c:w val="0.70389739229024939"/>
          <c:h val="0.62961111111111123"/>
        </c:manualLayout>
      </c:layout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yVal>
            <c:numRef>
              <c:f>'2018.03.07等梯度'!$G$11:$G$93</c:f>
              <c:numCache>
                <c:formatCode>General</c:formatCode>
                <c:ptCount val="83"/>
                <c:pt idx="0">
                  <c:v>15463.3</c:v>
                </c:pt>
                <c:pt idx="1">
                  <c:v>15462.4</c:v>
                </c:pt>
                <c:pt idx="2">
                  <c:v>15461.4</c:v>
                </c:pt>
                <c:pt idx="3">
                  <c:v>15460.5</c:v>
                </c:pt>
                <c:pt idx="4">
                  <c:v>15459.5</c:v>
                </c:pt>
                <c:pt idx="5">
                  <c:v>15458.5</c:v>
                </c:pt>
                <c:pt idx="6">
                  <c:v>15457.6</c:v>
                </c:pt>
                <c:pt idx="7">
                  <c:v>15456.6</c:v>
                </c:pt>
                <c:pt idx="8">
                  <c:v>15455.6</c:v>
                </c:pt>
                <c:pt idx="9">
                  <c:v>15454.7</c:v>
                </c:pt>
                <c:pt idx="10">
                  <c:v>15453.8</c:v>
                </c:pt>
                <c:pt idx="11">
                  <c:v>15452.8</c:v>
                </c:pt>
                <c:pt idx="12">
                  <c:v>15451.9</c:v>
                </c:pt>
                <c:pt idx="13">
                  <c:v>15451</c:v>
                </c:pt>
                <c:pt idx="14">
                  <c:v>15450.1</c:v>
                </c:pt>
                <c:pt idx="15">
                  <c:v>15449.1</c:v>
                </c:pt>
                <c:pt idx="16">
                  <c:v>15448.1</c:v>
                </c:pt>
                <c:pt idx="17">
                  <c:v>15447.1</c:v>
                </c:pt>
                <c:pt idx="18">
                  <c:v>15446.1</c:v>
                </c:pt>
                <c:pt idx="19">
                  <c:v>15445.2</c:v>
                </c:pt>
                <c:pt idx="20">
                  <c:v>15444.2</c:v>
                </c:pt>
                <c:pt idx="21">
                  <c:v>15443.3</c:v>
                </c:pt>
                <c:pt idx="22">
                  <c:v>15442.3</c:v>
                </c:pt>
                <c:pt idx="23">
                  <c:v>15441.4</c:v>
                </c:pt>
                <c:pt idx="24">
                  <c:v>15440.4</c:v>
                </c:pt>
                <c:pt idx="25">
                  <c:v>15439.4</c:v>
                </c:pt>
                <c:pt idx="26">
                  <c:v>15438.4</c:v>
                </c:pt>
                <c:pt idx="27">
                  <c:v>15437.4</c:v>
                </c:pt>
                <c:pt idx="28">
                  <c:v>15436.4</c:v>
                </c:pt>
                <c:pt idx="29">
                  <c:v>15435.4</c:v>
                </c:pt>
                <c:pt idx="30">
                  <c:v>15434.4</c:v>
                </c:pt>
                <c:pt idx="31">
                  <c:v>15433.4</c:v>
                </c:pt>
                <c:pt idx="32">
                  <c:v>15432.4</c:v>
                </c:pt>
                <c:pt idx="33">
                  <c:v>15431.4</c:v>
                </c:pt>
                <c:pt idx="34">
                  <c:v>15430.5</c:v>
                </c:pt>
                <c:pt idx="35">
                  <c:v>15429.5</c:v>
                </c:pt>
                <c:pt idx="36">
                  <c:v>15428.5</c:v>
                </c:pt>
                <c:pt idx="37">
                  <c:v>15427.5</c:v>
                </c:pt>
                <c:pt idx="38">
                  <c:v>15426.5</c:v>
                </c:pt>
                <c:pt idx="39">
                  <c:v>15425.5</c:v>
                </c:pt>
                <c:pt idx="40">
                  <c:v>15424.5</c:v>
                </c:pt>
                <c:pt idx="41">
                  <c:v>15423.5</c:v>
                </c:pt>
                <c:pt idx="42">
                  <c:v>15422.5</c:v>
                </c:pt>
                <c:pt idx="43">
                  <c:v>15421.5</c:v>
                </c:pt>
                <c:pt idx="44">
                  <c:v>15420.4</c:v>
                </c:pt>
                <c:pt idx="45">
                  <c:v>15419.4</c:v>
                </c:pt>
                <c:pt idx="46">
                  <c:v>15418.4</c:v>
                </c:pt>
                <c:pt idx="47">
                  <c:v>15417.4</c:v>
                </c:pt>
                <c:pt idx="48">
                  <c:v>15416.4</c:v>
                </c:pt>
                <c:pt idx="49">
                  <c:v>15415.4</c:v>
                </c:pt>
                <c:pt idx="50">
                  <c:v>15414.3</c:v>
                </c:pt>
                <c:pt idx="51">
                  <c:v>15413.3</c:v>
                </c:pt>
                <c:pt idx="52">
                  <c:v>15412.3</c:v>
                </c:pt>
                <c:pt idx="53">
                  <c:v>15411.2</c:v>
                </c:pt>
                <c:pt idx="54">
                  <c:v>15410.2</c:v>
                </c:pt>
                <c:pt idx="55">
                  <c:v>15409.2</c:v>
                </c:pt>
                <c:pt idx="56">
                  <c:v>15408.1</c:v>
                </c:pt>
                <c:pt idx="57">
                  <c:v>15407.1</c:v>
                </c:pt>
                <c:pt idx="58">
                  <c:v>15406</c:v>
                </c:pt>
                <c:pt idx="59">
                  <c:v>15404.9</c:v>
                </c:pt>
                <c:pt idx="60">
                  <c:v>15403.8</c:v>
                </c:pt>
                <c:pt idx="61">
                  <c:v>15402.8</c:v>
                </c:pt>
                <c:pt idx="62">
                  <c:v>15401.7</c:v>
                </c:pt>
                <c:pt idx="63">
                  <c:v>15400.7</c:v>
                </c:pt>
                <c:pt idx="64">
                  <c:v>15399.6</c:v>
                </c:pt>
                <c:pt idx="65">
                  <c:v>15398.6</c:v>
                </c:pt>
                <c:pt idx="66">
                  <c:v>15397.5</c:v>
                </c:pt>
                <c:pt idx="67">
                  <c:v>15396.4</c:v>
                </c:pt>
                <c:pt idx="68">
                  <c:v>15395.3</c:v>
                </c:pt>
                <c:pt idx="69">
                  <c:v>15394.2</c:v>
                </c:pt>
                <c:pt idx="70">
                  <c:v>15393.1</c:v>
                </c:pt>
                <c:pt idx="71">
                  <c:v>15392</c:v>
                </c:pt>
                <c:pt idx="72">
                  <c:v>15390.9</c:v>
                </c:pt>
                <c:pt idx="73">
                  <c:v>15389.8</c:v>
                </c:pt>
                <c:pt idx="74">
                  <c:v>15388.7</c:v>
                </c:pt>
                <c:pt idx="75">
                  <c:v>15387.6</c:v>
                </c:pt>
                <c:pt idx="76">
                  <c:v>15386.6</c:v>
                </c:pt>
                <c:pt idx="77">
                  <c:v>15385.4</c:v>
                </c:pt>
                <c:pt idx="78">
                  <c:v>15384.3</c:v>
                </c:pt>
                <c:pt idx="79">
                  <c:v>15383.2</c:v>
                </c:pt>
                <c:pt idx="80">
                  <c:v>15382.1</c:v>
                </c:pt>
                <c:pt idx="81">
                  <c:v>15380.9</c:v>
                </c:pt>
                <c:pt idx="82">
                  <c:v>15379.8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6F-482F-AE56-05BACF4DB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836144"/>
        <c:axId val="385835584"/>
      </c:scatterChart>
      <c:valAx>
        <c:axId val="385835584"/>
        <c:scaling>
          <c:orientation val="minMax"/>
          <c:max val="15500"/>
          <c:min val="15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Unloaded</a:t>
                </a:r>
                <a:r>
                  <a:rPr lang="en-US" altLang="zh-CN" baseline="0"/>
                  <a:t> </a:t>
                </a:r>
                <a:r>
                  <a:rPr lang="en-US" altLang="zh-CN"/>
                  <a:t>Q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2.4196712018140588E-2"/>
              <c:y val="0.392925793650793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5836144"/>
        <c:crosses val="autoZero"/>
        <c:crossBetween val="midCat"/>
      </c:valAx>
      <c:valAx>
        <c:axId val="385836144"/>
        <c:scaling>
          <c:orientation val="minMax"/>
          <c:max val="8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Cell</a:t>
                </a:r>
                <a:r>
                  <a:rPr lang="en-US" altLang="zh-CN" baseline="0"/>
                  <a:t> number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46950141723356015"/>
              <c:y val="0.898173015873015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5835584"/>
        <c:crosses val="autoZero"/>
        <c:crossBetween val="midCat"/>
      </c:valAx>
      <c:spPr>
        <a:noFill/>
        <a:ln w="15875"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>
          <a:lumMod val="15000"/>
          <a:lumOff val="85000"/>
        </a:sysClr>
      </a:solidFill>
      <a:round/>
    </a:ln>
    <a:effectLst/>
  </c:spPr>
  <c:txPr>
    <a:bodyPr/>
    <a:lstStyle/>
    <a:p>
      <a:pPr>
        <a:defRPr sz="1000" b="1"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C1C-00CD-4544-8439-D28ACB300562}" type="datetimeFigureOut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2F15-0E6A-48E9-9390-75A72C820D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768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BF886-FFDC-4DDB-B5C2-A632D0101D45}" type="datetimeFigureOut">
              <a:rPr lang="zh-CN" altLang="en-US" smtClean="0"/>
              <a:t>2018/11/22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B543E-D8CE-40B3-B8ED-E4090BE97E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31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927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18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86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06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961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568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1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2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16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5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04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Positron yield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696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836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5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73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9"/>
            <a:ext cx="9144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5366" y="4013939"/>
            <a:ext cx="3421075" cy="3408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24394" y="233277"/>
            <a:ext cx="1148457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42"/>
            <a:ext cx="9144000" cy="110847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直角三角形 38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5" name="直接连接符 34"/>
            <p:cNvCxnSpPr>
              <a:stCxn id="39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509600" y="6472201"/>
            <a:ext cx="1634407" cy="400110"/>
            <a:chOff x="3891916" y="6461760"/>
            <a:chExt cx="5252086" cy="515109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0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3" name="直接连接符 2"/>
          <p:cNvCxnSpPr>
            <a:endCxn id="42" idx="0"/>
          </p:cNvCxnSpPr>
          <p:nvPr/>
        </p:nvCxnSpPr>
        <p:spPr>
          <a:xfrm>
            <a:off x="6" y="6721455"/>
            <a:ext cx="7509664" cy="14636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975366" y="4417136"/>
            <a:ext cx="3416801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975366" y="4853269"/>
            <a:ext cx="3416801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979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-33963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grpSp>
        <p:nvGrpSpPr>
          <p:cNvPr id="11" name="组合 2"/>
          <p:cNvGrpSpPr>
            <a:grpSpLocks/>
          </p:cNvGrpSpPr>
          <p:nvPr userDrawn="1"/>
        </p:nvGrpSpPr>
        <p:grpSpPr bwMode="auto">
          <a:xfrm>
            <a:off x="0" y="1843200"/>
            <a:ext cx="9144000" cy="1947374"/>
            <a:chOff x="0" y="1643074"/>
            <a:chExt cx="9144000" cy="2500282"/>
          </a:xfrm>
        </p:grpSpPr>
        <p:sp>
          <p:nvSpPr>
            <p:cNvPr id="12" name="矩形 11"/>
            <p:cNvSpPr/>
            <p:nvPr/>
          </p:nvSpPr>
          <p:spPr>
            <a:xfrm>
              <a:off x="0" y="4071942"/>
              <a:ext cx="9144000" cy="71414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35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3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643074"/>
              <a:ext cx="9144000" cy="2285992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35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3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7000" y="2008027"/>
            <a:ext cx="7772400" cy="1470025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286252"/>
            <a:ext cx="6400800" cy="7269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altLang="zh-CN" dirty="0" smtClean="0"/>
          </a:p>
        </p:txBody>
      </p:sp>
      <p:sp>
        <p:nvSpPr>
          <p:cNvPr id="26" name="内容占位符 25"/>
          <p:cNvSpPr>
            <a:spLocks noGrp="1"/>
          </p:cNvSpPr>
          <p:nvPr>
            <p:ph sz="quarter" idx="12"/>
          </p:nvPr>
        </p:nvSpPr>
        <p:spPr>
          <a:xfrm>
            <a:off x="1997387" y="5227563"/>
            <a:ext cx="514922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86" y="240255"/>
            <a:ext cx="2247011" cy="14916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0823" y="386600"/>
            <a:ext cx="2195793" cy="13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5216" y="1123441"/>
            <a:ext cx="8039240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 marL="54000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zh-CN" altLang="en-US" sz="2800" smtClean="0">
                <a:solidFill>
                  <a:schemeClr val="tx1"/>
                </a:solidFill>
              </a:defRPr>
            </a:lvl2pPr>
            <a:lvl3pPr marL="100800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3pPr>
            <a:lvl4pPr marL="136800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4pPr>
            <a:lvl5pPr marL="172800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6"/>
            <a:ext cx="6635822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6"/>
            <a:ext cx="6635822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29529" y="2046726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2452543" y="2046725"/>
            <a:ext cx="4738688" cy="56197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829529" y="2864145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52543" y="2864143"/>
            <a:ext cx="4738688" cy="56197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29529" y="3681561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2452543" y="3681556"/>
            <a:ext cx="4738688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1829529" y="4498977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2452543" y="4498977"/>
            <a:ext cx="4738688" cy="56197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2217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701" y="1240525"/>
            <a:ext cx="3738857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909" y="1240525"/>
            <a:ext cx="376878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6"/>
            <a:ext cx="6650222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7200" y="6499408"/>
            <a:ext cx="8568000" cy="27980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eeFACT2018, September 24-27, HKUST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Hong </a:t>
            </a:r>
            <a:r>
              <a:rPr lang="en-US" altLang="zh-CN" sz="1200" b="1" kern="12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kong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China</a:t>
            </a:r>
            <a:endParaRPr lang="zh-CN" altLang="en-US" sz="1200" b="1" kern="1200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48" y="1235859"/>
            <a:ext cx="260604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348" y="2143208"/>
            <a:ext cx="260604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0261" y="1235861"/>
            <a:ext cx="260604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0261" y="2143208"/>
            <a:ext cx="260604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6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63174" y="1235861"/>
            <a:ext cx="260604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6263174" y="2143208"/>
            <a:ext cx="260604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592" y="1273632"/>
            <a:ext cx="5753208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538849" y="1273628"/>
            <a:ext cx="2125663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538849" y="3840475"/>
            <a:ext cx="2125663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259632" y="116632"/>
            <a:ext cx="6481762" cy="431800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200" y="6499408"/>
            <a:ext cx="8568000" cy="27980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eeFACT2018, September 24-27, HKUST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Hong </a:t>
            </a:r>
            <a:r>
              <a:rPr lang="en-US" altLang="zh-CN" sz="1200" b="1" kern="12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kong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China</a:t>
            </a:r>
            <a:endParaRPr lang="zh-CN" altLang="en-US" sz="1200" b="1" kern="1200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84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702480" y="1191988"/>
            <a:ext cx="6086423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310248" y="1191984"/>
            <a:ext cx="2125663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310248" y="3758830"/>
            <a:ext cx="2125663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7624" y="44627"/>
            <a:ext cx="6408738" cy="576263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00" y="6499408"/>
            <a:ext cx="8568000" cy="27980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eeFACT2018, September 24-27, HKUST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Hong </a:t>
            </a:r>
            <a:r>
              <a:rPr lang="en-US" altLang="zh-CN" sz="1200" b="1" kern="12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kong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China</a:t>
            </a:r>
            <a:endParaRPr lang="zh-CN" altLang="en-US" sz="1200" b="1" kern="1200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7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7624" y="116635"/>
            <a:ext cx="6408738" cy="576263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200" y="6499408"/>
            <a:ext cx="8568000" cy="27980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eeFACT2018, September 24-27, HKUST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Hong </a:t>
            </a:r>
            <a:r>
              <a:rPr lang="en-US" altLang="zh-CN" sz="1200" b="1" kern="12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kong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China</a:t>
            </a:r>
            <a:endParaRPr lang="zh-CN" altLang="en-US" sz="1200" b="1" kern="1200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71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0832" y="1232363"/>
            <a:ext cx="211455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36016" y="1232363"/>
            <a:ext cx="5486400" cy="5120640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7624" y="116635"/>
            <a:ext cx="6408738" cy="576263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200" y="6499408"/>
            <a:ext cx="8568000" cy="27980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eeFACT2018, September 24-27, HKUST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Hong </a:t>
            </a:r>
            <a:r>
              <a:rPr lang="en-US" altLang="zh-CN" sz="1200" b="1" kern="1200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kong</a:t>
            </a:r>
            <a:r>
              <a:rPr lang="en-US" altLang="zh-CN" sz="1200" b="1" kern="1200" dirty="0" smtClean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, China</a:t>
            </a:r>
            <a:endParaRPr lang="zh-CN" altLang="en-US" sz="1200" b="1" kern="1200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9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91" y="1880758"/>
            <a:ext cx="8364682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821645"/>
            <a:ext cx="9144000" cy="135427"/>
            <a:chOff x="0" y="821645"/>
            <a:chExt cx="9144000" cy="135426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" name="直角三角形 14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" y="108729"/>
            <a:ext cx="954117" cy="6333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" y="6432194"/>
            <a:ext cx="8185707" cy="42306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82113" y="6432192"/>
            <a:ext cx="958291" cy="42134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7733656" y="6433916"/>
            <a:ext cx="1347387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sz="1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直角三角形 20"/>
          <p:cNvSpPr/>
          <p:nvPr/>
        </p:nvSpPr>
        <p:spPr>
          <a:xfrm flipV="1">
            <a:off x="8182113" y="6433916"/>
            <a:ext cx="395207" cy="421341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8583829" y="6433916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 userDrawn="1"/>
        </p:nvSpPr>
        <p:spPr>
          <a:xfrm>
            <a:off x="318053" y="647097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2018.11.22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4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80" r:id="rId6"/>
    <p:sldLayoutId id="2147483681" r:id="rId7"/>
    <p:sldLayoutId id="2147483682" r:id="rId8"/>
    <p:sldLayoutId id="2147483683" r:id="rId9"/>
    <p:sldLayoutId id="2147483685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229295"/>
            <a:ext cx="9144000" cy="113828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800" dirty="0"/>
              <a:t>Overall Design of the CEPC </a:t>
            </a:r>
            <a:r>
              <a:rPr lang="en-US" altLang="zh-CN" sz="3800" dirty="0" smtClean="0"/>
              <a:t>Injector </a:t>
            </a:r>
            <a:r>
              <a:rPr lang="en-US" altLang="zh-CN" sz="3800" dirty="0" err="1" smtClean="0"/>
              <a:t>Linac</a:t>
            </a:r>
            <a:endParaRPr lang="zh-CN" altLang="en-US" sz="3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6208" y="3958999"/>
            <a:ext cx="5525114" cy="13369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Jingru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CEPC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team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Physics,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</a:t>
            </a:r>
          </a:p>
        </p:txBody>
      </p:sp>
    </p:spTree>
    <p:extLst>
      <p:ext uri="{BB962C8B-B14F-4D97-AF65-F5344CB8AC3E}">
        <p14:creationId xmlns:p14="http://schemas.microsoft.com/office/powerpoint/2010/main" val="8472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260" y="2841541"/>
            <a:ext cx="3129260" cy="16847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4581398"/>
            <a:ext cx="3284220" cy="1764158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Electron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(source) 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Thermionic triode</a:t>
            </a:r>
            <a:r>
              <a:rPr lang="en-US" altLang="zh-CN" b="1" dirty="0" smtClean="0"/>
              <a:t> </a:t>
            </a:r>
            <a:r>
              <a:rPr lang="en-US" altLang="zh-CN" dirty="0"/>
              <a:t>electron </a:t>
            </a:r>
            <a:r>
              <a:rPr lang="en-US" altLang="zh-CN" dirty="0" smtClean="0"/>
              <a:t>gun</a:t>
            </a:r>
            <a:endParaRPr lang="zh-CN" altLang="en-US" dirty="0"/>
          </a:p>
          <a:p>
            <a:pPr lvl="1"/>
            <a:r>
              <a:rPr lang="en-US" altLang="zh-CN" dirty="0"/>
              <a:t>Sub-harmonic pre-</a:t>
            </a:r>
            <a:r>
              <a:rPr lang="en-US" altLang="zh-CN" dirty="0" err="1"/>
              <a:t>buncher</a:t>
            </a:r>
            <a:endParaRPr lang="en-US" altLang="zh-CN" dirty="0"/>
          </a:p>
          <a:p>
            <a:pPr lvl="2"/>
            <a:r>
              <a:rPr lang="en-US" altLang="zh-CN" dirty="0" smtClean="0"/>
              <a:t>143 </a:t>
            </a:r>
            <a:r>
              <a:rPr lang="en-US" altLang="zh-CN" dirty="0"/>
              <a:t>MHz</a:t>
            </a:r>
          </a:p>
          <a:p>
            <a:pPr lvl="2"/>
            <a:r>
              <a:rPr lang="en-US" altLang="zh-CN" dirty="0" smtClean="0"/>
              <a:t>572 </a:t>
            </a:r>
            <a:r>
              <a:rPr lang="en-US" altLang="zh-CN" dirty="0"/>
              <a:t>MHz</a:t>
            </a:r>
          </a:p>
          <a:p>
            <a:pPr lvl="1"/>
            <a:r>
              <a:rPr lang="en-US" altLang="zh-CN" dirty="0" err="1" smtClean="0"/>
              <a:t>Buncher</a:t>
            </a:r>
            <a:r>
              <a:rPr lang="en-US" altLang="zh-CN" dirty="0" smtClean="0"/>
              <a:t> </a:t>
            </a:r>
            <a:r>
              <a:rPr lang="en-US" altLang="zh-CN" dirty="0"/>
              <a:t>&amp; </a:t>
            </a:r>
            <a:r>
              <a:rPr lang="en-US" altLang="zh-CN" dirty="0" smtClean="0"/>
              <a:t>A0</a:t>
            </a:r>
            <a:endParaRPr lang="en-US" altLang="zh-CN" dirty="0"/>
          </a:p>
          <a:p>
            <a:pPr lvl="2"/>
            <a:r>
              <a:rPr lang="en-US" altLang="zh-CN" dirty="0" smtClean="0"/>
              <a:t>2860 </a:t>
            </a:r>
            <a:r>
              <a:rPr lang="en-US" altLang="zh-CN" dirty="0"/>
              <a:t>MHz</a:t>
            </a:r>
          </a:p>
          <a:p>
            <a:pPr lvl="1"/>
            <a:r>
              <a:rPr lang="en-US" altLang="zh-CN" dirty="0" smtClean="0"/>
              <a:t>Emittance</a:t>
            </a:r>
            <a:endParaRPr lang="en-US" altLang="zh-CN" dirty="0"/>
          </a:p>
          <a:p>
            <a:pPr lvl="2"/>
            <a:r>
              <a:rPr lang="en-US" altLang="zh-CN" dirty="0" smtClean="0"/>
              <a:t>&lt;</a:t>
            </a:r>
            <a:r>
              <a:rPr lang="en-US" altLang="zh-CN" dirty="0"/>
              <a:t>100 mm-</a:t>
            </a:r>
            <a:r>
              <a:rPr lang="en-US" altLang="zh-CN" dirty="0" err="1"/>
              <a:t>mrad</a:t>
            </a:r>
            <a:r>
              <a:rPr lang="en-US" altLang="zh-CN" dirty="0"/>
              <a:t> (</a:t>
            </a:r>
            <a:r>
              <a:rPr lang="en-US" altLang="zh-CN" dirty="0" err="1"/>
              <a:t>Norm.Rms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pPr lvl="1"/>
            <a:r>
              <a:rPr lang="en-US" altLang="zh-CN" dirty="0" smtClean="0"/>
              <a:t>Transmission </a:t>
            </a:r>
            <a:r>
              <a:rPr lang="en-US" altLang="zh-CN" dirty="0"/>
              <a:t>efficiency</a:t>
            </a:r>
          </a:p>
          <a:p>
            <a:pPr lvl="2"/>
            <a:r>
              <a:rPr lang="en-US" altLang="zh-CN" dirty="0" smtClean="0"/>
              <a:t>~</a:t>
            </a:r>
            <a:r>
              <a:rPr lang="en-US" altLang="zh-CN" dirty="0"/>
              <a:t>90%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760" y="1044372"/>
            <a:ext cx="3444240" cy="18165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119039" y="912614"/>
            <a:ext cx="1024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Parmela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zh-CN" altLang="en-US" dirty="0"/>
          </a:p>
        </p:txBody>
      </p:sp>
      <p:sp>
        <p:nvSpPr>
          <p:cNvPr id="8" name="右箭头 7"/>
          <p:cNvSpPr/>
          <p:nvPr/>
        </p:nvSpPr>
        <p:spPr>
          <a:xfrm rot="12244780">
            <a:off x="8222121" y="5369571"/>
            <a:ext cx="409194" cy="26267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41194" y="991016"/>
            <a:ext cx="83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S.L. Pei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14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12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7" y="1456101"/>
            <a:ext cx="8480077" cy="1478353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Electron </a:t>
            </a:r>
            <a:r>
              <a:rPr lang="en-US" altLang="zh-CN" dirty="0" err="1" smtClean="0"/>
              <a:t>linac</a:t>
            </a: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4063" r="8689"/>
          <a:stretch/>
        </p:blipFill>
        <p:spPr bwMode="auto">
          <a:xfrm>
            <a:off x="4776376" y="2947043"/>
            <a:ext cx="4068498" cy="3281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内容占位符 1"/>
          <p:cNvSpPr txBox="1">
            <a:spLocks/>
          </p:cNvSpPr>
          <p:nvPr/>
        </p:nvSpPr>
        <p:spPr>
          <a:xfrm>
            <a:off x="160421" y="3249477"/>
            <a:ext cx="8039240" cy="4804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40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3000"/>
              </a:lnSpc>
            </a:pPr>
            <a:r>
              <a:rPr lang="en-US" altLang="zh-CN" dirty="0" smtClean="0"/>
              <a:t>10 GeV with 3nC charge</a:t>
            </a:r>
          </a:p>
          <a:p>
            <a:pPr lvl="1">
              <a:lnSpc>
                <a:spcPts val="3000"/>
              </a:lnSpc>
            </a:pPr>
            <a:r>
              <a:rPr lang="en-US" altLang="zh-CN" dirty="0" smtClean="0"/>
              <a:t>Energy spread (</a:t>
            </a:r>
            <a:r>
              <a:rPr lang="en-US" altLang="zh-CN" dirty="0" err="1" smtClean="0"/>
              <a:t>rms</a:t>
            </a:r>
            <a:r>
              <a:rPr lang="en-US" altLang="zh-CN" dirty="0" smtClean="0"/>
              <a:t>): 0.15%</a:t>
            </a:r>
          </a:p>
          <a:p>
            <a:pPr lvl="1">
              <a:lnSpc>
                <a:spcPts val="3000"/>
              </a:lnSpc>
            </a:pPr>
            <a:r>
              <a:rPr lang="en-US" altLang="zh-CN" dirty="0" smtClean="0"/>
              <a:t>Emittance (</a:t>
            </a:r>
            <a:r>
              <a:rPr lang="en-US" altLang="zh-CN" dirty="0" err="1" smtClean="0"/>
              <a:t>rms</a:t>
            </a:r>
            <a:r>
              <a:rPr lang="en-US" altLang="zh-CN" dirty="0" smtClean="0"/>
              <a:t>): 5nm  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395664" y="2764445"/>
            <a:ext cx="1074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Section 1</a:t>
            </a:r>
            <a:endParaRPr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5863391" y="2735319"/>
            <a:ext cx="1074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Section 3</a:t>
            </a:r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7662333" y="5994982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C. </a:t>
            </a:r>
            <a:r>
              <a:rPr lang="en-US" altLang="zh-CN" b="1" dirty="0" err="1" smtClean="0"/>
              <a:t>Meng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878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altLang="zh-CN" dirty="0"/>
              <a:t>Positron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(Source) </a:t>
            </a:r>
          </a:p>
          <a:p>
            <a:pPr lvl="1">
              <a:lnSpc>
                <a:spcPts val="3000"/>
              </a:lnSpc>
            </a:pPr>
            <a:r>
              <a:rPr lang="en-US" altLang="zh-CN" dirty="0" smtClean="0"/>
              <a:t>Target (conventional)</a:t>
            </a:r>
          </a:p>
          <a:p>
            <a:pPr lvl="1">
              <a:lnSpc>
                <a:spcPts val="3000"/>
              </a:lnSpc>
            </a:pPr>
            <a:r>
              <a:rPr lang="en-US" altLang="zh-CN" dirty="0" smtClean="0"/>
              <a:t>Adiabatic </a:t>
            </a:r>
            <a:r>
              <a:rPr lang="en-US" altLang="zh-CN" dirty="0"/>
              <a:t>Matching </a:t>
            </a:r>
            <a:r>
              <a:rPr lang="en-US" altLang="zh-CN" dirty="0" smtClean="0"/>
              <a:t>Device (AMD)</a:t>
            </a:r>
            <a:endParaRPr lang="en-US" altLang="zh-CN" dirty="0"/>
          </a:p>
          <a:p>
            <a:pPr lvl="1">
              <a:lnSpc>
                <a:spcPts val="3000"/>
              </a:lnSpc>
            </a:pPr>
            <a:r>
              <a:rPr lang="en-US" altLang="zh-CN" dirty="0" smtClean="0">
                <a:sym typeface="Wingdings" panose="05000000000000000000" pitchFamily="2" charset="2"/>
              </a:rPr>
              <a:t>Capture section</a:t>
            </a:r>
          </a:p>
          <a:p>
            <a:pPr lvl="1">
              <a:lnSpc>
                <a:spcPts val="3000"/>
              </a:lnSpc>
            </a:pPr>
            <a:r>
              <a:rPr lang="en-US" altLang="zh-CN" dirty="0" smtClean="0">
                <a:sym typeface="Wingdings" panose="05000000000000000000" pitchFamily="2" charset="2"/>
              </a:rPr>
              <a:t> Pre-accelerating section</a:t>
            </a:r>
          </a:p>
          <a:p>
            <a:pPr lvl="1">
              <a:lnSpc>
                <a:spcPts val="3000"/>
              </a:lnSpc>
            </a:pPr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Chicane 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Deflecting 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the useless </a:t>
            </a:r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electrons and photons</a:t>
            </a:r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pPr marL="357120" lvl="1" indent="0">
              <a:lnSpc>
                <a:spcPts val="3000"/>
              </a:lnSpc>
              <a:buNone/>
            </a:pPr>
            <a:endParaRPr lang="en-US" altLang="zh-CN" dirty="0">
              <a:sym typeface="Wingdings" panose="05000000000000000000" pitchFamily="2" charset="2"/>
            </a:endParaRPr>
          </a:p>
          <a:p>
            <a:pPr lvl="1">
              <a:lnSpc>
                <a:spcPts val="3000"/>
              </a:lnSpc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11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0" y="4314784"/>
            <a:ext cx="7195143" cy="1741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6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889" y="1043832"/>
            <a:ext cx="4619676" cy="111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85216" y="1123441"/>
            <a:ext cx="8039240" cy="5429759"/>
          </a:xfrm>
        </p:spPr>
        <p:txBody>
          <a:bodyPr>
            <a:normAutofit/>
          </a:bodyPr>
          <a:lstStyle/>
          <a:p>
            <a:r>
              <a:rPr lang="en-US" altLang="zh-CN" dirty="0"/>
              <a:t>Positron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(Source </a:t>
            </a:r>
            <a:r>
              <a:rPr lang="en-US" altLang="zh-CN" dirty="0"/>
              <a:t>:</a:t>
            </a:r>
            <a:r>
              <a:rPr lang="en-US" altLang="zh-CN" dirty="0" smtClean="0"/>
              <a:t>Target </a:t>
            </a:r>
            <a:r>
              <a:rPr lang="en-US" altLang="zh-CN" dirty="0"/>
              <a:t>)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Electron beam </a:t>
            </a:r>
          </a:p>
          <a:p>
            <a:pPr lvl="2"/>
            <a:r>
              <a:rPr lang="en-US" altLang="zh-CN" dirty="0" smtClean="0"/>
              <a:t>4 GeV/10 </a:t>
            </a:r>
            <a:r>
              <a:rPr lang="en-US" altLang="zh-CN" dirty="0" err="1" smtClean="0"/>
              <a:t>nC</a:t>
            </a:r>
            <a:r>
              <a:rPr lang="en-US" altLang="zh-CN" dirty="0" smtClean="0"/>
              <a:t>/100 Hz</a:t>
            </a:r>
          </a:p>
          <a:p>
            <a:pPr lvl="2"/>
            <a:r>
              <a:rPr lang="en-US" altLang="zh-CN" dirty="0" smtClean="0"/>
              <a:t>Beam size (</a:t>
            </a:r>
            <a:r>
              <a:rPr lang="en-US" altLang="zh-CN" dirty="0" err="1"/>
              <a:t>R</a:t>
            </a:r>
            <a:r>
              <a:rPr lang="en-US" altLang="zh-CN" dirty="0" err="1" smtClean="0"/>
              <a:t>ms</a:t>
            </a:r>
            <a:r>
              <a:rPr lang="en-US" altLang="zh-CN" dirty="0" smtClean="0"/>
              <a:t>): 0.5 mm</a:t>
            </a:r>
          </a:p>
          <a:p>
            <a:pPr lvl="2"/>
            <a:r>
              <a:rPr lang="en-US" altLang="zh-CN" dirty="0" smtClean="0"/>
              <a:t>Beam power: 4 kW</a:t>
            </a:r>
          </a:p>
          <a:p>
            <a:pPr lvl="1"/>
            <a:r>
              <a:rPr lang="en-US" altLang="zh-CN" dirty="0" smtClean="0"/>
              <a:t>Target </a:t>
            </a:r>
            <a:endParaRPr lang="en-US" altLang="zh-CN" dirty="0"/>
          </a:p>
          <a:p>
            <a:pPr lvl="2"/>
            <a:r>
              <a:rPr lang="en-US" altLang="zh-CN" dirty="0"/>
              <a:t>Tungsten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Thickness </a:t>
            </a:r>
            <a:r>
              <a:rPr lang="en-US" altLang="zh-CN" dirty="0"/>
              <a:t>15 </a:t>
            </a:r>
            <a:r>
              <a:rPr lang="en-US" altLang="zh-CN" dirty="0" smtClean="0"/>
              <a:t>mm</a:t>
            </a:r>
          </a:p>
          <a:p>
            <a:pPr lvl="1"/>
            <a:r>
              <a:rPr lang="en-US" altLang="zh-CN" dirty="0" smtClean="0"/>
              <a:t>Energy </a:t>
            </a:r>
            <a:r>
              <a:rPr lang="en-US" altLang="zh-CN" dirty="0"/>
              <a:t>deposition</a:t>
            </a:r>
          </a:p>
          <a:p>
            <a:pPr lvl="2"/>
            <a:r>
              <a:rPr lang="en-US" altLang="zh-CN" dirty="0"/>
              <a:t>0.784 GeV/e- @ FLUKA</a:t>
            </a:r>
          </a:p>
          <a:p>
            <a:pPr lvl="2"/>
            <a:r>
              <a:rPr lang="en-US" altLang="zh-CN" dirty="0"/>
              <a:t>784 W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water </a:t>
            </a:r>
            <a:r>
              <a:rPr lang="en-US" altLang="zh-CN" dirty="0" smtClean="0"/>
              <a:t>cooling</a:t>
            </a:r>
            <a:endParaRPr lang="en-US" altLang="zh-CN" dirty="0"/>
          </a:p>
          <a:p>
            <a:pPr lvl="1"/>
            <a:r>
              <a:rPr lang="en-US" altLang="zh-CN" dirty="0" smtClean="0"/>
              <a:t>Support &amp;&amp; cooling</a:t>
            </a:r>
          </a:p>
          <a:p>
            <a:pPr lvl="2"/>
            <a:r>
              <a:rPr lang="en-US" altLang="zh-CN" dirty="0" smtClean="0"/>
              <a:t>Copper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4211" r="7143"/>
          <a:stretch/>
        </p:blipFill>
        <p:spPr bwMode="auto">
          <a:xfrm>
            <a:off x="5333102" y="2241718"/>
            <a:ext cx="2945660" cy="2311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图片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01" y="4553288"/>
            <a:ext cx="3086101" cy="1836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3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4412" y="2979587"/>
            <a:ext cx="8957869" cy="3461318"/>
            <a:chOff x="57015" y="2876932"/>
            <a:chExt cx="9071454" cy="3540946"/>
          </a:xfrm>
        </p:grpSpPr>
        <p:pic>
          <p:nvPicPr>
            <p:cNvPr id="9" name="图片 8" descr="D:\IHEPBOX\My_work\paper\2018\2018-IPAC\CEPC_positron_source\Eg=4000MeV_Lg=15mm_X_Xp_cut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003" y="2876932"/>
              <a:ext cx="3860466" cy="3540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4" descr="1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78" b="9643"/>
            <a:stretch/>
          </p:blipFill>
          <p:spPr bwMode="auto">
            <a:xfrm>
              <a:off x="2698081" y="4940908"/>
              <a:ext cx="2683919" cy="1476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15" y="4099000"/>
              <a:ext cx="2658130" cy="1673382"/>
            </a:xfrm>
            <a:prstGeom prst="rect">
              <a:avLst/>
            </a:prstGeom>
          </p:spPr>
        </p:pic>
        <p:pic>
          <p:nvPicPr>
            <p:cNvPr id="8" name="Picture 3" descr="1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42"/>
            <a:stretch/>
          </p:blipFill>
          <p:spPr bwMode="auto">
            <a:xfrm>
              <a:off x="2680054" y="3126658"/>
              <a:ext cx="2810332" cy="180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55577" y="1123441"/>
            <a:ext cx="8039240" cy="4804867"/>
          </a:xfrm>
        </p:spPr>
        <p:txBody>
          <a:bodyPr/>
          <a:lstStyle/>
          <a:p>
            <a:r>
              <a:rPr lang="en-US" altLang="zh-CN" dirty="0" smtClean="0"/>
              <a:t>Positron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(Source </a:t>
            </a:r>
            <a:r>
              <a:rPr lang="en-US" altLang="zh-CN" dirty="0"/>
              <a:t>:</a:t>
            </a:r>
            <a:r>
              <a:rPr lang="en-US" altLang="zh-CN" dirty="0" smtClean="0"/>
              <a:t>AMD)</a:t>
            </a:r>
          </a:p>
          <a:p>
            <a:pPr lvl="1"/>
            <a:r>
              <a:rPr lang="en-US" altLang="zh-CN" dirty="0" smtClean="0"/>
              <a:t>Length</a:t>
            </a:r>
            <a:r>
              <a:rPr lang="en-US" altLang="zh-CN" dirty="0"/>
              <a:t>: </a:t>
            </a:r>
            <a:r>
              <a:rPr lang="en-US" altLang="zh-CN" dirty="0" smtClean="0"/>
              <a:t>100 mm</a:t>
            </a:r>
            <a:endParaRPr lang="en-US" altLang="zh-CN" dirty="0"/>
          </a:p>
          <a:p>
            <a:pPr lvl="1"/>
            <a:r>
              <a:rPr lang="en-US" altLang="zh-CN" dirty="0"/>
              <a:t>Aperture: </a:t>
            </a:r>
            <a:r>
              <a:rPr lang="en-US" altLang="zh-CN" dirty="0" smtClean="0"/>
              <a:t>7 mm</a:t>
            </a:r>
            <a:r>
              <a:rPr lang="en-US" altLang="zh-CN" dirty="0" smtClean="0">
                <a:sym typeface="Wingdings" panose="05000000000000000000" pitchFamily="2" charset="2"/>
              </a:rPr>
              <a:t>52 mm (accelerating structure  aperture is 25mm)</a:t>
            </a:r>
            <a:endParaRPr lang="en-US" altLang="zh-CN" dirty="0">
              <a:sym typeface="Wingdings" panose="05000000000000000000" pitchFamily="2" charset="2"/>
            </a:endParaRP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Magnetic field: (</a:t>
            </a:r>
            <a:r>
              <a:rPr lang="en-US" altLang="zh-CN" dirty="0" smtClean="0">
                <a:sym typeface="Wingdings" panose="05000000000000000000" pitchFamily="2" charset="2"/>
              </a:rPr>
              <a:t>5.5 T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sym typeface="Wingdings" panose="05000000000000000000" pitchFamily="2" charset="2"/>
              </a:rPr>
              <a:t>0 T</a:t>
            </a:r>
            <a:r>
              <a:rPr lang="en-US" altLang="zh-CN" dirty="0">
                <a:sym typeface="Wingdings" panose="05000000000000000000" pitchFamily="2" charset="2"/>
              </a:rPr>
              <a:t>) + </a:t>
            </a:r>
            <a:r>
              <a:rPr lang="en-US" altLang="zh-CN" dirty="0" smtClean="0">
                <a:sym typeface="Wingdings" panose="05000000000000000000" pitchFamily="2" charset="2"/>
              </a:rPr>
              <a:t>0.5 T</a:t>
            </a:r>
            <a:endParaRPr lang="en-US" altLang="zh-CN" dirty="0">
              <a:sym typeface="Wingdings" panose="05000000000000000000" pitchFamily="2" charset="2"/>
            </a:endParaRP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</a:t>
            </a:r>
            <a:r>
              <a:rPr lang="en-US" altLang="zh-CN" dirty="0" smtClean="0"/>
              <a:t>design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39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(Source: AMD</a:t>
            </a:r>
            <a:r>
              <a:rPr lang="en-US" altLang="zh-CN" dirty="0"/>
              <a:t>)</a:t>
            </a:r>
            <a:r>
              <a:rPr lang="en-US" altLang="zh-CN" dirty="0" smtClean="0"/>
              <a:t> </a:t>
            </a:r>
          </a:p>
          <a:p>
            <a:pPr lvl="1"/>
            <a:r>
              <a:rPr lang="en-US" altLang="zh-CN" dirty="0" smtClean="0"/>
              <a:t>Longer bunch length</a:t>
            </a:r>
          </a:p>
          <a:p>
            <a:pPr lvl="2"/>
            <a:r>
              <a:rPr lang="en-US" altLang="zh-CN" dirty="0" smtClean="0"/>
              <a:t>Different energy</a:t>
            </a:r>
          </a:p>
          <a:p>
            <a:pPr lvl="2"/>
            <a:r>
              <a:rPr lang="en-US" altLang="zh-CN" dirty="0" smtClean="0"/>
              <a:t>Different horizontal momentum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 rotWithShape="1">
          <a:blip r:embed="rId3"/>
          <a:srcRect l="6367" r="8341"/>
          <a:stretch/>
        </p:blipFill>
        <p:spPr>
          <a:xfrm>
            <a:off x="813721" y="2949677"/>
            <a:ext cx="7268395" cy="31003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21357" y="6031984"/>
            <a:ext cx="3398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Distribution before and after AMD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29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IHEPBOX\My_work\CEPC&amp;SPPC\Linac_dynamic\Positron_linac\Positron_source\Pre_accelerating_section\4GeV_pre_accelerating_section\AMD_2period\Positron_yield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6430"/>
          <a:stretch/>
        </p:blipFill>
        <p:spPr bwMode="auto">
          <a:xfrm>
            <a:off x="2095438" y="3384884"/>
            <a:ext cx="4879804" cy="2518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52" y="1608095"/>
            <a:ext cx="4619676" cy="111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85216" y="1123442"/>
            <a:ext cx="8039240" cy="2681642"/>
          </a:xfrm>
        </p:spPr>
        <p:txBody>
          <a:bodyPr>
            <a:normAutofit/>
          </a:bodyPr>
          <a:lstStyle/>
          <a:p>
            <a:r>
              <a:rPr lang="en-US" altLang="zh-CN" dirty="0"/>
              <a:t>Positron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(Source: </a:t>
            </a:r>
            <a:r>
              <a:rPr lang="en-US" altLang="zh-CN" dirty="0" smtClean="0">
                <a:sym typeface="Wingdings" panose="05000000000000000000" pitchFamily="2" charset="2"/>
              </a:rPr>
              <a:t>Capture section)</a:t>
            </a:r>
          </a:p>
          <a:p>
            <a:pPr lvl="1"/>
            <a:r>
              <a:rPr lang="en-US" altLang="zh-CN" dirty="0" smtClean="0">
                <a:sym typeface="Wingdings" panose="05000000000000000000" pitchFamily="2" charset="2"/>
              </a:rPr>
              <a:t>Capture structure</a:t>
            </a:r>
            <a:endParaRPr lang="en-US" altLang="zh-CN" dirty="0">
              <a:sym typeface="Wingdings" panose="05000000000000000000" pitchFamily="2" charset="2"/>
            </a:endParaRP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Length:2 m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Aperture: 25 mm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Gradient: 22 </a:t>
            </a:r>
            <a:r>
              <a:rPr lang="en-US" altLang="zh-CN" dirty="0" smtClean="0">
                <a:sym typeface="Wingdings" panose="05000000000000000000" pitchFamily="2" charset="2"/>
              </a:rPr>
              <a:t>MV/m</a:t>
            </a:r>
          </a:p>
          <a:p>
            <a:pPr lvl="1"/>
            <a:r>
              <a:rPr lang="en-US" altLang="zh-CN" dirty="0" smtClean="0"/>
              <a:t>The </a:t>
            </a:r>
            <a:r>
              <a:rPr lang="en-US" altLang="zh-CN" dirty="0"/>
              <a:t>capture </a:t>
            </a:r>
            <a:r>
              <a:rPr lang="en-US" altLang="zh-CN" dirty="0" smtClean="0"/>
              <a:t>RF phase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234430" y="6031476"/>
            <a:ext cx="4740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>
                <a:sym typeface="Wingdings" panose="05000000000000000000" pitchFamily="2" charset="2"/>
              </a:rPr>
              <a:t>Capture efficiency VS. input RF phase</a:t>
            </a:r>
            <a:endParaRPr lang="zh-CN" altLang="en-US" dirty="0"/>
          </a:p>
        </p:txBody>
      </p:sp>
      <p:sp>
        <p:nvSpPr>
          <p:cNvPr id="7" name="椭圆 6"/>
          <p:cNvSpPr/>
          <p:nvPr/>
        </p:nvSpPr>
        <p:spPr>
          <a:xfrm>
            <a:off x="5478820" y="2165683"/>
            <a:ext cx="889895" cy="449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0080" y="1153920"/>
            <a:ext cx="8843920" cy="4804867"/>
          </a:xfrm>
        </p:spPr>
        <p:txBody>
          <a:bodyPr/>
          <a:lstStyle/>
          <a:p>
            <a:r>
              <a:rPr lang="en-US" altLang="zh-CN" dirty="0"/>
              <a:t>Positron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(Source: Capture section)</a:t>
            </a:r>
          </a:p>
          <a:p>
            <a:pPr lvl="1"/>
            <a:r>
              <a:rPr lang="en-US" altLang="zh-CN" dirty="0" smtClean="0"/>
              <a:t>The </a:t>
            </a:r>
            <a:r>
              <a:rPr lang="en-US" altLang="zh-CN" dirty="0"/>
              <a:t>capture phase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Accelerating mode</a:t>
            </a:r>
          </a:p>
          <a:p>
            <a:pPr lvl="2"/>
            <a:r>
              <a:rPr lang="en-US" altLang="zh-CN" dirty="0" smtClean="0"/>
              <a:t> </a:t>
            </a:r>
            <a:r>
              <a:rPr lang="en-US" altLang="zh-CN" dirty="0"/>
              <a:t>better moment </a:t>
            </a:r>
            <a:r>
              <a:rPr lang="en-US" altLang="zh-CN" dirty="0" smtClean="0"/>
              <a:t>chip</a:t>
            </a:r>
          </a:p>
          <a:p>
            <a:pPr lvl="2"/>
            <a:r>
              <a:rPr lang="en-US" altLang="zh-CN" dirty="0" smtClean="0"/>
              <a:t>small phase spread</a:t>
            </a:r>
            <a:endParaRPr lang="en-US" altLang="zh-CN" dirty="0"/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85587" y="3134324"/>
            <a:ext cx="4294009" cy="3060000"/>
            <a:chOff x="167181" y="2899031"/>
            <a:chExt cx="5555505" cy="3958969"/>
          </a:xfrm>
        </p:grpSpPr>
        <p:grpSp>
          <p:nvGrpSpPr>
            <p:cNvPr id="5" name="组合 4"/>
            <p:cNvGrpSpPr>
              <a:grpSpLocks noChangeAspect="1"/>
            </p:cNvGrpSpPr>
            <p:nvPr/>
          </p:nvGrpSpPr>
          <p:grpSpPr>
            <a:xfrm>
              <a:off x="167181" y="3258000"/>
              <a:ext cx="5555505" cy="3600000"/>
              <a:chOff x="1180922" y="1151339"/>
              <a:chExt cx="9678639" cy="54000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2"/>
              <a:srcRect l="6176" t="3594" r="8133" b="1682"/>
              <a:stretch/>
            </p:blipFill>
            <p:spPr>
              <a:xfrm>
                <a:off x="4637477" y="1151339"/>
                <a:ext cx="6222084" cy="5400000"/>
              </a:xfrm>
              <a:prstGeom prst="rect">
                <a:avLst/>
              </a:prstGeom>
            </p:spPr>
          </p:pic>
          <p:pic>
            <p:nvPicPr>
              <p:cNvPr id="8" name="内容占位符 8"/>
              <p:cNvPicPr>
                <a:picLocks noChangeAspect="1"/>
              </p:cNvPicPr>
              <p:nvPr/>
            </p:nvPicPr>
            <p:blipFill rotWithShape="1">
              <a:blip r:embed="rId3"/>
              <a:srcRect t="4509"/>
              <a:stretch/>
            </p:blipFill>
            <p:spPr>
              <a:xfrm>
                <a:off x="1180922" y="1151339"/>
                <a:ext cx="3621994" cy="5400000"/>
              </a:xfrm>
              <a:prstGeom prst="rect">
                <a:avLst/>
              </a:prstGeom>
            </p:spPr>
          </p:pic>
        </p:grpSp>
        <p:sp>
          <p:nvSpPr>
            <p:cNvPr id="6" name="矩形 5"/>
            <p:cNvSpPr/>
            <p:nvPr/>
          </p:nvSpPr>
          <p:spPr>
            <a:xfrm>
              <a:off x="1171809" y="2899031"/>
              <a:ext cx="3141544" cy="4333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lnSpc>
                  <a:spcPct val="120000"/>
                </a:lnSpc>
              </a:pPr>
              <a:r>
                <a:rPr lang="en-US" altLang="zh-CN" sz="1350" b="1" dirty="0">
                  <a:solidFill>
                    <a:srgbClr val="FF0000"/>
                  </a:solidFill>
                </a:rPr>
                <a:t>Deceleration mode (D1)</a:t>
              </a:r>
            </a:p>
          </p:txBody>
        </p:sp>
      </p:grpSp>
      <p:pic>
        <p:nvPicPr>
          <p:cNvPr id="14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26" y="1649186"/>
            <a:ext cx="4619676" cy="1118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4396613" y="3273052"/>
            <a:ext cx="4533489" cy="2942387"/>
            <a:chOff x="5994200" y="2951607"/>
            <a:chExt cx="5787447" cy="3756248"/>
          </a:xfrm>
        </p:grpSpPr>
        <p:grpSp>
          <p:nvGrpSpPr>
            <p:cNvPr id="10" name="组合 9"/>
            <p:cNvGrpSpPr>
              <a:grpSpLocks noChangeAspect="1"/>
            </p:cNvGrpSpPr>
            <p:nvPr/>
          </p:nvGrpSpPr>
          <p:grpSpPr>
            <a:xfrm>
              <a:off x="5994200" y="3127391"/>
              <a:ext cx="5787447" cy="3580464"/>
              <a:chOff x="1869840" y="1116775"/>
              <a:chExt cx="9229249" cy="547063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5"/>
              <a:srcRect l="4704" t="3292" r="4921" b="3636"/>
              <a:stretch/>
            </p:blipFill>
            <p:spPr>
              <a:xfrm>
                <a:off x="5070173" y="1187404"/>
                <a:ext cx="6028916" cy="5400001"/>
              </a:xfrm>
              <a:prstGeom prst="rect">
                <a:avLst/>
              </a:prstGeom>
            </p:spPr>
          </p:pic>
          <p:pic>
            <p:nvPicPr>
              <p:cNvPr id="13" name="内容占位符 4"/>
              <p:cNvPicPr>
                <a:picLocks noChangeAspect="1"/>
              </p:cNvPicPr>
              <p:nvPr/>
            </p:nvPicPr>
            <p:blipFill rotWithShape="1">
              <a:blip r:embed="rId6"/>
              <a:srcRect t="4372"/>
              <a:stretch/>
            </p:blipFill>
            <p:spPr>
              <a:xfrm>
                <a:off x="1869840" y="1116775"/>
                <a:ext cx="3408745" cy="5400001"/>
              </a:xfrm>
              <a:prstGeom prst="rect">
                <a:avLst/>
              </a:prstGeom>
            </p:spPr>
          </p:pic>
        </p:grpSp>
        <p:sp>
          <p:nvSpPr>
            <p:cNvPr id="11" name="矩形 10"/>
            <p:cNvSpPr/>
            <p:nvPr/>
          </p:nvSpPr>
          <p:spPr>
            <a:xfrm>
              <a:off x="7375745" y="2951607"/>
              <a:ext cx="3109484" cy="4333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lnSpc>
                  <a:spcPct val="120000"/>
                </a:lnSpc>
              </a:pPr>
              <a:r>
                <a:rPr lang="en-US" altLang="zh-CN" sz="1350" b="1" dirty="0">
                  <a:solidFill>
                    <a:srgbClr val="FF0000"/>
                  </a:solidFill>
                </a:rPr>
                <a:t>Acceleration mode (A1)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3024375" y="6068875"/>
            <a:ext cx="3046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Distribution of different mode </a:t>
            </a:r>
            <a:endParaRPr lang="en-US" altLang="zh-CN" dirty="0"/>
          </a:p>
        </p:txBody>
      </p:sp>
      <p:sp>
        <p:nvSpPr>
          <p:cNvPr id="16" name="椭圆 15"/>
          <p:cNvSpPr/>
          <p:nvPr/>
        </p:nvSpPr>
        <p:spPr>
          <a:xfrm>
            <a:off x="5478820" y="2165683"/>
            <a:ext cx="889895" cy="449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73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97" y="994762"/>
            <a:ext cx="3778168" cy="9145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-4884" y="1105574"/>
            <a:ext cx="5578549" cy="4804867"/>
          </a:xfrm>
        </p:spPr>
        <p:txBody>
          <a:bodyPr/>
          <a:lstStyle/>
          <a:p>
            <a:r>
              <a:rPr lang="en-US" altLang="zh-CN" dirty="0"/>
              <a:t>Positron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(Source: The pre-accelerating structure)</a:t>
            </a:r>
          </a:p>
          <a:p>
            <a:pPr lvl="1"/>
            <a:r>
              <a:rPr lang="en-US" altLang="zh-CN" sz="2000" dirty="0" smtClean="0"/>
              <a:t>Different modes have different optimal accelerating phases</a:t>
            </a:r>
          </a:p>
          <a:p>
            <a:pPr lvl="1"/>
            <a:r>
              <a:rPr lang="en-US" altLang="zh-CN" sz="2000" dirty="0" smtClean="0"/>
              <a:t>Acceleration mode have higher positron yield</a:t>
            </a:r>
          </a:p>
          <a:p>
            <a:pPr lvl="2"/>
            <a:r>
              <a:rPr lang="en-US" altLang="zh-CN" sz="2000" dirty="0" smtClean="0"/>
              <a:t>Stray bunches should be considered </a:t>
            </a:r>
          </a:p>
          <a:p>
            <a:pPr lvl="1"/>
            <a:endParaRPr lang="en-US" altLang="zh-CN" dirty="0" smtClean="0"/>
          </a:p>
          <a:p>
            <a:pPr lvl="1"/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762789" y="3738252"/>
            <a:ext cx="3823347" cy="2744197"/>
            <a:chOff x="545264" y="3395027"/>
            <a:chExt cx="4697101" cy="3371332"/>
          </a:xfrm>
        </p:grpSpPr>
        <p:grpSp>
          <p:nvGrpSpPr>
            <p:cNvPr id="5" name="组合 4"/>
            <p:cNvGrpSpPr/>
            <p:nvPr/>
          </p:nvGrpSpPr>
          <p:grpSpPr>
            <a:xfrm>
              <a:off x="545264" y="3622663"/>
              <a:ext cx="4697101" cy="3143696"/>
              <a:chOff x="545264" y="3622663"/>
              <a:chExt cx="4697101" cy="314369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545264" y="3622663"/>
                <a:ext cx="4685431" cy="2880000"/>
                <a:chOff x="713602" y="3898537"/>
                <a:chExt cx="4685431" cy="2880000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3602" y="3898537"/>
                  <a:ext cx="1604483" cy="2880000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61368" y="3898537"/>
                  <a:ext cx="3237665" cy="2880000"/>
                </a:xfrm>
                <a:prstGeom prst="rect">
                  <a:avLst/>
                </a:prstGeom>
              </p:spPr>
            </p:pic>
          </p:grpSp>
          <p:sp>
            <p:nvSpPr>
              <p:cNvPr id="8" name="文本框 7"/>
              <p:cNvSpPr txBox="1"/>
              <p:nvPr/>
            </p:nvSpPr>
            <p:spPr>
              <a:xfrm>
                <a:off x="1060791" y="6366250"/>
                <a:ext cx="4181574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350" dirty="0"/>
                  <a:t>Ne+/Ne-[-10°,10°,230 MeV,260 MeV]=</a:t>
                </a:r>
                <a:r>
                  <a:rPr lang="en-US" altLang="zh-CN" sz="1350" b="1" dirty="0">
                    <a:solidFill>
                      <a:srgbClr val="FF0000"/>
                    </a:solidFill>
                  </a:rPr>
                  <a:t>0.4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173897" y="3395027"/>
              <a:ext cx="2689158" cy="370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lnSpc>
                  <a:spcPct val="120000"/>
                </a:lnSpc>
              </a:pPr>
              <a:r>
                <a:rPr lang="en-US" altLang="zh-CN" sz="1350" b="1" dirty="0">
                  <a:solidFill>
                    <a:srgbClr val="FF0000"/>
                  </a:solidFill>
                </a:rPr>
                <a:t>Deceleration mode (D1)</a:t>
              </a:r>
            </a:p>
          </p:txBody>
        </p:sp>
      </p:grp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4803102" y="3738252"/>
            <a:ext cx="3622665" cy="2739759"/>
            <a:chOff x="6824170" y="3420549"/>
            <a:chExt cx="4589116" cy="3427258"/>
          </a:xfrm>
        </p:grpSpPr>
        <p:grpSp>
          <p:nvGrpSpPr>
            <p:cNvPr id="12" name="组合 11"/>
            <p:cNvGrpSpPr/>
            <p:nvPr/>
          </p:nvGrpSpPr>
          <p:grpSpPr>
            <a:xfrm>
              <a:off x="6824170" y="3703047"/>
              <a:ext cx="4589116" cy="3144760"/>
              <a:chOff x="6823049" y="3697792"/>
              <a:chExt cx="4589116" cy="314476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823049" y="3697792"/>
                <a:ext cx="4589116" cy="2908596"/>
                <a:chOff x="5928082" y="3778179"/>
                <a:chExt cx="4589116" cy="2908596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3838" b="-1"/>
                <a:stretch/>
              </p:blipFill>
              <p:spPr>
                <a:xfrm>
                  <a:off x="5928082" y="3806775"/>
                  <a:ext cx="1520063" cy="2880000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05352" y="3778179"/>
                  <a:ext cx="3211846" cy="2880000"/>
                </a:xfrm>
                <a:prstGeom prst="rect">
                  <a:avLst/>
                </a:prstGeom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7153763" y="6497406"/>
                <a:ext cx="3652840" cy="3451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350" dirty="0"/>
                  <a:t>Ne+/Ne-</a:t>
                </a:r>
                <a:r>
                  <a:rPr lang="en-US" altLang="zh-CN" sz="1350" dirty="0" smtClean="0"/>
                  <a:t>[-8°,12°,</a:t>
                </a:r>
                <a:r>
                  <a:rPr lang="en-US" altLang="zh-CN" sz="1350" dirty="0"/>
                  <a:t>235 MeV,265 MeV]=</a:t>
                </a:r>
                <a:r>
                  <a:rPr lang="en-US" altLang="zh-CN" sz="1350" b="1" dirty="0">
                    <a:solidFill>
                      <a:srgbClr val="FF0000"/>
                    </a:solidFill>
                  </a:rPr>
                  <a:t>0.55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7304269" y="3420549"/>
              <a:ext cx="2716310" cy="373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lnSpc>
                  <a:spcPct val="120000"/>
                </a:lnSpc>
              </a:pPr>
              <a:r>
                <a:rPr lang="en-US" altLang="zh-CN" sz="1350" b="1" dirty="0">
                  <a:solidFill>
                    <a:srgbClr val="FF0000"/>
                  </a:solidFill>
                </a:rPr>
                <a:t>Acceleration mode (A1)</a:t>
              </a: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3369" y="1909336"/>
            <a:ext cx="2433492" cy="1869041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7001853" y="1370169"/>
            <a:ext cx="1555008" cy="4491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2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8489" y="1123441"/>
            <a:ext cx="4996857" cy="480486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dirty="0"/>
              <a:t>Positron </a:t>
            </a:r>
            <a:r>
              <a:rPr lang="en-US" altLang="zh-CN" sz="2400" dirty="0" err="1" smtClean="0"/>
              <a:t>linac</a:t>
            </a:r>
            <a:r>
              <a:rPr lang="en-US" altLang="zh-CN" sz="2400" dirty="0" smtClean="0"/>
              <a:t> (Source)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 smtClean="0"/>
              <a:t>Norm</a:t>
            </a:r>
            <a:r>
              <a:rPr lang="en-US" altLang="zh-CN" sz="2000" dirty="0"/>
              <a:t>. RMS. </a:t>
            </a:r>
            <a:r>
              <a:rPr lang="en-US" altLang="zh-CN" sz="2000" dirty="0" smtClean="0"/>
              <a:t>Emittance is about 2500 </a:t>
            </a:r>
            <a:r>
              <a:rPr lang="en-US" altLang="zh-CN" sz="2000" dirty="0"/>
              <a:t>mm-mrad </a:t>
            </a:r>
            <a:endParaRPr lang="en-US" altLang="zh-CN" sz="2000" dirty="0" smtClean="0"/>
          </a:p>
          <a:p>
            <a:pPr lvl="1">
              <a:lnSpc>
                <a:spcPct val="110000"/>
              </a:lnSpc>
            </a:pPr>
            <a:r>
              <a:rPr lang="en-US" altLang="zh-CN" sz="2000" dirty="0" smtClean="0"/>
              <a:t>Energy</a:t>
            </a:r>
            <a:r>
              <a:rPr lang="en-US" altLang="zh-CN" sz="2000" dirty="0"/>
              <a:t>:  &gt;200 MeV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/>
              <a:t>Positron yield</a:t>
            </a:r>
          </a:p>
          <a:p>
            <a:pPr lvl="2">
              <a:lnSpc>
                <a:spcPct val="110000"/>
              </a:lnSpc>
            </a:pPr>
            <a:r>
              <a:rPr lang="en-US" altLang="zh-CN" sz="2000" dirty="0"/>
              <a:t>Ne+/Ne- ~=0.55  </a:t>
            </a:r>
            <a:r>
              <a:rPr lang="en-US" altLang="zh-CN" sz="2000" b="1" dirty="0">
                <a:solidFill>
                  <a:srgbClr val="FF0000"/>
                </a:solidFill>
              </a:rPr>
              <a:t>  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pPr lvl="2">
              <a:lnSpc>
                <a:spcPct val="110000"/>
              </a:lnSpc>
            </a:pPr>
            <a:r>
              <a:rPr lang="en-US" altLang="zh-CN" sz="2000" dirty="0" smtClean="0"/>
              <a:t>[-8°,12°,</a:t>
            </a:r>
            <a:r>
              <a:rPr lang="en-US" altLang="zh-CN" sz="2000" dirty="0"/>
              <a:t>235 MeV,265 MeV</a:t>
            </a:r>
            <a:r>
              <a:rPr lang="en-US" altLang="zh-CN" sz="2000" dirty="0" smtClean="0"/>
              <a:t>]</a:t>
            </a:r>
          </a:p>
          <a:p>
            <a:pPr>
              <a:lnSpc>
                <a:spcPct val="110000"/>
              </a:lnSpc>
            </a:pP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149214" y="3484832"/>
            <a:ext cx="4994786" cy="3012884"/>
          </a:xfrm>
          <a:prstGeom prst="rect">
            <a:avLst/>
          </a:prstGeom>
        </p:spPr>
      </p:pic>
      <p:pic>
        <p:nvPicPr>
          <p:cNvPr id="6" name="内容占位符 4"/>
          <p:cNvPicPr/>
          <p:nvPr/>
        </p:nvPicPr>
        <p:blipFill rotWithShape="1">
          <a:blip r:embed="rId3"/>
          <a:srcRect l="8731" r="7180"/>
          <a:stretch/>
        </p:blipFill>
        <p:spPr>
          <a:xfrm>
            <a:off x="88490" y="3954779"/>
            <a:ext cx="3934870" cy="2406691"/>
          </a:xfrm>
          <a:prstGeom prst="rect">
            <a:avLst/>
          </a:prstGeom>
        </p:spPr>
      </p:pic>
      <p:pic>
        <p:nvPicPr>
          <p:cNvPr id="8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24" y="1285648"/>
            <a:ext cx="4619676" cy="11182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529911" y="420820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X</a:t>
            </a:r>
            <a:endParaRPr lang="zh-CN" alt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59140" y="498705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Phase</a:t>
            </a:r>
            <a:endParaRPr lang="zh-CN" alt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56861" y="599213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+mj-lt"/>
              </a:rPr>
              <a:t>Energy</a:t>
            </a:r>
            <a:endParaRPr lang="zh-CN" alt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右箭头 9"/>
          <p:cNvSpPr/>
          <p:nvPr/>
        </p:nvSpPr>
        <p:spPr>
          <a:xfrm rot="7548465">
            <a:off x="8476882" y="1493384"/>
            <a:ext cx="409871" cy="233684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 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154280" y="2046726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777294" y="2046726"/>
            <a:ext cx="6170950" cy="56197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CEPC layout 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154280" y="2864145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777293" y="2864143"/>
            <a:ext cx="6170951" cy="561975"/>
          </a:xfrm>
        </p:spPr>
        <p:txBody>
          <a:bodyPr/>
          <a:lstStyle/>
          <a:p>
            <a:r>
              <a:rPr lang="en-US" altLang="zh-CN" dirty="0" smtClean="0"/>
              <a:t>CEPC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design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154280" y="3681561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1777292" y="3681556"/>
            <a:ext cx="6170953" cy="561976"/>
          </a:xfrm>
        </p:spPr>
        <p:txBody>
          <a:bodyPr>
            <a:normAutofit/>
          </a:bodyPr>
          <a:lstStyle/>
          <a:p>
            <a:r>
              <a:rPr lang="en-US" altLang="zh-CN" dirty="0"/>
              <a:t>CEPC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key technologies development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154280" y="4498977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1777294" y="4498977"/>
            <a:ext cx="6170950" cy="561975"/>
          </a:xfrm>
        </p:spPr>
        <p:txBody>
          <a:bodyPr/>
          <a:lstStyle/>
          <a:p>
            <a:r>
              <a:rPr lang="en-US" altLang="zh-CN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912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5823" y="943470"/>
            <a:ext cx="8039240" cy="480486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dirty="0" smtClean="0"/>
              <a:t>Positron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(Damping ring)</a:t>
            </a:r>
          </a:p>
          <a:p>
            <a:pPr marL="357120" lvl="1" indent="0">
              <a:lnSpc>
                <a:spcPct val="110000"/>
              </a:lnSpc>
              <a:buNone/>
            </a:pP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14" y="3525874"/>
            <a:ext cx="1523564" cy="17305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517" y="5095875"/>
            <a:ext cx="3867150" cy="1304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64336" y="1075493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D, Wang</a:t>
            </a:r>
            <a:endParaRPr lang="zh-CN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3988" r="10128" b="19766"/>
          <a:stretch/>
        </p:blipFill>
        <p:spPr bwMode="auto">
          <a:xfrm>
            <a:off x="4477262" y="1464074"/>
            <a:ext cx="4428106" cy="210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内容占位符 4"/>
          <p:cNvGraphicFramePr>
            <a:graphicFrameLocks/>
          </p:cNvGraphicFramePr>
          <p:nvPr>
            <p:extLst/>
          </p:nvPr>
        </p:nvGraphicFramePr>
        <p:xfrm>
          <a:off x="125130" y="1732073"/>
          <a:ext cx="4395528" cy="4562849"/>
        </p:xfrm>
        <a:graphic>
          <a:graphicData uri="http://schemas.openxmlformats.org/drawingml/2006/table">
            <a:tbl>
              <a:tblPr/>
              <a:tblGrid>
                <a:gridCol w="2181061">
                  <a:extLst>
                    <a:ext uri="{9D8B030D-6E8A-4147-A177-3AD203B41FA5}">
                      <a16:colId xmlns:a16="http://schemas.microsoft.com/office/drawing/2014/main" val="1362802618"/>
                    </a:ext>
                  </a:extLst>
                </a:gridCol>
                <a:gridCol w="1004901">
                  <a:extLst>
                    <a:ext uri="{9D8B030D-6E8A-4147-A177-3AD203B41FA5}">
                      <a16:colId xmlns:a16="http://schemas.microsoft.com/office/drawing/2014/main" val="433638623"/>
                    </a:ext>
                  </a:extLst>
                </a:gridCol>
                <a:gridCol w="1209566">
                  <a:extLst>
                    <a:ext uri="{9D8B030D-6E8A-4147-A177-3AD203B41FA5}">
                      <a16:colId xmlns:a16="http://schemas.microsoft.com/office/drawing/2014/main" val="3522656195"/>
                    </a:ext>
                  </a:extLst>
                </a:gridCol>
              </a:tblGrid>
              <a:tr h="228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DR </a:t>
                      </a:r>
                      <a:r>
                        <a:rPr lang="en-GB" sz="1600" dirty="0" smtClean="0">
                          <a:effectLst/>
                        </a:rPr>
                        <a:t>V2.0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Unit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Value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921284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Energy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effectLst/>
                        </a:rPr>
                        <a:t>GeV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>
                          <a:effectLst/>
                        </a:rPr>
                        <a:t>1.1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02843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Circumference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 smtClean="0"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m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75.4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17506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Storage time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 err="1" smtClean="0"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ms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20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321772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Bending radius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M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3.565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846891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Dipole strength B</a:t>
                      </a:r>
                      <a:r>
                        <a:rPr lang="en-GB" sz="1600" baseline="-25000">
                          <a:effectLst/>
                        </a:rPr>
                        <a:t>0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T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1.03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749466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</a:t>
                      </a:r>
                      <a:r>
                        <a:rPr lang="en-GB" sz="1600" baseline="-25000" dirty="0">
                          <a:effectLst/>
                        </a:rPr>
                        <a:t>0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err="1">
                          <a:effectLst/>
                        </a:rPr>
                        <a:t>keV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36.3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057731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Damping time x/y/z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err="1">
                          <a:effectLst/>
                        </a:rPr>
                        <a:t>m</a:t>
                      </a:r>
                      <a:r>
                        <a:rPr lang="en-US" sz="1600" kern="1200" dirty="0" err="1" smtClean="0">
                          <a:effectLst/>
                        </a:rPr>
                        <a:t>s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 smtClean="0">
                          <a:effectLst/>
                        </a:rPr>
                        <a:t>15.2/15.2/7.6</a:t>
                      </a:r>
                      <a:r>
                        <a:rPr lang="en-US" sz="1600" kern="1200" dirty="0" smtClean="0">
                          <a:effectLst/>
                        </a:rPr>
                        <a:t> 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506390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600" baseline="-25000">
                          <a:effectLst/>
                        </a:rPr>
                        <a:t>0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>
                          <a:effectLst/>
                        </a:rPr>
                        <a:t>%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0.0</a:t>
                      </a:r>
                      <a:r>
                        <a:rPr lang="en-US" altLang="zh-CN" sz="1600" kern="1200" dirty="0" smtClean="0">
                          <a:effectLst/>
                        </a:rPr>
                        <a:t>5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386979"/>
                  </a:ext>
                </a:extLst>
              </a:tr>
              <a:tr h="308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600" baseline="-25000" dirty="0">
                          <a:effectLst/>
                        </a:rPr>
                        <a:t>0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err="1">
                          <a:effectLst/>
                        </a:rPr>
                        <a:t>mm.mrad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376.7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018181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altLang="zh-CN" sz="1600" dirty="0" smtClean="0">
                          <a:effectLst/>
                          <a:latin typeface="+mn-lt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altLang="zh-CN" sz="1600" baseline="-25000" dirty="0" smtClean="0">
                          <a:effectLst/>
                          <a:latin typeface="+mn-lt"/>
                        </a:rPr>
                        <a:t>z</a:t>
                      </a:r>
                      <a:r>
                        <a:rPr lang="zh-CN" altLang="en-US" sz="1600" baseline="-25000" dirty="0" smtClean="0">
                          <a:effectLst/>
                          <a:latin typeface="+mn-lt"/>
                        </a:rPr>
                        <a:t>，</a:t>
                      </a:r>
                      <a:r>
                        <a:rPr lang="en-US" altLang="zh-CN" sz="1600" baseline="-25000" dirty="0" err="1" smtClean="0">
                          <a:effectLst/>
                          <a:latin typeface="+mn-lt"/>
                        </a:rPr>
                        <a:t>inj</a:t>
                      </a:r>
                      <a:endParaRPr lang="zh-CN" sz="1600" dirty="0">
                        <a:effectLst/>
                        <a:latin typeface="+mn-lt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mm</a:t>
                      </a:r>
                      <a:endParaRPr lang="zh-CN" sz="16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5.0</a:t>
                      </a:r>
                      <a:endParaRPr lang="zh-CN" sz="16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Nature </a:t>
                      </a:r>
                      <a:r>
                        <a:rPr lang="en-GB" sz="1600" dirty="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600" baseline="-25000" dirty="0">
                          <a:effectLst/>
                        </a:rPr>
                        <a:t>z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>
                          <a:effectLst/>
                        </a:rPr>
                        <a:t>mm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7.5 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75331"/>
                  </a:ext>
                </a:extLst>
              </a:tr>
              <a:tr h="253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600" baseline="-25000" dirty="0" err="1">
                          <a:effectLst/>
                        </a:rPr>
                        <a:t>inj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effectLst/>
                        </a:rPr>
                        <a:t>mm.mrad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2500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732492"/>
                  </a:ext>
                </a:extLst>
              </a:tr>
              <a:tr h="255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600" baseline="-25000">
                          <a:effectLst/>
                        </a:rPr>
                        <a:t>ext x/y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effectLst/>
                        </a:rPr>
                        <a:t>mm.mrad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530/180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84299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600" baseline="-25000">
                          <a:effectLst/>
                        </a:rPr>
                        <a:t>inj </a:t>
                      </a:r>
                      <a:r>
                        <a:rPr lang="en-GB" sz="1600">
                          <a:effectLst/>
                        </a:rPr>
                        <a:t>/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600" baseline="-25000">
                          <a:effectLst/>
                        </a:rPr>
                        <a:t>ext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>
                          <a:effectLst/>
                        </a:rPr>
                        <a:t>%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0.</a:t>
                      </a:r>
                      <a:r>
                        <a:rPr lang="en-US" altLang="zh-CN" sz="1600" kern="1200" dirty="0" smtClean="0">
                          <a:effectLst/>
                        </a:rPr>
                        <a:t>2</a:t>
                      </a:r>
                      <a:r>
                        <a:rPr lang="en-US" sz="1600" kern="1200" dirty="0" smtClean="0">
                          <a:effectLst/>
                        </a:rPr>
                        <a:t>/0.0</a:t>
                      </a:r>
                      <a:r>
                        <a:rPr lang="en-US" altLang="zh-CN" sz="1600" kern="1200" dirty="0" smtClean="0">
                          <a:effectLst/>
                        </a:rPr>
                        <a:t>5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080947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Energy acceptance by RF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%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1.0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64768"/>
                  </a:ext>
                </a:extLst>
              </a:tr>
              <a:tr h="228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f</a:t>
                      </a:r>
                      <a:r>
                        <a:rPr lang="en-GB" sz="1600" baseline="-25000">
                          <a:effectLst/>
                        </a:rPr>
                        <a:t>RF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MHz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650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79919"/>
                  </a:ext>
                </a:extLst>
              </a:tr>
              <a:tr h="228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V</a:t>
                      </a:r>
                      <a:r>
                        <a:rPr lang="en-GB" sz="1600" baseline="-25000">
                          <a:effectLst/>
                        </a:rPr>
                        <a:t>RF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MV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2.0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82666"/>
                  </a:ext>
                </a:extLst>
              </a:tr>
            </a:tbl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09" y="3572007"/>
            <a:ext cx="2595983" cy="15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4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Positron </a:t>
            </a:r>
            <a:r>
              <a:rPr lang="en-US" altLang="zh-CN" dirty="0" err="1" smtClean="0"/>
              <a:t>linac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10 </a:t>
            </a:r>
            <a:r>
              <a:rPr lang="en-US" altLang="zh-CN" dirty="0" err="1" smtClean="0"/>
              <a:t>Gev</a:t>
            </a:r>
            <a:r>
              <a:rPr lang="en-US" altLang="zh-CN" dirty="0" smtClean="0"/>
              <a:t> with 3 </a:t>
            </a:r>
            <a:r>
              <a:rPr lang="en-US" altLang="zh-CN" dirty="0" err="1" smtClean="0"/>
              <a:t>nC</a:t>
            </a:r>
            <a:r>
              <a:rPr lang="en-US" altLang="zh-CN" dirty="0" smtClean="0"/>
              <a:t> charge</a:t>
            </a:r>
          </a:p>
          <a:p>
            <a:pPr lvl="1"/>
            <a:r>
              <a:rPr lang="en-US" altLang="zh-CN" dirty="0"/>
              <a:t>Energy spread (</a:t>
            </a:r>
            <a:r>
              <a:rPr lang="en-US" altLang="zh-CN" dirty="0" err="1"/>
              <a:t>rms</a:t>
            </a:r>
            <a:r>
              <a:rPr lang="en-US" altLang="zh-CN" dirty="0"/>
              <a:t>): 0.16%</a:t>
            </a:r>
          </a:p>
          <a:p>
            <a:pPr lvl="1"/>
            <a:r>
              <a:rPr lang="en-US" altLang="zh-CN" dirty="0"/>
              <a:t>Emittance with DR (</a:t>
            </a:r>
            <a:r>
              <a:rPr lang="en-US" altLang="zh-CN" dirty="0" err="1"/>
              <a:t>rms</a:t>
            </a:r>
            <a:r>
              <a:rPr lang="en-US" altLang="zh-CN" dirty="0"/>
              <a:t>): </a:t>
            </a:r>
            <a:r>
              <a:rPr lang="en-US" altLang="zh-CN" dirty="0" smtClean="0"/>
              <a:t>30(H)/10nm(V</a:t>
            </a:r>
            <a:r>
              <a:rPr lang="en-US" altLang="zh-CN" dirty="0"/>
              <a:t>)  </a:t>
            </a:r>
          </a:p>
          <a:p>
            <a:pPr marL="214313" indent="-214313"/>
            <a:endParaRPr lang="zh-CN" altLang="en-US" dirty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/>
          <a:stretch/>
        </p:blipFill>
        <p:spPr>
          <a:xfrm>
            <a:off x="625643" y="5441867"/>
            <a:ext cx="8518358" cy="972881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4134" r="8504" b="3101"/>
          <a:stretch/>
        </p:blipFill>
        <p:spPr bwMode="auto">
          <a:xfrm>
            <a:off x="1331494" y="2755601"/>
            <a:ext cx="5951622" cy="2686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34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 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154280" y="2046726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777294" y="2046726"/>
            <a:ext cx="6170950" cy="561975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CEPC layout 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154280" y="2864145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777293" y="2864143"/>
            <a:ext cx="6170951" cy="561975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CEPC </a:t>
            </a:r>
            <a:r>
              <a:rPr lang="en-US" altLang="zh-CN" dirty="0" err="1" smtClean="0">
                <a:solidFill>
                  <a:schemeClr val="bg2">
                    <a:lumMod val="75000"/>
                  </a:schemeClr>
                </a:solidFill>
              </a:rPr>
              <a:t>linac</a:t>
            </a:r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 design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154280" y="3681561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1777292" y="3681556"/>
            <a:ext cx="6170953" cy="561976"/>
          </a:xfrm>
        </p:spPr>
        <p:txBody>
          <a:bodyPr>
            <a:normAutofit/>
          </a:bodyPr>
          <a:lstStyle/>
          <a:p>
            <a:r>
              <a:rPr lang="en-US" altLang="zh-CN" dirty="0"/>
              <a:t>CEPC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key technologies development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154280" y="4498977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1777294" y="4498977"/>
            <a:ext cx="6170950" cy="561975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859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26609" y="1123200"/>
            <a:ext cx="8778240" cy="4992309"/>
          </a:xfrm>
        </p:spPr>
        <p:txBody>
          <a:bodyPr>
            <a:normAutofit/>
          </a:bodyPr>
          <a:lstStyle/>
          <a:p>
            <a:r>
              <a:rPr lang="en-US" altLang="zh-CN" dirty="0"/>
              <a:t>S-band accelerating </a:t>
            </a:r>
            <a:r>
              <a:rPr lang="en-US" altLang="zh-CN" dirty="0" smtClean="0"/>
              <a:t>structure</a:t>
            </a:r>
          </a:p>
          <a:p>
            <a:pPr marL="0" indent="0">
              <a:buNone/>
            </a:pPr>
            <a:r>
              <a:rPr lang="en-US" altLang="zh-CN" dirty="0" smtClean="0"/>
              <a:t> </a:t>
            </a:r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/>
              <a:t>Flux concentrator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40" y="3893796"/>
            <a:ext cx="4240168" cy="214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53" y="1927643"/>
            <a:ext cx="8109283" cy="1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26609" y="1123200"/>
            <a:ext cx="8778240" cy="4992309"/>
          </a:xfrm>
        </p:spPr>
        <p:txBody>
          <a:bodyPr>
            <a:normAutofit/>
          </a:bodyPr>
          <a:lstStyle/>
          <a:p>
            <a:r>
              <a:rPr lang="en-US" altLang="zh-CN" dirty="0"/>
              <a:t>S-band accelerating structure design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400" dirty="0" smtClean="0"/>
              <a:t>Motivation: The </a:t>
            </a:r>
            <a:r>
              <a:rPr lang="en-US" altLang="zh-CN" sz="2400" dirty="0"/>
              <a:t>total energy of the main </a:t>
            </a:r>
            <a:r>
              <a:rPr lang="en-US" altLang="zh-CN" sz="2400" dirty="0" err="1"/>
              <a:t>Linac</a:t>
            </a:r>
            <a:r>
              <a:rPr lang="en-US" altLang="zh-CN" sz="2400" dirty="0"/>
              <a:t> is 14 GeV.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400" dirty="0" smtClean="0"/>
              <a:t>Goal</a:t>
            </a:r>
            <a:r>
              <a:rPr lang="en-US" altLang="zh-CN" sz="2400" dirty="0"/>
              <a:t>: For the 3 meters long accelerating structure, </a:t>
            </a:r>
            <a:r>
              <a:rPr lang="en-US" altLang="zh-CN" sz="2400" dirty="0" smtClean="0"/>
              <a:t>about </a:t>
            </a:r>
            <a:r>
              <a:rPr lang="en-US" altLang="zh-CN" sz="2400" dirty="0"/>
              <a:t>30 MV/m@1</a:t>
            </a:r>
            <a:r>
              <a:rPr lang="el-GR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sz="2400" dirty="0"/>
              <a:t>S (without beam) is expected.</a:t>
            </a:r>
          </a:p>
        </p:txBody>
      </p:sp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059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dirty="0"/>
              <a:t>S-band accelerating structure design</a:t>
            </a:r>
          </a:p>
          <a:p>
            <a:pPr lvl="1" algn="just"/>
            <a:r>
              <a:rPr lang="en-US" altLang="zh-CN" dirty="0"/>
              <a:t>Cavity shape optimization</a:t>
            </a:r>
          </a:p>
          <a:p>
            <a:pPr lvl="2" algn="just"/>
            <a:r>
              <a:rPr lang="en-US" altLang="zh-CN" dirty="0" err="1">
                <a:ea typeface="微软雅黑" panose="020B0503020204020204" pitchFamily="34" charset="-122"/>
              </a:rPr>
              <a:t>Superfish</a:t>
            </a:r>
            <a:r>
              <a:rPr lang="en-US" altLang="zh-CN" dirty="0">
                <a:ea typeface="微软雅黑" panose="020B0503020204020204" pitchFamily="34" charset="-122"/>
              </a:rPr>
              <a:t> is used to optimize the single cell.</a:t>
            </a:r>
          </a:p>
          <a:p>
            <a:pPr lvl="2" algn="just"/>
            <a:r>
              <a:rPr lang="en-US" altLang="zh-CN" dirty="0">
                <a:ea typeface="微软雅黑" panose="020B0503020204020204" pitchFamily="34" charset="-122"/>
              </a:rPr>
              <a:t>Rounding the cell improves the quality factor by &gt;12% and reduces the wall power consumption. At the same time, the shunt impedance increases by ~10.9%.</a:t>
            </a:r>
          </a:p>
          <a:p>
            <a:pPr lvl="2" algn="just"/>
            <a:r>
              <a:rPr lang="en-US" altLang="zh-CN" dirty="0">
                <a:ea typeface="微软雅黑" panose="020B0503020204020204" pitchFamily="34" charset="-122"/>
              </a:rPr>
              <a:t>Irises with elliptical shape (r2/r1=1.8) can reduce the peak surface field by 13%.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36426" y="4313515"/>
            <a:ext cx="6696564" cy="2114958"/>
            <a:chOff x="690826" y="4085316"/>
            <a:chExt cx="6696564" cy="211495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8184" y="4190967"/>
              <a:ext cx="2674594" cy="200930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826" y="4190967"/>
              <a:ext cx="2655517" cy="200930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1410" y="5297739"/>
              <a:ext cx="795980" cy="84967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5307" y="4085316"/>
              <a:ext cx="772951" cy="889752"/>
            </a:xfrm>
            <a:prstGeom prst="rect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2085475" y="4975068"/>
              <a:ext cx="721894" cy="3226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4333587" y="4995943"/>
              <a:ext cx="721894" cy="3226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906335" y="5638800"/>
              <a:ext cx="307349" cy="2887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箭头连接符 12"/>
            <p:cNvCxnSpPr>
              <a:stCxn id="12" idx="6"/>
            </p:cNvCxnSpPr>
            <p:nvPr/>
          </p:nvCxnSpPr>
          <p:spPr>
            <a:xfrm flipV="1">
              <a:off x="5213684" y="5083446"/>
              <a:ext cx="1267327" cy="6997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6961782" y="4708358"/>
              <a:ext cx="0" cy="9304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>
              <a:stCxn id="10" idx="6"/>
              <a:endCxn id="11" idx="2"/>
            </p:cNvCxnSpPr>
            <p:nvPr/>
          </p:nvCxnSpPr>
          <p:spPr>
            <a:xfrm>
              <a:off x="2807369" y="5136404"/>
              <a:ext cx="1526218" cy="2087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1379220" y="4747260"/>
            <a:ext cx="18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Disc-loaded cavity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526280" y="4724400"/>
            <a:ext cx="168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Rounding shape</a:t>
            </a:r>
            <a:endParaRPr lang="zh-CN" altLang="en-US" dirty="0"/>
          </a:p>
        </p:txBody>
      </p:sp>
      <p:sp>
        <p:nvSpPr>
          <p:cNvPr id="18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741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46400" y="1123200"/>
            <a:ext cx="8294399" cy="4992309"/>
          </a:xfrm>
        </p:spPr>
        <p:txBody>
          <a:bodyPr/>
          <a:lstStyle/>
          <a:p>
            <a:r>
              <a:rPr lang="en-US" altLang="zh-CN" dirty="0"/>
              <a:t>S-band accelerating structure design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168978" y="1631852"/>
            <a:ext cx="6655501" cy="4483657"/>
            <a:chOff x="720120" y="1803241"/>
            <a:chExt cx="7117020" cy="5110799"/>
          </a:xfrm>
        </p:grpSpPr>
        <p:graphicFrame>
          <p:nvGraphicFramePr>
            <p:cNvPr id="4" name="图表 3"/>
            <p:cNvGraphicFramePr>
              <a:graphicFrameLocks noChangeAspect="1"/>
            </p:cNvGraphicFramePr>
            <p:nvPr>
              <p:extLst/>
            </p:nvPr>
          </p:nvGraphicFramePr>
          <p:xfrm>
            <a:off x="720120" y="1818481"/>
            <a:ext cx="3528000" cy="251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图表 5"/>
            <p:cNvGraphicFramePr>
              <a:graphicFrameLocks noChangeAspect="1"/>
            </p:cNvGraphicFramePr>
            <p:nvPr>
              <p:extLst/>
            </p:nvPr>
          </p:nvGraphicFramePr>
          <p:xfrm>
            <a:off x="720120" y="4394040"/>
            <a:ext cx="3528000" cy="25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图表 6"/>
            <p:cNvGraphicFramePr>
              <a:graphicFrameLocks noChangeAspect="1"/>
            </p:cNvGraphicFramePr>
            <p:nvPr>
              <p:extLst/>
            </p:nvPr>
          </p:nvGraphicFramePr>
          <p:xfrm>
            <a:off x="4309140" y="4391340"/>
            <a:ext cx="3527999" cy="25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图表 7"/>
            <p:cNvGraphicFramePr>
              <a:graphicFrameLocks noChangeAspect="1"/>
            </p:cNvGraphicFramePr>
            <p:nvPr>
              <p:extLst/>
            </p:nvPr>
          </p:nvGraphicFramePr>
          <p:xfrm>
            <a:off x="4309140" y="1803241"/>
            <a:ext cx="3528000" cy="25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3" name="文本框 2"/>
          <p:cNvSpPr txBox="1"/>
          <p:nvPr/>
        </p:nvSpPr>
        <p:spPr>
          <a:xfrm>
            <a:off x="4839286" y="4079631"/>
            <a:ext cx="94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75MV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02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S-band accelerating structure </a:t>
            </a:r>
            <a:r>
              <a:rPr lang="en-US" altLang="zh-CN" dirty="0" smtClean="0"/>
              <a:t>design</a:t>
            </a:r>
            <a:endParaRPr lang="en-US" altLang="zh-CN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030829"/>
              </p:ext>
            </p:extLst>
          </p:nvPr>
        </p:nvGraphicFramePr>
        <p:xfrm>
          <a:off x="982980" y="1744984"/>
          <a:ext cx="6835140" cy="408917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982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6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u="none" strike="noStrike" dirty="0" smtClean="0">
                          <a:effectLst/>
                        </a:rPr>
                        <a:t>Parameters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Values</a:t>
                      </a:r>
                      <a:endParaRPr lang="en-US" altLang="zh-CN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Unit</a:t>
                      </a:r>
                      <a:endParaRPr lang="en-US" altLang="zh-CN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No. of Cells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u="none" strike="noStrike" dirty="0">
                          <a:effectLst/>
                        </a:rPr>
                        <a:t>84+2*0.5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Phase advance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2000" u="none" strike="noStrike">
                          <a:effectLst/>
                        </a:rPr>
                        <a:t>2π/3</a:t>
                      </a:r>
                      <a:endParaRPr lang="el-GR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</a:t>
                      </a:r>
                      <a:endParaRPr lang="el-GR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Total </a:t>
                      </a:r>
                      <a:r>
                        <a:rPr lang="en-US" sz="2000" u="none" strike="noStrike" dirty="0" smtClean="0">
                          <a:effectLst/>
                        </a:rPr>
                        <a:t>length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u="none" strike="noStrike" dirty="0">
                          <a:effectLst/>
                        </a:rPr>
                        <a:t>3.1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dirty="0" smtClean="0">
                          <a:effectLst/>
                        </a:rPr>
                        <a:t>m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Length of cell </a:t>
                      </a:r>
                      <a:r>
                        <a:rPr lang="en-US" sz="2000" u="none" strike="noStrike" dirty="0" smtClean="0">
                          <a:effectLst/>
                        </a:rPr>
                        <a:t> (</a:t>
                      </a:r>
                      <a:r>
                        <a:rPr lang="en-US" altLang="zh-CN" sz="2000" u="none" strike="noStrike" dirty="0" smtClean="0">
                          <a:effectLst/>
                        </a:rPr>
                        <a:t>d</a:t>
                      </a:r>
                      <a:r>
                        <a:rPr lang="en-US" sz="2000" u="none" strike="noStrike" dirty="0" smtClean="0">
                          <a:effectLst/>
                        </a:rPr>
                        <a:t>)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u="none" strike="noStrike">
                          <a:effectLst/>
                        </a:rPr>
                        <a:t>34.988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dirty="0" smtClean="0">
                          <a:effectLst/>
                        </a:rPr>
                        <a:t>mm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Disk </a:t>
                      </a:r>
                      <a:r>
                        <a:rPr lang="en-US" sz="2000" u="none" strike="noStrike" dirty="0" smtClean="0">
                          <a:effectLst/>
                        </a:rPr>
                        <a:t>thickness (</a:t>
                      </a:r>
                      <a:r>
                        <a:rPr lang="en-US" altLang="zh-CN" sz="2000" u="none" strike="noStrike" dirty="0" smtClean="0">
                          <a:effectLst/>
                        </a:rPr>
                        <a:t>t</a:t>
                      </a:r>
                      <a:r>
                        <a:rPr lang="en-US" sz="2000" u="none" strike="noStrike" dirty="0" smtClean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u="none" strike="noStrike">
                          <a:effectLst/>
                        </a:rPr>
                        <a:t>5.5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dirty="0" smtClean="0">
                          <a:effectLst/>
                        </a:rPr>
                        <a:t>mm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Shunt impedance </a:t>
                      </a:r>
                      <a:r>
                        <a:rPr lang="en-US" sz="2000" u="none" strike="noStrike" dirty="0" smtClean="0">
                          <a:effectLst/>
                        </a:rPr>
                        <a:t> (</a:t>
                      </a:r>
                      <a:r>
                        <a:rPr lang="en-US" altLang="zh-CN" sz="2000" u="none" strike="noStrike" dirty="0" err="1" smtClean="0">
                          <a:effectLst/>
                        </a:rPr>
                        <a:t>Rs</a:t>
                      </a:r>
                      <a:r>
                        <a:rPr lang="en-US" sz="2000" u="none" strike="noStrike" dirty="0" smtClean="0">
                          <a:effectLst/>
                        </a:rPr>
                        <a:t>)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u="none" strike="noStrike" dirty="0">
                          <a:effectLst/>
                        </a:rPr>
                        <a:t>60.3~67.8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dirty="0" smtClean="0">
                          <a:effectLst/>
                        </a:rPr>
                        <a:t>M</a:t>
                      </a:r>
                      <a:r>
                        <a:rPr lang="el-GR" altLang="zh-CN" sz="2000" u="none" strike="noStrike" dirty="0" smtClean="0">
                          <a:effectLst/>
                        </a:rPr>
                        <a:t>Ω/</a:t>
                      </a:r>
                      <a:r>
                        <a:rPr lang="en-US" altLang="zh-CN" sz="2000" u="none" strike="noStrike" dirty="0" smtClean="0">
                          <a:effectLst/>
                        </a:rPr>
                        <a:t>m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Quality factor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u="none" strike="noStrike">
                          <a:effectLst/>
                        </a:rPr>
                        <a:t>15465~15373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Group velocity: Vg/c (%)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u="none" strike="noStrike" dirty="0">
                          <a:effectLst/>
                        </a:rPr>
                        <a:t>2% ~ 0.94%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Filling time </a:t>
                      </a:r>
                      <a:r>
                        <a:rPr lang="en-US" sz="2000" u="none" strike="noStrike" dirty="0" smtClean="0">
                          <a:effectLst/>
                        </a:rPr>
                        <a:t> (</a:t>
                      </a:r>
                      <a:r>
                        <a:rPr lang="en-US" altLang="zh-CN" sz="2000" u="none" strike="noStrike" dirty="0" err="1" smtClean="0">
                          <a:effectLst/>
                        </a:rPr>
                        <a:t>t</a:t>
                      </a:r>
                      <a:r>
                        <a:rPr lang="en-US" altLang="zh-CN" sz="2000" u="none" strike="noStrike" baseline="-25000" dirty="0" err="1" smtClean="0">
                          <a:effectLst/>
                        </a:rPr>
                        <a:t>f</a:t>
                      </a:r>
                      <a:r>
                        <a:rPr lang="en-US" altLang="zh-CN" sz="2000" u="none" strike="noStrike" dirty="0" smtClean="0">
                          <a:effectLst/>
                        </a:rPr>
                        <a:t> </a:t>
                      </a:r>
                      <a:r>
                        <a:rPr lang="en-US" sz="2000" u="none" strike="noStrike" dirty="0" smtClean="0">
                          <a:effectLst/>
                        </a:rPr>
                        <a:t>)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784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dirty="0" smtClean="0">
                          <a:effectLst/>
                        </a:rPr>
                        <a:t>ns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7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>
                          <a:effectLst/>
                        </a:rPr>
                        <a:t>Attenuation factor </a:t>
                      </a:r>
                      <a:r>
                        <a:rPr lang="en-US" sz="2000" u="none" strike="noStrike" dirty="0" smtClean="0">
                          <a:effectLst/>
                        </a:rPr>
                        <a:t> (</a:t>
                      </a:r>
                      <a:r>
                        <a:rPr lang="el-GR" altLang="zh-CN" sz="2000" u="none" strike="noStrike" dirty="0" smtClean="0">
                          <a:effectLst/>
                        </a:rPr>
                        <a:t>τ</a:t>
                      </a:r>
                      <a:r>
                        <a:rPr lang="en-US" sz="2000" u="none" strike="noStrike" dirty="0" smtClean="0">
                          <a:effectLst/>
                        </a:rPr>
                        <a:t>)</a:t>
                      </a:r>
                      <a:endParaRPr lang="el-G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2000" u="none" strike="noStrike" dirty="0">
                          <a:effectLst/>
                        </a:rPr>
                        <a:t>0.46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dirty="0" smtClean="0">
                          <a:effectLst/>
                        </a:rPr>
                        <a:t>Np</a:t>
                      </a:r>
                      <a:endParaRPr lang="en-US" altLang="zh-CN" sz="20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970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392378" y="3402742"/>
            <a:ext cx="3609474" cy="2943934"/>
            <a:chOff x="4332642" y="2695694"/>
            <a:chExt cx="4324753" cy="3476218"/>
          </a:xfrm>
        </p:grpSpPr>
        <p:sp>
          <p:nvSpPr>
            <p:cNvPr id="6" name="TextBox 4"/>
            <p:cNvSpPr txBox="1"/>
            <p:nvPr/>
          </p:nvSpPr>
          <p:spPr>
            <a:xfrm>
              <a:off x="4332642" y="4117057"/>
              <a:ext cx="4324753" cy="32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The </a:t>
              </a:r>
              <a:r>
                <a:rPr lang="en-US" altLang="zh-CN" sz="1200" i="1" dirty="0"/>
                <a:t>distribution of </a:t>
              </a:r>
              <a:r>
                <a:rPr lang="en-US" altLang="zh-CN" sz="1200" dirty="0"/>
                <a:t>the electric field on axis </a:t>
              </a:r>
              <a:endParaRPr lang="zh-CN" altLang="en-US" sz="1200" dirty="0"/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5066039" y="5844830"/>
              <a:ext cx="1920282" cy="327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Phase advance per cell</a:t>
              </a:r>
              <a:endParaRPr lang="zh-CN" altLang="en-US" sz="1200" dirty="0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32643" y="2695694"/>
              <a:ext cx="3440844" cy="1334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32643" y="4444140"/>
              <a:ext cx="3547112" cy="1446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组合 2"/>
          <p:cNvGrpSpPr/>
          <p:nvPr/>
        </p:nvGrpSpPr>
        <p:grpSpPr>
          <a:xfrm>
            <a:off x="920717" y="4255646"/>
            <a:ext cx="3818481" cy="1506254"/>
            <a:chOff x="347512" y="3977884"/>
            <a:chExt cx="3818481" cy="15062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347512" y="3977884"/>
                  <a:ext cx="3818481" cy="9106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𝑓𝑖𝑛𝑎𝑙</m:t>
                            </m:r>
                          </m:sub>
                        </m:s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𝑖𝑛𝑖𝑡𝑖𝑎𝑙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zh-CN" altLang="en-US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  <m:sub>
                                            <m:r>
                                              <a:rPr lang="zh-CN" altLang="en-US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∆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altLang="zh-CN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  <m:r>
                                                  <m:rPr>
                                                    <m:nor/>
                                                  </m:rPr>
                                                  <a:rPr lang="zh-CN" altLang="en-US" dirty="0">
                                                    <a:solidFill>
                                                      <a:srgbClr val="FF0000"/>
                                                    </a:solidFill>
                                                  </a:rPr>
                                                  <m:t> 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𝑚𝑐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512" y="3977884"/>
                  <a:ext cx="3818481" cy="9106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/>
                <p:cNvSpPr/>
                <p:nvPr/>
              </p:nvSpPr>
              <p:spPr>
                <a:xfrm>
                  <a:off x="511293" y="4957199"/>
                  <a:ext cx="3343800" cy="5269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zh-CN" altLang="en-US" dirty="0"/>
                            <m:t> </m:t>
                          </m:r>
                        </m:sub>
                      </m:sSub>
                    </m:oMath>
                  </a14:m>
                  <a:r>
                    <a:rPr lang="en-US" altLang="zh-CN" dirty="0"/>
                    <a:t>=-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altLang="zh-CN" i="1" dirty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a14:m>
                  <a:r>
                    <a:rPr lang="en-US" altLang="zh-CN" dirty="0"/>
                    <a:t>[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zh-CN" alt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zh-CN" alt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altLang="zh-CN" dirty="0"/>
                    <a:t>cos</a:t>
                  </a:r>
                  <a14:m>
                    <m:oMath xmlns:m="http://schemas.openxmlformats.org/officeDocument/2006/math">
                      <m:r>
                        <a:rPr lang="zh-CN" altLang="en-US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11" name="矩形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293" y="4957199"/>
                  <a:ext cx="3343800" cy="526939"/>
                </a:xfrm>
                <a:prstGeom prst="rect">
                  <a:avLst/>
                </a:prstGeom>
                <a:blipFill>
                  <a:blip r:embed="rId6"/>
                  <a:stretch>
                    <a:fillRect r="-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组合 22"/>
          <p:cNvGrpSpPr/>
          <p:nvPr/>
        </p:nvGrpSpPr>
        <p:grpSpPr>
          <a:xfrm>
            <a:off x="6087938" y="1317476"/>
            <a:ext cx="2230904" cy="2000857"/>
            <a:chOff x="403684" y="4414635"/>
            <a:chExt cx="2230904" cy="200085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684" y="4414635"/>
              <a:ext cx="2230904" cy="159178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89564" y="6138493"/>
              <a:ext cx="1560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The calculation model</a:t>
              </a:r>
              <a:endParaRPr lang="zh-CN" altLang="en-US" sz="1200" dirty="0"/>
            </a:p>
          </p:txBody>
        </p:sp>
      </p:grpSp>
      <p:sp>
        <p:nvSpPr>
          <p:cNvPr id="17" name="内容占位符 1"/>
          <p:cNvSpPr txBox="1">
            <a:spLocks/>
          </p:cNvSpPr>
          <p:nvPr/>
        </p:nvSpPr>
        <p:spPr>
          <a:xfrm>
            <a:off x="182880" y="1533679"/>
            <a:ext cx="5425440" cy="25582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40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dirty="0" smtClean="0"/>
              <a:t>Coupler design</a:t>
            </a:r>
          </a:p>
          <a:p>
            <a:pPr lvl="2"/>
            <a:r>
              <a:rPr lang="en-US" altLang="zh-CN" dirty="0" smtClean="0"/>
              <a:t>The </a:t>
            </a:r>
            <a:r>
              <a:rPr lang="en-US" altLang="zh-CN" dirty="0" smtClean="0">
                <a:ea typeface="微软雅黑" panose="020B0503020204020204" pitchFamily="34" charset="-122"/>
              </a:rPr>
              <a:t>asymmetry of the coupling cavity will cause emittance growth.</a:t>
            </a:r>
          </a:p>
          <a:p>
            <a:pPr lvl="2"/>
            <a:r>
              <a:rPr lang="en-US" altLang="zh-CN" dirty="0" smtClean="0">
                <a:ea typeface="微软雅黑" panose="020B0503020204020204" pitchFamily="34" charset="-122"/>
              </a:rPr>
              <a:t>The shape of the coupling cavity is racetrack dual-feed type.</a:t>
            </a:r>
          </a:p>
          <a:p>
            <a:pPr lvl="2"/>
            <a:r>
              <a:rPr lang="en-US" altLang="zh-CN" dirty="0" err="1" smtClean="0">
                <a:ea typeface="微软雅黑" panose="020B0503020204020204" pitchFamily="34" charset="-122"/>
              </a:rPr>
              <a:t>Kyhl</a:t>
            </a:r>
            <a:r>
              <a:rPr lang="en-US" altLang="zh-CN" dirty="0" smtClean="0">
                <a:ea typeface="微软雅黑" panose="020B0503020204020204" pitchFamily="34" charset="-122"/>
              </a:rPr>
              <a:t> method is used to match the coupler.</a:t>
            </a:r>
            <a:endParaRPr lang="en-US" altLang="zh-CN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37160" y="1007899"/>
            <a:ext cx="6637020" cy="2558262"/>
          </a:xfrm>
        </p:spPr>
        <p:txBody>
          <a:bodyPr>
            <a:normAutofit/>
          </a:bodyPr>
          <a:lstStyle/>
          <a:p>
            <a:r>
              <a:rPr lang="en-US" altLang="zh-CN" dirty="0"/>
              <a:t>S-band accelerating structure </a:t>
            </a:r>
            <a:r>
              <a:rPr lang="en-US" altLang="zh-CN" dirty="0" smtClean="0"/>
              <a:t>design</a:t>
            </a:r>
          </a:p>
        </p:txBody>
      </p:sp>
      <p:sp>
        <p:nvSpPr>
          <p:cNvPr id="18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839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/>
                <a:r>
                  <a:rPr lang="en-US" altLang="zh-CN" dirty="0"/>
                  <a:t>Factors to limit the gradient:</a:t>
                </a:r>
              </a:p>
              <a:p>
                <a:pPr lvl="1" algn="just"/>
                <a:r>
                  <a:rPr lang="en-US" altLang="zh-CN" dirty="0"/>
                  <a:t>Peak surface electric field (</a:t>
                </a:r>
                <a:r>
                  <a:rPr lang="en-US" altLang="zh-CN" dirty="0" err="1"/>
                  <a:t>E_peak</a:t>
                </a:r>
                <a:r>
                  <a:rPr lang="en-US" altLang="zh-CN" dirty="0"/>
                  <a:t>)</a:t>
                </a:r>
              </a:p>
              <a:p>
                <a:pPr lvl="2" algn="just"/>
                <a:r>
                  <a:rPr lang="en-US" altLang="zh-CN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E_peak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＜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160MV/m at S-band.</a:t>
                </a:r>
              </a:p>
              <a:p>
                <a:pPr lvl="1" algn="just"/>
                <a:r>
                  <a:rPr lang="en-US" altLang="zh-CN" dirty="0"/>
                  <a:t>Peak surface magnetic field (</a:t>
                </a:r>
                <a:r>
                  <a:rPr lang="en-US" altLang="zh-CN" dirty="0" err="1"/>
                  <a:t>H_peak</a:t>
                </a:r>
                <a:r>
                  <a:rPr lang="en-US" altLang="zh-CN" dirty="0"/>
                  <a:t>)</a:t>
                </a:r>
              </a:p>
              <a:p>
                <a:pPr lvl="2" algn="just"/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Pulsed heating effect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will cause the temperature rise at the coupler window. </a:t>
                </a:r>
                <a:r>
                  <a:rPr lang="el-GR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Δ</a:t>
                </a:r>
                <a:r>
                  <a:rPr lang="zh-CN" altLang="el-GR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𝑇</a:t>
                </a:r>
                <a:r>
                  <a:rPr lang="el-GR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l-GR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l-GR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││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l-GR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l-GR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</a:rPr>
                          <m:t>σδ</m:t>
                        </m:r>
                        <m:rad>
                          <m:radPr>
                            <m:degHide m:val="on"/>
                            <m:ctrlPr>
                              <a:rPr lang="el-GR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</a:rPr>
                              <m:t>πρ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𝑐𝑘</m:t>
                            </m:r>
                          </m:e>
                        </m:rad>
                      </m:den>
                    </m:f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S-band </a:t>
                </a:r>
                <a:r>
                  <a:rPr lang="el-GR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Δ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＜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50°C is safe.</a:t>
                </a:r>
              </a:p>
              <a:p>
                <a:pPr lvl="1" algn="just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/>
                  <a:t>Modified </a:t>
                </a:r>
                <a:r>
                  <a:rPr lang="en-US" altLang="zh-CN" dirty="0" err="1"/>
                  <a:t>Poynting</a:t>
                </a:r>
                <a:r>
                  <a:rPr lang="en-US" altLang="zh-CN" dirty="0"/>
                  <a:t> vector (</a:t>
                </a:r>
                <a:r>
                  <a:rPr lang="en-US" altLang="zh-CN" dirty="0" err="1"/>
                  <a:t>Sc</a:t>
                </a:r>
                <a:r>
                  <a:rPr lang="en-US" altLang="zh-CN" dirty="0"/>
                  <a:t>),</a:t>
                </a:r>
              </a:p>
              <a:p>
                <a:pPr lvl="2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begChr m:val="{"/>
                        <m:endChr m:val="}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𝐼𝑚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 baseline="-2500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i="1" baseline="-2500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𝐵𝐷𝑅</m:t>
                        </m:r>
                      </m:den>
                    </m:f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=const. If the beam break down rate is 1*10</a:t>
                </a:r>
                <a:r>
                  <a:rPr lang="en-US" altLang="zh-CN" baseline="30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-6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bpp/m, the safe value for 1</a:t>
                </a:r>
                <a:r>
                  <a:rPr lang="el-GR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μ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 pulse length is 2.3 MW/mm</a:t>
                </a:r>
                <a:r>
                  <a:rPr lang="en-US" altLang="zh-CN" baseline="30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.</a:t>
                </a:r>
              </a:p>
              <a:p>
                <a:pPr lvl="1" algn="just"/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Pulse length（1</a:t>
                </a:r>
                <a:r>
                  <a:rPr lang="el-GR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μ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S）</a:t>
                </a:r>
                <a:endParaRPr lang="en-US" altLang="zh-CN" dirty="0"/>
              </a:p>
              <a:p>
                <a:pPr lvl="2" algn="just"/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31" t="-4569" r="-1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CEPC </a:t>
            </a:r>
            <a:r>
              <a:rPr lang="en-US" altLang="zh-CN" sz="2800" dirty="0" err="1"/>
              <a:t>linac</a:t>
            </a:r>
            <a:r>
              <a:rPr lang="en-US" altLang="zh-CN" sz="2800" dirty="0"/>
              <a:t> key technologies development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718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8978" y="105356"/>
            <a:ext cx="6641522" cy="663575"/>
          </a:xfrm>
        </p:spPr>
        <p:txBody>
          <a:bodyPr/>
          <a:lstStyle/>
          <a:p>
            <a:r>
              <a:rPr lang="en-US" altLang="zh-CN" sz="3000" dirty="0" smtClean="0"/>
              <a:t>CEPC layout</a:t>
            </a:r>
            <a:endParaRPr lang="zh-CN" altLang="en-US" sz="3000" dirty="0"/>
          </a:p>
        </p:txBody>
      </p:sp>
      <p:sp>
        <p:nvSpPr>
          <p:cNvPr id="8" name="矩形 7"/>
          <p:cNvSpPr/>
          <p:nvPr/>
        </p:nvSpPr>
        <p:spPr>
          <a:xfrm>
            <a:off x="220980" y="1130280"/>
            <a:ext cx="8648700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solidFill>
                  <a:srgbClr val="000099"/>
                </a:solidFill>
              </a:rPr>
              <a:t>CEPC (Circular </a:t>
            </a:r>
            <a:r>
              <a:rPr lang="en-US" altLang="zh-CN" sz="3600" dirty="0">
                <a:solidFill>
                  <a:srgbClr val="000099"/>
                </a:solidFill>
              </a:rPr>
              <a:t>Electron-Positron Collider) was proposed by Chinese Scientists in Sep. </a:t>
            </a:r>
            <a:r>
              <a:rPr lang="en-US" altLang="zh-CN" sz="3600" dirty="0" smtClean="0">
                <a:solidFill>
                  <a:srgbClr val="000099"/>
                </a:solidFill>
              </a:rPr>
              <a:t>2012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solidFill>
                  <a:srgbClr val="000099"/>
                </a:solidFill>
              </a:rPr>
              <a:t>It </a:t>
            </a:r>
            <a:r>
              <a:rPr lang="en-US" altLang="zh-CN" sz="3600" dirty="0">
                <a:solidFill>
                  <a:srgbClr val="000099"/>
                </a:solidFill>
              </a:rPr>
              <a:t>is a Higgs Factory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rgbClr val="000099"/>
                </a:solidFill>
              </a:rPr>
              <a:t>There will be two </a:t>
            </a:r>
            <a:r>
              <a:rPr lang="en-US" altLang="zh-CN" sz="3600" dirty="0" smtClean="0">
                <a:solidFill>
                  <a:srgbClr val="000099"/>
                </a:solidFill>
              </a:rPr>
              <a:t>detectors in the main ring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solidFill>
                  <a:srgbClr val="000099"/>
                </a:solidFill>
              </a:rPr>
              <a:t>The CDR has been </a:t>
            </a:r>
            <a:r>
              <a:rPr lang="en-US" altLang="zh-CN" sz="3600" dirty="0">
                <a:solidFill>
                  <a:srgbClr val="000099"/>
                </a:solidFill>
              </a:rPr>
              <a:t>o</a:t>
            </a:r>
            <a:r>
              <a:rPr lang="en-US" altLang="zh-CN" sz="3600" dirty="0" smtClean="0">
                <a:solidFill>
                  <a:srgbClr val="000099"/>
                </a:solidFill>
              </a:rPr>
              <a:t>fficial </a:t>
            </a:r>
            <a:r>
              <a:rPr lang="en-US" altLang="zh-CN" sz="3600" dirty="0">
                <a:solidFill>
                  <a:srgbClr val="000099"/>
                </a:solidFill>
              </a:rPr>
              <a:t>released  </a:t>
            </a:r>
            <a:r>
              <a:rPr lang="en-US" altLang="zh-CN" sz="3600" dirty="0" smtClean="0">
                <a:solidFill>
                  <a:srgbClr val="000099"/>
                </a:solidFill>
              </a:rPr>
              <a:t>in Nov 14, </a:t>
            </a:r>
            <a:r>
              <a:rPr lang="en-US" altLang="zh-CN" sz="3600" dirty="0" smtClean="0">
                <a:solidFill>
                  <a:srgbClr val="000099"/>
                </a:solidFill>
              </a:rPr>
              <a:t>2018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solidFill>
                  <a:srgbClr val="000099"/>
                </a:solidFill>
              </a:rPr>
              <a:t>From 2018-2022, finish TDR</a:t>
            </a:r>
            <a:endParaRPr lang="en-US" altLang="zh-CN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46400" y="1123200"/>
            <a:ext cx="8248020" cy="5239499"/>
          </a:xfrm>
        </p:spPr>
        <p:txBody>
          <a:bodyPr>
            <a:normAutofit/>
          </a:bodyPr>
          <a:lstStyle/>
          <a:p>
            <a:r>
              <a:rPr lang="en-US" altLang="zh-CN" dirty="0"/>
              <a:t>Factors to limit the gradient:</a:t>
            </a:r>
          </a:p>
          <a:p>
            <a:pPr lvl="1"/>
            <a:r>
              <a:rPr lang="en-US" altLang="zh-CN" dirty="0">
                <a:ea typeface="微软雅黑" panose="020B0503020204020204" pitchFamily="34" charset="-122"/>
              </a:rPr>
              <a:t>3D program HFSS is used to confirm the design.</a:t>
            </a:r>
          </a:p>
          <a:p>
            <a:pPr lvl="1"/>
            <a:r>
              <a:rPr lang="en-US" altLang="zh-CN" dirty="0">
                <a:ea typeface="微软雅黑" panose="020B0503020204020204" pitchFamily="34" charset="-122"/>
              </a:rPr>
              <a:t>The 1st cell adjacent the input coupler is simulated for </a:t>
            </a:r>
            <a:r>
              <a:rPr lang="en-US" altLang="zh-CN" dirty="0" smtClean="0">
                <a:ea typeface="微软雅黑" panose="020B0503020204020204" pitchFamily="34" charset="-122"/>
              </a:rPr>
              <a:t>Pin=75 </a:t>
            </a:r>
            <a:r>
              <a:rPr lang="en-US" altLang="zh-CN" dirty="0">
                <a:ea typeface="微软雅黑" panose="020B0503020204020204" pitchFamily="34" charset="-122"/>
              </a:rPr>
              <a:t>MW.</a:t>
            </a:r>
          </a:p>
          <a:p>
            <a:pPr lvl="1"/>
            <a:r>
              <a:rPr lang="en-US" altLang="zh-CN" dirty="0">
                <a:ea typeface="微软雅黑" panose="020B0503020204020204" pitchFamily="34" charset="-122"/>
              </a:rPr>
              <a:t>The values are safe. Both </a:t>
            </a:r>
            <a:r>
              <a:rPr lang="en-US" altLang="zh-CN" dirty="0" err="1">
                <a:ea typeface="微软雅黑" panose="020B0503020204020204" pitchFamily="34" charset="-122"/>
              </a:rPr>
              <a:t>E_peak</a:t>
            </a:r>
            <a:r>
              <a:rPr lang="en-US" altLang="zh-CN" dirty="0">
                <a:ea typeface="微软雅黑" panose="020B0503020204020204" pitchFamily="34" charset="-122"/>
              </a:rPr>
              <a:t> and Sc locates at the iris area.</a:t>
            </a:r>
          </a:p>
          <a:p>
            <a:endParaRPr lang="en-US" altLang="zh-CN" dirty="0"/>
          </a:p>
        </p:txBody>
      </p:sp>
      <p:sp>
        <p:nvSpPr>
          <p:cNvPr id="22" name="标题 2"/>
          <p:cNvSpPr>
            <a:spLocks noGrp="1"/>
          </p:cNvSpPr>
          <p:nvPr>
            <p:ph type="title"/>
          </p:nvPr>
        </p:nvSpPr>
        <p:spPr>
          <a:xfrm>
            <a:off x="1168978" y="105356"/>
            <a:ext cx="7886700" cy="663575"/>
          </a:xfrm>
        </p:spPr>
        <p:txBody>
          <a:bodyPr/>
          <a:lstStyle/>
          <a:p>
            <a:r>
              <a:rPr lang="en-US" altLang="zh-CN" sz="2800" dirty="0"/>
              <a:t>CEPC </a:t>
            </a:r>
            <a:r>
              <a:rPr lang="en-US" altLang="zh-CN" sz="2800" dirty="0" err="1"/>
              <a:t>linac</a:t>
            </a:r>
            <a:r>
              <a:rPr lang="en-US" altLang="zh-CN" sz="2800" dirty="0"/>
              <a:t> key technologies development</a:t>
            </a:r>
            <a:endParaRPr lang="zh-CN" altLang="en-US" sz="2800" dirty="0"/>
          </a:p>
        </p:txBody>
      </p:sp>
      <p:grpSp>
        <p:nvGrpSpPr>
          <p:cNvPr id="35" name="组合 34"/>
          <p:cNvGrpSpPr/>
          <p:nvPr/>
        </p:nvGrpSpPr>
        <p:grpSpPr>
          <a:xfrm>
            <a:off x="723938" y="3628564"/>
            <a:ext cx="7946073" cy="1757152"/>
            <a:chOff x="456944" y="3095022"/>
            <a:chExt cx="7946073" cy="1757152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6944" y="3116652"/>
              <a:ext cx="2594621" cy="1701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40668" y="3095022"/>
              <a:ext cx="2602406" cy="1701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62582" y="3127962"/>
              <a:ext cx="2540435" cy="1724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组合 25"/>
          <p:cNvGrpSpPr/>
          <p:nvPr/>
        </p:nvGrpSpPr>
        <p:grpSpPr>
          <a:xfrm>
            <a:off x="727710" y="3069792"/>
            <a:ext cx="7942301" cy="369332"/>
            <a:chOff x="471784" y="5000979"/>
            <a:chExt cx="7942301" cy="369332"/>
          </a:xfrm>
        </p:grpSpPr>
        <p:sp>
          <p:nvSpPr>
            <p:cNvPr id="27" name="文本框 26"/>
            <p:cNvSpPr txBox="1"/>
            <p:nvPr/>
          </p:nvSpPr>
          <p:spPr>
            <a:xfrm>
              <a:off x="471784" y="5000979"/>
              <a:ext cx="2668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ea typeface="微软雅黑" panose="020B0503020204020204" pitchFamily="34" charset="-122"/>
                </a:rPr>
                <a:t>E_peak</a:t>
              </a:r>
              <a:r>
                <a:rPr lang="en-US" altLang="zh-CN" dirty="0">
                  <a:ea typeface="微软雅黑" panose="020B0503020204020204" pitchFamily="34" charset="-122"/>
                </a:rPr>
                <a:t>=73 MV/m.</a:t>
              </a: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215068" y="5000979"/>
              <a:ext cx="2622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ea typeface="微软雅黑" panose="020B0503020204020204" pitchFamily="34" charset="-122"/>
                </a:rPr>
                <a:t>H_peak</a:t>
              </a:r>
              <a:r>
                <a:rPr lang="en-US" altLang="zh-CN" dirty="0">
                  <a:ea typeface="微软雅黑" panose="020B0503020204020204" pitchFamily="34" charset="-122"/>
                </a:rPr>
                <a:t>=86 kA/m.</a:t>
              </a:r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5607974" y="5000979"/>
              <a:ext cx="2806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ea typeface="微软雅黑" panose="020B0503020204020204" pitchFamily="34" charset="-122"/>
                </a:rPr>
                <a:t>Sc_max</a:t>
              </a:r>
              <a:r>
                <a:rPr lang="en-US" altLang="zh-CN" dirty="0">
                  <a:ea typeface="微软雅黑" panose="020B0503020204020204" pitchFamily="34" charset="-122"/>
                </a:rPr>
                <a:t>=0.59 MW/mm</a:t>
              </a:r>
              <a:r>
                <a:rPr lang="en-US" altLang="zh-CN" baseline="30000" dirty="0">
                  <a:ea typeface="微软雅黑" panose="020B0503020204020204" pitchFamily="34" charset="-122"/>
                </a:rPr>
                <a:t>2</a:t>
              </a:r>
              <a:r>
                <a:rPr lang="en-US" altLang="zh-CN" dirty="0">
                  <a:ea typeface="微软雅黑" panose="020B0503020204020204" pitchFamily="34" charset="-122"/>
                </a:rPr>
                <a:t>.</a:t>
              </a:r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18074" y="5715320"/>
            <a:ext cx="7773758" cy="393754"/>
            <a:chOff x="628650" y="2770069"/>
            <a:chExt cx="7773758" cy="393754"/>
          </a:xfrm>
        </p:grpSpPr>
        <p:sp>
          <p:nvSpPr>
            <p:cNvPr id="32" name="文本框 31"/>
            <p:cNvSpPr txBox="1"/>
            <p:nvPr/>
          </p:nvSpPr>
          <p:spPr>
            <a:xfrm>
              <a:off x="3318873" y="2770069"/>
              <a:ext cx="2269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Surface magnetic field</a:t>
              </a:r>
              <a:endParaRPr lang="zh-CN" altLang="en-US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28650" y="2794491"/>
              <a:ext cx="2109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Surface electric field</a:t>
              </a:r>
              <a:endParaRPr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846516" y="2794491"/>
              <a:ext cx="2555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Modified </a:t>
              </a:r>
              <a:r>
                <a:rPr lang="en-US" altLang="zh-CN" dirty="0" err="1"/>
                <a:t>P</a:t>
              </a:r>
              <a:r>
                <a:rPr lang="en-US" altLang="zh-CN" dirty="0" err="1" smtClean="0"/>
                <a:t>oynting</a:t>
              </a:r>
              <a:r>
                <a:rPr lang="en-US" altLang="zh-CN" dirty="0" smtClean="0"/>
                <a:t> </a:t>
              </a:r>
              <a:r>
                <a:rPr lang="en-US" altLang="zh-CN" dirty="0"/>
                <a:t>vector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084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446400" y="1123200"/>
                <a:ext cx="8248020" cy="5239499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altLang="zh-CN" dirty="0"/>
                  <a:t>Factors to limit the gradient: </a:t>
                </a:r>
              </a:p>
              <a:p>
                <a:pPr lvl="1" algn="just"/>
                <a:r>
                  <a:rPr lang="en-US" altLang="zh-CN" dirty="0"/>
                  <a:t>To reduce the pulsed heating, the coupler window edge is rounded. </a:t>
                </a:r>
              </a:p>
              <a:p>
                <a:pPr lvl="1" algn="just"/>
                <a:r>
                  <a:rPr lang="en-US" altLang="zh-CN" dirty="0"/>
                  <a:t>For S-band copper:</a:t>
                </a:r>
              </a:p>
              <a:p>
                <a:pPr lvl="1" algn="just"/>
                <a:r>
                  <a:rPr lang="en-US" altLang="zh-CN" dirty="0">
                    <a:ea typeface="微软雅黑" panose="020B0503020204020204" pitchFamily="34" charset="-122"/>
                  </a:rPr>
                  <a:t>For 75 MW input power, the maximum value of the peak surface magnetic field is 2.1*105 A/m. for 1</a:t>
                </a:r>
                <a:r>
                  <a:rPr lang="el-GR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μ</a:t>
                </a:r>
                <a:r>
                  <a:rPr lang="en-US" altLang="zh-CN" dirty="0">
                    <a:ea typeface="微软雅黑" panose="020B0503020204020204" pitchFamily="34" charset="-122"/>
                  </a:rPr>
                  <a:t>S pulse length,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altLang="zh-CN" dirty="0" smtClean="0">
                        <a:solidFill>
                          <a:srgbClr val="FF0000"/>
                        </a:solidFill>
                        <a:ea typeface="微软雅黑" panose="020B0503020204020204" pitchFamily="34" charset="-122"/>
                      </a:rPr>
                      <m:t>Δ</m:t>
                    </m:r>
                    <m:r>
                      <m:rPr>
                        <m:nor/>
                      </m:rPr>
                      <a:rPr lang="zh-CN" altLang="el-GR" dirty="0" smtClean="0">
                        <a:solidFill>
                          <a:srgbClr val="FF0000"/>
                        </a:solidFill>
                        <a:ea typeface="微软雅黑" panose="020B0503020204020204" pitchFamily="34" charset="-122"/>
                      </a:rPr>
                      <m:t>𝑇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=9.4</a:t>
                </a:r>
                <a:r>
                  <a:rPr lang="en-US" altLang="zh-CN" baseline="30000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0</a:t>
                </a:r>
                <a:r>
                  <a:rPr lang="en-US" altLang="zh-CN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C</a:t>
                </a:r>
                <a:r>
                  <a:rPr lang="en-US" altLang="zh-CN" dirty="0">
                    <a:ea typeface="微软雅黑" panose="020B0503020204020204" pitchFamily="34" charset="-122"/>
                  </a:rPr>
                  <a:t>.</a:t>
                </a:r>
                <a:endParaRPr lang="zh-CN" altLang="en-US" dirty="0">
                  <a:ea typeface="微软雅黑" panose="020B0503020204020204" pitchFamily="34" charset="-122"/>
                </a:endParaRPr>
              </a:p>
              <a:p>
                <a:pPr lvl="1" algn="just"/>
                <a:endParaRPr lang="en-US" altLang="zh-CN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400" y="1123200"/>
                <a:ext cx="8248020" cy="5239499"/>
              </a:xfrm>
              <a:blipFill>
                <a:blip r:embed="rId2"/>
                <a:stretch>
                  <a:fillRect l="-296" t="-1047" r="-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标题 2"/>
          <p:cNvSpPr>
            <a:spLocks noGrp="1"/>
          </p:cNvSpPr>
          <p:nvPr>
            <p:ph type="title"/>
          </p:nvPr>
        </p:nvSpPr>
        <p:spPr>
          <a:xfrm>
            <a:off x="1168978" y="105356"/>
            <a:ext cx="7886700" cy="663575"/>
          </a:xfrm>
        </p:spPr>
        <p:txBody>
          <a:bodyPr/>
          <a:lstStyle/>
          <a:p>
            <a:r>
              <a:rPr lang="en-US" altLang="zh-CN" sz="2800" dirty="0"/>
              <a:t>CEPC </a:t>
            </a:r>
            <a:r>
              <a:rPr lang="en-US" altLang="zh-CN" sz="2800" dirty="0" err="1"/>
              <a:t>linac</a:t>
            </a:r>
            <a:r>
              <a:rPr lang="en-US" altLang="zh-CN" sz="2800" dirty="0"/>
              <a:t> key technologies development</a:t>
            </a:r>
            <a:endParaRPr lang="zh-CN" altLang="en-US" sz="2800" dirty="0"/>
          </a:p>
        </p:txBody>
      </p:sp>
      <p:grpSp>
        <p:nvGrpSpPr>
          <p:cNvPr id="17" name="组合 16"/>
          <p:cNvGrpSpPr/>
          <p:nvPr/>
        </p:nvGrpSpPr>
        <p:grpSpPr>
          <a:xfrm>
            <a:off x="530144" y="3742949"/>
            <a:ext cx="3892257" cy="2258850"/>
            <a:chOff x="2587742" y="2213811"/>
            <a:chExt cx="5863248" cy="32972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矩形 17"/>
                <p:cNvSpPr/>
                <p:nvPr/>
              </p:nvSpPr>
              <p:spPr>
                <a:xfrm>
                  <a:off x="3637363" y="2985585"/>
                  <a:ext cx="2471264" cy="11607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2000" dirty="0">
                      <a:latin typeface="Franklin Gothic Book" panose="020B0503020102020204" pitchFamily="34" charset="0"/>
                    </a:rPr>
                    <a:t>     </a:t>
                  </a:r>
                  <a:r>
                    <a:rPr lang="el-GR" altLang="zh-CN" sz="20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Δ</a:t>
                  </a:r>
                  <a:r>
                    <a:rPr lang="zh-CN" altLang="el-GR" sz="20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𝑇</a:t>
                  </a:r>
                  <a:r>
                    <a:rPr lang="el-GR" altLang="zh-CN" sz="20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l-GR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l-GR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altLang="zh-CN" sz="2000" i="1" baseline="-25000">
                                          <a:latin typeface="Cambria Math" panose="02040503050406030204" pitchFamily="18" charset="0"/>
                                        </a:rPr>
                                        <m:t>││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l-GR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l-GR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</a:rPr>
                            <m:t>σδ</m:t>
                          </m:r>
                          <m:rad>
                            <m:radPr>
                              <m:degHide m:val="on"/>
                              <m:ctrlPr>
                                <a:rPr lang="el-GR" altLang="zh-CN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</a:rPr>
                                <m:t>πρ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rad>
                        </m:den>
                      </m:f>
                    </m:oMath>
                  </a14:m>
                  <a:endParaRPr lang="en-US" altLang="zh-CN" sz="2000" dirty="0">
                    <a:latin typeface="Franklin Gothic Book" panose="020B05030201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矩形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7363" y="2985585"/>
                  <a:ext cx="2471264" cy="116070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直接箭头连接符 18"/>
            <p:cNvCxnSpPr>
              <a:stCxn id="20" idx="2"/>
            </p:cNvCxnSpPr>
            <p:nvPr/>
          </p:nvCxnSpPr>
          <p:spPr>
            <a:xfrm>
              <a:off x="4305831" y="2749884"/>
              <a:ext cx="819148" cy="4427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3601455" y="2398294"/>
              <a:ext cx="1408753" cy="35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Magnetic field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箭头连接符 20"/>
            <p:cNvCxnSpPr>
              <a:stCxn id="36" idx="2"/>
            </p:cNvCxnSpPr>
            <p:nvPr/>
          </p:nvCxnSpPr>
          <p:spPr>
            <a:xfrm flipH="1">
              <a:off x="6141874" y="2565401"/>
              <a:ext cx="734134" cy="6594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6128084" y="2213811"/>
              <a:ext cx="1495844" cy="35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RF Pulse length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7" name="直接箭头连接符 36"/>
            <p:cNvCxnSpPr>
              <a:stCxn id="38" idx="0"/>
            </p:cNvCxnSpPr>
            <p:nvPr/>
          </p:nvCxnSpPr>
          <p:spPr>
            <a:xfrm flipV="1">
              <a:off x="3519405" y="3828082"/>
              <a:ext cx="1510404" cy="4257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2587742" y="4253800"/>
              <a:ext cx="1863325" cy="35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Electric conductivity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9" name="直接箭头连接符 38"/>
            <p:cNvCxnSpPr>
              <a:stCxn id="40" idx="0"/>
            </p:cNvCxnSpPr>
            <p:nvPr/>
          </p:nvCxnSpPr>
          <p:spPr>
            <a:xfrm flipV="1">
              <a:off x="4780841" y="3911307"/>
              <a:ext cx="510477" cy="6910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4223033" y="4602397"/>
              <a:ext cx="1115616" cy="35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Skin depth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 flipV="1">
              <a:off x="5588402" y="3961823"/>
              <a:ext cx="208475" cy="12110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4801649" y="5159472"/>
              <a:ext cx="1546824" cy="35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Material density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3" name="直接箭头连接符 42"/>
            <p:cNvCxnSpPr>
              <a:stCxn id="44" idx="0"/>
            </p:cNvCxnSpPr>
            <p:nvPr/>
          </p:nvCxnSpPr>
          <p:spPr>
            <a:xfrm flipH="1" flipV="1">
              <a:off x="6211368" y="3874857"/>
              <a:ext cx="1266538" cy="5206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6504821" y="4395466"/>
              <a:ext cx="1946169" cy="35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Thermal conductivity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5" name="直接箭头连接符 44"/>
            <p:cNvCxnSpPr>
              <a:stCxn id="46" idx="0"/>
            </p:cNvCxnSpPr>
            <p:nvPr/>
          </p:nvCxnSpPr>
          <p:spPr>
            <a:xfrm flipH="1" flipV="1">
              <a:off x="6002893" y="3911478"/>
              <a:ext cx="521546" cy="90983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5888037" y="4821309"/>
              <a:ext cx="1272804" cy="35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Specific heat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/>
              <p:cNvSpPr txBox="1"/>
              <p:nvPr/>
            </p:nvSpPr>
            <p:spPr>
              <a:xfrm>
                <a:off x="4034590" y="2125735"/>
                <a:ext cx="4166205" cy="373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altLang="zh-CN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Δ</m:t>
                    </m:r>
                    <m:r>
                      <m:rPr>
                        <m:nor/>
                      </m:rPr>
                      <a:rPr lang="zh-CN" altLang="el-GR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𝑇</m:t>
                    </m:r>
                  </m:oMath>
                </a14:m>
                <a:r>
                  <a:rPr lang="en-US" altLang="zh-CN" dirty="0"/>
                  <a:t>[</a:t>
                </a:r>
                <a:r>
                  <a:rPr lang="en-US" altLang="zh-CN" baseline="30000" dirty="0"/>
                  <a:t>0</a:t>
                </a:r>
                <a:r>
                  <a:rPr lang="en-US" altLang="zh-CN" dirty="0"/>
                  <a:t>c]=127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l-GR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l-GR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i="1" baseline="-25000">
                                    <a:latin typeface="Cambria Math" panose="02040503050406030204" pitchFamily="18" charset="0"/>
                                  </a:rPr>
                                  <m:t>││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𝑀𝐴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l-GR" altLang="zh-CN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l-GR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𝐺𝐻𝑧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ra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文本框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590" y="2125735"/>
                <a:ext cx="4166205" cy="373307"/>
              </a:xfrm>
              <a:prstGeom prst="rect">
                <a:avLst/>
              </a:prstGeom>
              <a:blipFill>
                <a:blip r:embed="rId4"/>
                <a:stretch>
                  <a:fillRect l="-2196" r="-2050" b="-32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66" y="3874885"/>
            <a:ext cx="3703214" cy="18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964" y="3447565"/>
            <a:ext cx="3004604" cy="137589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9476" y="1489201"/>
            <a:ext cx="8039240" cy="4804867"/>
          </a:xfrm>
        </p:spPr>
        <p:txBody>
          <a:bodyPr/>
          <a:lstStyle/>
          <a:p>
            <a:pPr lvl="1"/>
            <a:r>
              <a:rPr lang="en-US" altLang="zh-CN" dirty="0"/>
              <a:t>Mechanical design</a:t>
            </a:r>
          </a:p>
          <a:p>
            <a:pPr lvl="2"/>
            <a:r>
              <a:rPr lang="en-US" altLang="zh-CN" dirty="0"/>
              <a:t>Inner water-cooling has been adopted. </a:t>
            </a:r>
            <a:r>
              <a:rPr lang="en-US" altLang="zh-CN" dirty="0" smtClean="0"/>
              <a:t>8 </a:t>
            </a:r>
            <a:r>
              <a:rPr lang="en-US" altLang="zh-CN" dirty="0"/>
              <a:t>pipes are around the cavity.  </a:t>
            </a:r>
            <a:endParaRPr lang="en-US" altLang="zh-CN" dirty="0" smtClean="0"/>
          </a:p>
          <a:p>
            <a:pPr lvl="2"/>
            <a:r>
              <a:rPr lang="en-US" altLang="zh-CN" dirty="0"/>
              <a:t>Compact coupler arrangements. The splitter is milling together with the coupling cavity.</a:t>
            </a:r>
          </a:p>
          <a:p>
            <a:pPr lvl="2"/>
            <a:r>
              <a:rPr lang="en-US" altLang="zh-CN" dirty="0"/>
              <a:t>Two tuners are outside the cavity.</a:t>
            </a:r>
          </a:p>
          <a:p>
            <a:pPr lvl="2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7" name="内容占位符 1"/>
          <p:cNvSpPr txBox="1">
            <a:spLocks/>
          </p:cNvSpPr>
          <p:nvPr/>
        </p:nvSpPr>
        <p:spPr>
          <a:xfrm>
            <a:off x="137160" y="1007899"/>
            <a:ext cx="6637020" cy="25582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40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S-band accelerating structure design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9" y="3684539"/>
            <a:ext cx="1853621" cy="126487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084" y="3659040"/>
            <a:ext cx="1565617" cy="127872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294" y="4876800"/>
            <a:ext cx="4669846" cy="1516380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237757" y="5042571"/>
            <a:ext cx="3746955" cy="1317253"/>
            <a:chOff x="377372" y="4486276"/>
            <a:chExt cx="4549321" cy="1657350"/>
          </a:xfrm>
        </p:grpSpPr>
        <p:pic>
          <p:nvPicPr>
            <p:cNvPr id="54" name="图片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72" y="4486276"/>
              <a:ext cx="2286000" cy="165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图片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012168" y="4210051"/>
              <a:ext cx="1638300" cy="219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6502" y="3671422"/>
            <a:ext cx="1664458" cy="1285131"/>
          </a:xfrm>
          <a:prstGeom prst="rect">
            <a:avLst/>
          </a:prstGeom>
        </p:spPr>
      </p:pic>
      <p:sp>
        <p:nvSpPr>
          <p:cNvPr id="14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967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Mechanical design</a:t>
            </a:r>
          </a:p>
          <a:p>
            <a:pPr lvl="1"/>
            <a:endParaRPr lang="zh-CN" altLang="en-US" dirty="0"/>
          </a:p>
        </p:txBody>
      </p:sp>
      <p:sp>
        <p:nvSpPr>
          <p:cNvPr id="36" name="标题 2"/>
          <p:cNvSpPr>
            <a:spLocks noGrp="1"/>
          </p:cNvSpPr>
          <p:nvPr>
            <p:ph type="title"/>
          </p:nvPr>
        </p:nvSpPr>
        <p:spPr>
          <a:xfrm>
            <a:off x="1168978" y="105356"/>
            <a:ext cx="7886700" cy="663575"/>
          </a:xfrm>
        </p:spPr>
        <p:txBody>
          <a:bodyPr/>
          <a:lstStyle/>
          <a:p>
            <a:r>
              <a:rPr lang="en-US" altLang="zh-CN" sz="2800" dirty="0"/>
              <a:t>CEPC </a:t>
            </a:r>
            <a:r>
              <a:rPr lang="en-US" altLang="zh-CN" sz="2800" dirty="0" err="1"/>
              <a:t>linac</a:t>
            </a:r>
            <a:r>
              <a:rPr lang="en-US" altLang="zh-CN" sz="2800" dirty="0"/>
              <a:t> key technologies development</a:t>
            </a:r>
            <a:endParaRPr lang="zh-CN" altLang="en-US" sz="2800" dirty="0"/>
          </a:p>
        </p:txBody>
      </p:sp>
      <p:grpSp>
        <p:nvGrpSpPr>
          <p:cNvPr id="46" name="组合 45"/>
          <p:cNvGrpSpPr/>
          <p:nvPr/>
        </p:nvGrpSpPr>
        <p:grpSpPr>
          <a:xfrm>
            <a:off x="757829" y="1876926"/>
            <a:ext cx="7694014" cy="4051382"/>
            <a:chOff x="312420" y="4381500"/>
            <a:chExt cx="5970788" cy="2151904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420" y="4381500"/>
              <a:ext cx="5970788" cy="1658838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1593791" y="6164072"/>
              <a:ext cx="3715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Accelerating structure under cold test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057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160" y="1538608"/>
            <a:ext cx="6114794" cy="4992309"/>
          </a:xfrm>
        </p:spPr>
        <p:txBody>
          <a:bodyPr/>
          <a:lstStyle/>
          <a:p>
            <a:pPr lvl="1" algn="just"/>
            <a:r>
              <a:rPr lang="en-US" altLang="zh-CN" dirty="0"/>
              <a:t>High power test bench</a:t>
            </a:r>
          </a:p>
          <a:p>
            <a:pPr lvl="2" algn="just"/>
            <a:r>
              <a:rPr lang="en-US" altLang="zh-CN" dirty="0"/>
              <a:t>The power source is available at IHEP.</a:t>
            </a:r>
          </a:p>
          <a:p>
            <a:pPr lvl="2" algn="just"/>
            <a:r>
              <a:rPr lang="en-US" altLang="zh-CN" dirty="0"/>
              <a:t>The faraday cup and magnet has been designed in order to diagnostic the dark current.</a:t>
            </a:r>
          </a:p>
          <a:p>
            <a:pPr lvl="2" algn="just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high power test will begin recently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453" y="4463978"/>
            <a:ext cx="2293620" cy="1402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70114" y="6049772"/>
            <a:ext cx="142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Faraday Cup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001711" y="6049772"/>
            <a:ext cx="191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Analyzing Magnet 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" y="3993626"/>
            <a:ext cx="3215640" cy="19925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194" y="1347480"/>
            <a:ext cx="2550354" cy="25503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12" y="3975907"/>
            <a:ext cx="2125513" cy="19306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418134" y="3934272"/>
            <a:ext cx="23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Modulator and klystron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98821" y="6038667"/>
            <a:ext cx="206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Test bench upgrade </a:t>
            </a:r>
            <a:endParaRPr lang="zh-CN" altLang="en-US" dirty="0"/>
          </a:p>
        </p:txBody>
      </p:sp>
      <p:sp>
        <p:nvSpPr>
          <p:cNvPr id="15" name="内容占位符 1"/>
          <p:cNvSpPr txBox="1">
            <a:spLocks/>
          </p:cNvSpPr>
          <p:nvPr/>
        </p:nvSpPr>
        <p:spPr>
          <a:xfrm>
            <a:off x="137160" y="1007899"/>
            <a:ext cx="6637020" cy="25582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40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0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S-band accelerating structure design</a:t>
            </a:r>
            <a:endParaRPr lang="en-US" altLang="zh-CN" dirty="0"/>
          </a:p>
        </p:txBody>
      </p:sp>
      <p:sp>
        <p:nvSpPr>
          <p:cNvPr id="14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963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Flux </a:t>
            </a:r>
            <a:r>
              <a:rPr lang="en-US" altLang="zh-CN" dirty="0" smtClean="0"/>
              <a:t>concentrator design</a:t>
            </a:r>
            <a:endParaRPr lang="en-US" altLang="zh-CN" dirty="0"/>
          </a:p>
          <a:p>
            <a:pPr lvl="1"/>
            <a:r>
              <a:rPr lang="en-US" altLang="zh-CN" dirty="0" smtClean="0"/>
              <a:t>The </a:t>
            </a:r>
            <a:r>
              <a:rPr lang="en-US" altLang="zh-CN" dirty="0"/>
              <a:t>FLUX concentrator </a:t>
            </a:r>
            <a:r>
              <a:rPr lang="en-US" altLang="zh-CN" dirty="0" smtClean="0"/>
              <a:t>produces </a:t>
            </a:r>
            <a:r>
              <a:rPr lang="en-US" altLang="zh-CN" dirty="0"/>
              <a:t>a pulsed magnetic field of </a:t>
            </a:r>
            <a:r>
              <a:rPr lang="en-US" altLang="zh-CN" dirty="0" smtClean="0"/>
              <a:t>6 T </a:t>
            </a:r>
            <a:r>
              <a:rPr lang="en-US" altLang="zh-CN" dirty="0"/>
              <a:t>to </a:t>
            </a:r>
            <a:r>
              <a:rPr lang="en-US" altLang="zh-CN" dirty="0" smtClean="0"/>
              <a:t>0.5 T </a:t>
            </a:r>
            <a:r>
              <a:rPr lang="en-US" altLang="zh-CN" dirty="0"/>
              <a:t>and </a:t>
            </a:r>
            <a:r>
              <a:rPr lang="en-US" altLang="zh-CN" dirty="0" smtClean="0"/>
              <a:t>It is </a:t>
            </a:r>
            <a:r>
              <a:rPr lang="en-US" altLang="zh-CN" dirty="0"/>
              <a:t>difficult to </a:t>
            </a:r>
            <a:r>
              <a:rPr lang="en-US" altLang="zh-CN" dirty="0" smtClean="0"/>
              <a:t>machining.</a:t>
            </a:r>
            <a:endParaRPr lang="en-US" altLang="zh-CN" dirty="0"/>
          </a:p>
          <a:p>
            <a:pPr lvl="1"/>
            <a:r>
              <a:rPr lang="en-US" altLang="zh-CN" dirty="0" smtClean="0"/>
              <a:t>An </a:t>
            </a:r>
            <a:r>
              <a:rPr lang="en-US" altLang="zh-CN" dirty="0"/>
              <a:t>MOU was signed with KEK to assist </a:t>
            </a:r>
            <a:r>
              <a:rPr lang="en-US" altLang="zh-CN" dirty="0" smtClean="0"/>
              <a:t>us in </a:t>
            </a:r>
            <a:r>
              <a:rPr lang="en-US" altLang="zh-CN" dirty="0"/>
              <a:t>the spiral wire cutting </a:t>
            </a:r>
            <a:r>
              <a:rPr lang="en-US" altLang="zh-CN" dirty="0" smtClean="0"/>
              <a:t>process.</a:t>
            </a:r>
            <a:endParaRPr lang="en-US" altLang="zh-CN" dirty="0"/>
          </a:p>
        </p:txBody>
      </p:sp>
      <p:grpSp>
        <p:nvGrpSpPr>
          <p:cNvPr id="4" name="组合 3"/>
          <p:cNvGrpSpPr/>
          <p:nvPr/>
        </p:nvGrpSpPr>
        <p:grpSpPr>
          <a:xfrm>
            <a:off x="981526" y="3852136"/>
            <a:ext cx="7246620" cy="2004690"/>
            <a:chOff x="646835" y="3900574"/>
            <a:chExt cx="7907432" cy="2812207"/>
          </a:xfrm>
        </p:grpSpPr>
        <p:grpSp>
          <p:nvGrpSpPr>
            <p:cNvPr id="23" name="组合 22"/>
            <p:cNvGrpSpPr/>
            <p:nvPr/>
          </p:nvGrpSpPr>
          <p:grpSpPr>
            <a:xfrm>
              <a:off x="3678636" y="3900575"/>
              <a:ext cx="2929953" cy="2599906"/>
              <a:chOff x="3656208" y="4424054"/>
              <a:chExt cx="2929953" cy="2599906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6208" y="4424054"/>
                <a:ext cx="2689936" cy="2017452"/>
              </a:xfrm>
              <a:prstGeom prst="rect">
                <a:avLst/>
              </a:prstGeom>
            </p:spPr>
          </p:pic>
          <p:sp>
            <p:nvSpPr>
              <p:cNvPr id="25" name="文本框 17"/>
              <p:cNvSpPr txBox="1"/>
              <p:nvPr/>
            </p:nvSpPr>
            <p:spPr>
              <a:xfrm>
                <a:off x="3717535" y="6635382"/>
                <a:ext cx="2868626" cy="388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dirty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finished </a:t>
                </a:r>
                <a:r>
                  <a:rPr lang="en-US" altLang="zh-CN" sz="1200" dirty="0" smtClean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FLUX concentrator </a:t>
                </a:r>
                <a:endParaRPr lang="zh-CN" altLang="en-US" sz="1200" b="0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6558446" y="3900574"/>
              <a:ext cx="1995821" cy="2812207"/>
              <a:chOff x="6836921" y="4478252"/>
              <a:chExt cx="1807116" cy="2694105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0993" y="4478252"/>
                <a:ext cx="1441973" cy="1922632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/>
            </p:nvSpPr>
            <p:spPr>
              <a:xfrm>
                <a:off x="6836921" y="6551925"/>
                <a:ext cx="1807116" cy="620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0" dirty="0" smtClean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test bench of the </a:t>
                </a:r>
                <a:r>
                  <a:rPr lang="en-US" altLang="zh-CN" sz="1200" dirty="0" smtClean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FLUX  concentrator</a:t>
                </a:r>
                <a:endParaRPr lang="zh-CN" altLang="en-US" sz="1200" b="0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646835" y="4101269"/>
              <a:ext cx="2650000" cy="2425548"/>
              <a:chOff x="796216" y="4693328"/>
              <a:chExt cx="2650000" cy="2425548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216" y="4693328"/>
                <a:ext cx="2650000" cy="17265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文本框 17"/>
              <p:cNvSpPr txBox="1"/>
              <p:nvPr/>
            </p:nvSpPr>
            <p:spPr>
              <a:xfrm>
                <a:off x="860043" y="6657211"/>
                <a:ext cx="24915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dirty="0" smtClean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mechanical design of </a:t>
                </a:r>
                <a:r>
                  <a:rPr lang="en-US" altLang="zh-CN" sz="1200" dirty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FLUX  </a:t>
                </a:r>
                <a:r>
                  <a:rPr lang="en-US" altLang="zh-CN" sz="1200" dirty="0" smtClean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concentrator</a:t>
                </a:r>
                <a:endParaRPr lang="zh-CN" altLang="en-US" sz="1200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2" name="右箭头 31"/>
          <p:cNvSpPr/>
          <p:nvPr/>
        </p:nvSpPr>
        <p:spPr>
          <a:xfrm rot="20217906">
            <a:off x="3525839" y="4978835"/>
            <a:ext cx="660731" cy="1232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492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80816" y="1054191"/>
            <a:ext cx="8161969" cy="4804867"/>
          </a:xfrm>
        </p:spPr>
        <p:txBody>
          <a:bodyPr/>
          <a:lstStyle/>
          <a:p>
            <a:r>
              <a:rPr lang="en-US" altLang="zh-CN" dirty="0"/>
              <a:t>Flux concentrator design</a:t>
            </a:r>
          </a:p>
          <a:p>
            <a:pPr lvl="1"/>
            <a:r>
              <a:rPr lang="en-US" altLang="zh-CN" dirty="0" smtClean="0"/>
              <a:t>solid-state </a:t>
            </a:r>
            <a:r>
              <a:rPr lang="en-US" altLang="zh-CN" dirty="0"/>
              <a:t>pulsed power generator </a:t>
            </a:r>
            <a:endParaRPr lang="en-US" altLang="zh-CN" dirty="0" smtClean="0"/>
          </a:p>
          <a:p>
            <a:pPr lvl="2"/>
            <a:r>
              <a:rPr lang="en-US" altLang="zh-CN" kern="1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</a:t>
            </a:r>
            <a:r>
              <a:rPr lang="en-US" altLang="zh-CN" kern="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maximum output value is 15 kA / 15 kV / 5 </a:t>
            </a:r>
            <a:r>
              <a:rPr lang="en-US" altLang="zh-CN" kern="100" dirty="0" err="1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μs</a:t>
            </a:r>
            <a:r>
              <a:rPr lang="en-US" altLang="zh-CN" kern="1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Solid </a:t>
            </a:r>
            <a:r>
              <a:rPr lang="en-US" altLang="zh-CN" dirty="0"/>
              <a:t>state IGCT discharge switch module </a:t>
            </a:r>
            <a:r>
              <a:rPr lang="en-US" altLang="zh-CN" dirty="0" smtClean="0"/>
              <a:t>is used;</a:t>
            </a:r>
            <a:endParaRPr lang="en-US" altLang="zh-CN" kern="1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en-US" altLang="zh-CN" dirty="0"/>
              <a:t>T</a:t>
            </a:r>
            <a:r>
              <a:rPr lang="en-US" altLang="zh-CN" dirty="0" smtClean="0"/>
              <a:t>he 10 kA output power has tested successfully;</a:t>
            </a:r>
          </a:p>
          <a:p>
            <a:pPr lvl="2"/>
            <a:r>
              <a:rPr lang="en-US" altLang="zh-CN" dirty="0"/>
              <a:t>F</a:t>
            </a:r>
            <a:r>
              <a:rPr lang="en-US" altLang="zh-CN" dirty="0" smtClean="0"/>
              <a:t>ull </a:t>
            </a:r>
            <a:r>
              <a:rPr lang="en-US" altLang="zh-CN" dirty="0"/>
              <a:t>output </a:t>
            </a:r>
            <a:r>
              <a:rPr lang="en-US" altLang="zh-CN" dirty="0" smtClean="0"/>
              <a:t>power </a:t>
            </a:r>
            <a:r>
              <a:rPr lang="en-US" altLang="zh-CN" dirty="0"/>
              <a:t>15 </a:t>
            </a:r>
            <a:r>
              <a:rPr lang="en-US" altLang="zh-CN" dirty="0" smtClean="0"/>
              <a:t>kA will </a:t>
            </a:r>
            <a:r>
              <a:rPr lang="en-US" altLang="zh-CN" dirty="0"/>
              <a:t>be </a:t>
            </a:r>
            <a:r>
              <a:rPr lang="en-US" altLang="zh-CN" dirty="0" smtClean="0"/>
              <a:t>tested in the near future. </a:t>
            </a:r>
            <a:endParaRPr lang="en-US" altLang="zh-CN" kern="1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endParaRPr lang="en-US" altLang="zh-CN" kern="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endParaRPr lang="en-US" altLang="zh-CN" kern="100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endParaRPr lang="zh-CN" altLang="en-US" kern="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 smtClean="0"/>
          </a:p>
          <a:p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919016"/>
              </p:ext>
            </p:extLst>
          </p:nvPr>
        </p:nvGraphicFramePr>
        <p:xfrm>
          <a:off x="188402" y="3907763"/>
          <a:ext cx="3451946" cy="2174292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665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462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Parameters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Value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Unit</a:t>
                      </a:r>
                      <a:endParaRPr lang="zh-CN" sz="1200" b="1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</a:rPr>
                        <a:t>Peak pulse current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≥</a:t>
                      </a:r>
                      <a:r>
                        <a:rPr lang="en-US" sz="1200" kern="100" dirty="0" smtClean="0">
                          <a:effectLst/>
                        </a:rPr>
                        <a:t>15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kA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</a:rPr>
                        <a:t>Pulse width </a:t>
                      </a:r>
                      <a:r>
                        <a:rPr lang="en-US" sz="1200" kern="100" dirty="0" smtClean="0">
                          <a:effectLst/>
                        </a:rPr>
                        <a:t>(</a:t>
                      </a:r>
                      <a:r>
                        <a:rPr lang="en-US" altLang="zh-CN" sz="1200" dirty="0" smtClean="0">
                          <a:effectLst/>
                        </a:rPr>
                        <a:t>bottom width</a:t>
                      </a:r>
                      <a:r>
                        <a:rPr lang="en-US" sz="1200" kern="100" dirty="0" smtClean="0">
                          <a:effectLst/>
                        </a:rPr>
                        <a:t>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</a:t>
                      </a:r>
                      <a:r>
                        <a:rPr lang="zh-CN" sz="1200" kern="100" dirty="0">
                          <a:effectLst/>
                        </a:rPr>
                        <a:t>±</a:t>
                      </a:r>
                      <a:r>
                        <a:rPr lang="en-US" sz="1200" kern="100" dirty="0" smtClean="0">
                          <a:effectLst/>
                        </a:rPr>
                        <a:t>0.5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us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</a:rPr>
                        <a:t>Pulse waveform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</a:rPr>
                        <a:t>Half sine wave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-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</a:rPr>
                        <a:t>Repetition frequency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50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Hz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</a:rPr>
                        <a:t>Long term stability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±</a:t>
                      </a:r>
                      <a:r>
                        <a:rPr lang="en-US" sz="1200" kern="100" dirty="0">
                          <a:effectLst/>
                        </a:rPr>
                        <a:t>0.5%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-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</a:rPr>
                        <a:t>Peak voltage of charging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kV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</a:rPr>
                        <a:t>The type of discharge switch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IGCT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-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3591293" y="4033736"/>
            <a:ext cx="5552706" cy="2449844"/>
            <a:chOff x="2801300" y="4521916"/>
            <a:chExt cx="5390651" cy="2125912"/>
          </a:xfrm>
        </p:grpSpPr>
        <p:grpSp>
          <p:nvGrpSpPr>
            <p:cNvPr id="16" name="组合 15"/>
            <p:cNvGrpSpPr/>
            <p:nvPr/>
          </p:nvGrpSpPr>
          <p:grpSpPr>
            <a:xfrm>
              <a:off x="5374134" y="4534505"/>
              <a:ext cx="2817817" cy="2113323"/>
              <a:chOff x="5257390" y="4789559"/>
              <a:chExt cx="2817817" cy="2113323"/>
            </a:xfrm>
          </p:grpSpPr>
          <p:sp>
            <p:nvSpPr>
              <p:cNvPr id="17" name="文本框 18"/>
              <p:cNvSpPr txBox="1"/>
              <p:nvPr/>
            </p:nvSpPr>
            <p:spPr>
              <a:xfrm>
                <a:off x="5401201" y="6625883"/>
                <a:ext cx="26609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0" dirty="0" smtClean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output of 10kA measurement</a:t>
                </a:r>
                <a:endParaRPr lang="zh-CN" altLang="en-US" sz="1200" b="0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8" name="图片 17" descr="tek00092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390" y="4789559"/>
                <a:ext cx="2817817" cy="17800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2801300" y="4521916"/>
              <a:ext cx="2729732" cy="2071882"/>
              <a:chOff x="2240295" y="4813488"/>
              <a:chExt cx="2729732" cy="2071882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8932" y="4813488"/>
                <a:ext cx="2383185" cy="1787389"/>
              </a:xfrm>
              <a:prstGeom prst="rect">
                <a:avLst/>
              </a:prstGeom>
            </p:spPr>
          </p:pic>
          <p:sp>
            <p:nvSpPr>
              <p:cNvPr id="24" name="文本框 17"/>
              <p:cNvSpPr txBox="1"/>
              <p:nvPr/>
            </p:nvSpPr>
            <p:spPr>
              <a:xfrm>
                <a:off x="2240295" y="6644997"/>
                <a:ext cx="2729732" cy="240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dirty="0">
                    <a:solidFill>
                      <a:srgbClr val="00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solid-state pulsed power generator </a:t>
                </a:r>
              </a:p>
            </p:txBody>
          </p:sp>
        </p:grpSp>
      </p:grpSp>
      <p:sp>
        <p:nvSpPr>
          <p:cNvPr id="13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 sz="3200" dirty="0"/>
              <a:t>CEPC </a:t>
            </a:r>
            <a:r>
              <a:rPr lang="en-US" altLang="zh-CN" sz="3200" dirty="0" err="1"/>
              <a:t>linac</a:t>
            </a:r>
            <a:r>
              <a:rPr lang="en-US" altLang="zh-CN" sz="3200" dirty="0"/>
              <a:t> key </a:t>
            </a:r>
            <a:r>
              <a:rPr lang="en-US" altLang="zh-CN" sz="3200" dirty="0" smtClean="0"/>
              <a:t>technologies development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373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ts val="3000"/>
              </a:lnSpc>
            </a:pPr>
            <a:r>
              <a:rPr lang="en-US" altLang="zh-CN" dirty="0" smtClean="0"/>
              <a:t>The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</a:t>
            </a:r>
            <a:r>
              <a:rPr lang="en-US" altLang="zh-CN" dirty="0"/>
              <a:t>provides 10 GeV electron and positron </a:t>
            </a:r>
            <a:r>
              <a:rPr lang="en-US" altLang="zh-CN" dirty="0" smtClean="0"/>
              <a:t>beam with single bunch mode to </a:t>
            </a:r>
            <a:r>
              <a:rPr lang="en-US" altLang="zh-CN" dirty="0"/>
              <a:t>the </a:t>
            </a:r>
            <a:r>
              <a:rPr lang="en-US" altLang="zh-CN" dirty="0" smtClean="0"/>
              <a:t>Booster. </a:t>
            </a:r>
          </a:p>
          <a:p>
            <a:pPr algn="just">
              <a:lnSpc>
                <a:spcPts val="3000"/>
              </a:lnSpc>
            </a:pPr>
            <a:r>
              <a:rPr lang="en-US" altLang="zh-CN" dirty="0" smtClean="0"/>
              <a:t>A bypass section has been designed for the e- to make the e+ target simple.</a:t>
            </a:r>
            <a:endParaRPr lang="en-US" altLang="zh-CN" dirty="0"/>
          </a:p>
          <a:p>
            <a:pPr algn="just">
              <a:lnSpc>
                <a:spcPts val="3000"/>
              </a:lnSpc>
            </a:pPr>
            <a:r>
              <a:rPr lang="en-US" altLang="zh-CN" dirty="0"/>
              <a:t>A</a:t>
            </a:r>
            <a:r>
              <a:rPr lang="en-US" altLang="zh-CN" dirty="0" smtClean="0"/>
              <a:t> fixed tungsten target is used in the positron source system. The e- beam on </a:t>
            </a:r>
            <a:r>
              <a:rPr lang="en-US" altLang="zh-CN" dirty="0"/>
              <a:t>the target </a:t>
            </a:r>
            <a:r>
              <a:rPr lang="en-US" altLang="zh-CN" dirty="0" smtClean="0"/>
              <a:t>is 4 GeV &amp; 10 </a:t>
            </a:r>
            <a:r>
              <a:rPr lang="en-US" altLang="zh-CN" dirty="0" err="1" smtClean="0"/>
              <a:t>nC</a:t>
            </a:r>
            <a:r>
              <a:rPr lang="en-US" altLang="zh-CN" dirty="0" smtClean="0"/>
              <a:t>. </a:t>
            </a:r>
          </a:p>
          <a:p>
            <a:pPr algn="just">
              <a:lnSpc>
                <a:spcPts val="3000"/>
              </a:lnSpc>
            </a:pPr>
            <a:r>
              <a:rPr lang="en-US" altLang="zh-CN" dirty="0" smtClean="0"/>
              <a:t>A </a:t>
            </a:r>
            <a:r>
              <a:rPr lang="en-US" altLang="zh-CN" dirty="0"/>
              <a:t>damping ring is </a:t>
            </a:r>
            <a:r>
              <a:rPr lang="en-US" altLang="zh-CN" dirty="0" smtClean="0"/>
              <a:t>in the position of 1.1 GeV to reduce the positron emittance.</a:t>
            </a:r>
            <a:endParaRPr lang="en-US" altLang="zh-CN" dirty="0"/>
          </a:p>
          <a:p>
            <a:pPr algn="just">
              <a:lnSpc>
                <a:spcPts val="3000"/>
              </a:lnSpc>
            </a:pPr>
            <a:r>
              <a:rPr lang="en-US" altLang="zh-CN" dirty="0" smtClean="0"/>
              <a:t>An S-band accelerating structure </a:t>
            </a:r>
            <a:r>
              <a:rPr lang="en-US" altLang="zh-CN" dirty="0"/>
              <a:t>and A FLUX concentrator </a:t>
            </a:r>
            <a:r>
              <a:rPr lang="en-US" altLang="zh-CN" dirty="0" smtClean="0"/>
              <a:t>are </a:t>
            </a:r>
            <a:r>
              <a:rPr lang="en-US" altLang="zh-CN" dirty="0"/>
              <a:t>designed and </a:t>
            </a:r>
            <a:r>
              <a:rPr lang="en-US" altLang="zh-CN" dirty="0" smtClean="0"/>
              <a:t> fabricated.</a:t>
            </a:r>
            <a:r>
              <a:rPr lang="en-US" altLang="zh-CN" dirty="0"/>
              <a:t> </a:t>
            </a:r>
            <a:r>
              <a:rPr lang="en-US" altLang="zh-CN" dirty="0" smtClean="0"/>
              <a:t>The prototypes are under test.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82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CN" sz="4800" dirty="0" smtClean="0"/>
          </a:p>
          <a:p>
            <a:pPr marL="0" indent="0" algn="ctr">
              <a:buNone/>
            </a:pPr>
            <a:endParaRPr lang="en-US" altLang="zh-CN" sz="4800" dirty="0" smtClean="0"/>
          </a:p>
          <a:p>
            <a:pPr marL="0" indent="0" algn="ctr">
              <a:buNone/>
            </a:pPr>
            <a:endParaRPr lang="en-US" altLang="zh-CN" sz="4800" dirty="0"/>
          </a:p>
          <a:p>
            <a:pPr marL="0" indent="0" algn="ctr">
              <a:buNone/>
            </a:pPr>
            <a:endParaRPr lang="en-US" altLang="zh-CN" sz="4800" dirty="0" smtClean="0"/>
          </a:p>
          <a:p>
            <a:pPr marL="0" indent="0" algn="ctr">
              <a:buNone/>
            </a:pPr>
            <a:endParaRPr lang="en-US" altLang="zh-CN" sz="4800" dirty="0" smtClean="0"/>
          </a:p>
          <a:p>
            <a:pPr marL="0" indent="0" algn="ctr">
              <a:buNone/>
            </a:pPr>
            <a:r>
              <a:rPr lang="en-US" altLang="zh-CN" sz="4800" dirty="0" smtClean="0"/>
              <a:t>Thank you for your attention!</a:t>
            </a:r>
          </a:p>
          <a:p>
            <a:pPr marL="0" indent="0" algn="ctr">
              <a:buNone/>
            </a:pPr>
            <a:endParaRPr lang="en-US" altLang="zh-CN" sz="4800" dirty="0" smtClean="0"/>
          </a:p>
          <a:p>
            <a:pPr marL="0" indent="0" algn="ctr">
              <a:buNone/>
            </a:pPr>
            <a:endParaRPr lang="en-US" altLang="zh-CN" sz="4800" dirty="0"/>
          </a:p>
          <a:p>
            <a:pPr marL="0" indent="0" algn="ctr">
              <a:buNone/>
            </a:pPr>
            <a:endParaRPr lang="en-US" altLang="zh-CN" sz="4800" dirty="0" smtClean="0"/>
          </a:p>
          <a:p>
            <a:pPr marL="0" indent="0" algn="ctr">
              <a:buNone/>
            </a:pPr>
            <a:endParaRPr lang="en-US" altLang="zh-CN" sz="4800" dirty="0"/>
          </a:p>
          <a:p>
            <a:pPr marL="0" indent="0" algn="ctr">
              <a:buNone/>
            </a:pPr>
            <a:endParaRPr lang="zh-CN" altLang="en-US" sz="4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8978" y="105356"/>
            <a:ext cx="6641522" cy="663575"/>
          </a:xfrm>
        </p:spPr>
        <p:txBody>
          <a:bodyPr/>
          <a:lstStyle/>
          <a:p>
            <a:r>
              <a:rPr lang="en-US" altLang="zh-CN" sz="3000" dirty="0" smtClean="0"/>
              <a:t>CEPC layout</a:t>
            </a:r>
            <a:endParaRPr lang="zh-CN" altLang="en-US" sz="3000" dirty="0"/>
          </a:p>
        </p:txBody>
      </p:sp>
      <p:sp>
        <p:nvSpPr>
          <p:cNvPr id="8" name="矩形 7"/>
          <p:cNvSpPr/>
          <p:nvPr/>
        </p:nvSpPr>
        <p:spPr>
          <a:xfrm>
            <a:off x="220980" y="1130280"/>
            <a:ext cx="86487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solidFill>
                  <a:srgbClr val="000099"/>
                </a:solidFill>
              </a:rPr>
              <a:t>The </a:t>
            </a:r>
            <a:r>
              <a:rPr lang="en-US" altLang="zh-CN" sz="3200" dirty="0">
                <a:solidFill>
                  <a:srgbClr val="000099"/>
                </a:solidFill>
              </a:rPr>
              <a:t>circumference of the collider is 100 </a:t>
            </a:r>
            <a:r>
              <a:rPr lang="en-US" altLang="zh-CN" sz="3200" dirty="0" smtClean="0">
                <a:solidFill>
                  <a:srgbClr val="000099"/>
                </a:solidFill>
              </a:rPr>
              <a:t>km (120Gev)</a:t>
            </a:r>
            <a:endParaRPr lang="en-US" altLang="zh-CN" sz="3200" dirty="0">
              <a:solidFill>
                <a:srgbClr val="000099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9890" r="11582" b="19837"/>
          <a:stretch/>
        </p:blipFill>
        <p:spPr>
          <a:xfrm>
            <a:off x="1773454" y="3223965"/>
            <a:ext cx="5012357" cy="31768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0980" y="2157006"/>
            <a:ext cx="8519918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500"/>
              </a:lnSpc>
              <a:buSzPct val="50000"/>
              <a:buFont typeface="Wingdings" panose="05000000000000000000" pitchFamily="2" charset="2"/>
              <a:buChar char="l"/>
            </a:pPr>
            <a:r>
              <a:rPr lang="en-US" altLang="zh-CN" sz="3200" dirty="0">
                <a:solidFill>
                  <a:srgbClr val="000099"/>
                </a:solidFill>
              </a:rPr>
              <a:t>The booster circumference is 100 km.</a:t>
            </a:r>
          </a:p>
          <a:p>
            <a:pPr marL="457200" indent="-457200">
              <a:lnSpc>
                <a:spcPts val="3500"/>
              </a:lnSpc>
              <a:buSzPct val="50000"/>
              <a:buFont typeface="Wingdings" panose="05000000000000000000" pitchFamily="2" charset="2"/>
              <a:buChar char="l"/>
            </a:pPr>
            <a:r>
              <a:rPr lang="en-US" altLang="zh-CN" sz="3200" dirty="0">
                <a:solidFill>
                  <a:srgbClr val="000099"/>
                </a:solidFill>
              </a:rPr>
              <a:t>The total length of the </a:t>
            </a:r>
            <a:r>
              <a:rPr lang="en-US" altLang="zh-CN" sz="3200" dirty="0" err="1">
                <a:solidFill>
                  <a:srgbClr val="000099"/>
                </a:solidFill>
              </a:rPr>
              <a:t>linac</a:t>
            </a:r>
            <a:r>
              <a:rPr lang="en-US" altLang="zh-CN" sz="3200" dirty="0">
                <a:solidFill>
                  <a:srgbClr val="000099"/>
                </a:solidFill>
              </a:rPr>
              <a:t> is about 1.2 km </a:t>
            </a:r>
            <a:r>
              <a:rPr lang="zh-CN" altLang="en-US" sz="3200" dirty="0">
                <a:solidFill>
                  <a:srgbClr val="000099"/>
                </a:solidFill>
              </a:rPr>
              <a:t>（</a:t>
            </a:r>
            <a:r>
              <a:rPr lang="en-US" altLang="zh-CN" sz="3200" dirty="0">
                <a:solidFill>
                  <a:srgbClr val="000099"/>
                </a:solidFill>
              </a:rPr>
              <a:t>10GeV</a:t>
            </a:r>
            <a:r>
              <a:rPr lang="zh-CN" altLang="en-US" sz="3200" dirty="0">
                <a:solidFill>
                  <a:srgbClr val="000099"/>
                </a:solidFill>
              </a:rPr>
              <a:t>）</a:t>
            </a:r>
            <a:endParaRPr lang="en-US" altLang="zh-CN" sz="32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 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154280" y="2046726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777294" y="2046726"/>
            <a:ext cx="6170950" cy="561975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CEPC layout 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154280" y="2864145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777293" y="2864143"/>
            <a:ext cx="6170951" cy="561975"/>
          </a:xfrm>
        </p:spPr>
        <p:txBody>
          <a:bodyPr/>
          <a:lstStyle/>
          <a:p>
            <a:r>
              <a:rPr lang="en-US" altLang="zh-CN" dirty="0" smtClean="0"/>
              <a:t>CEPC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design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154280" y="3681561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1777292" y="3681556"/>
            <a:ext cx="6170953" cy="56197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CEPC </a:t>
            </a:r>
            <a:r>
              <a:rPr lang="en-US" altLang="zh-CN" dirty="0" err="1" smtClean="0">
                <a:solidFill>
                  <a:schemeClr val="bg2">
                    <a:lumMod val="75000"/>
                  </a:schemeClr>
                </a:solidFill>
              </a:rPr>
              <a:t>linac</a:t>
            </a:r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 key technologies development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154280" y="4498977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1777294" y="4498977"/>
            <a:ext cx="6170950" cy="561975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622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requirements of the booster to the </a:t>
            </a:r>
            <a:r>
              <a:rPr lang="en-US" altLang="zh-CN" dirty="0" err="1" smtClean="0"/>
              <a:t>linac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77646"/>
              </p:ext>
            </p:extLst>
          </p:nvPr>
        </p:nvGraphicFramePr>
        <p:xfrm>
          <a:off x="686044" y="1876144"/>
          <a:ext cx="7543555" cy="404449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48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0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1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Parameter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Symbol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Unit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Value</a:t>
                      </a:r>
                      <a:endParaRPr lang="zh-CN" sz="20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e</a:t>
                      </a:r>
                      <a:r>
                        <a:rPr lang="en-US" sz="2000" kern="100" baseline="30000" dirty="0" smtClean="0">
                          <a:effectLst/>
                        </a:rPr>
                        <a:t>-</a:t>
                      </a:r>
                      <a:r>
                        <a:rPr lang="en-US" sz="2000" kern="100" dirty="0" smtClean="0">
                          <a:effectLst/>
                        </a:rPr>
                        <a:t> /</a:t>
                      </a:r>
                      <a:r>
                        <a:rPr lang="en-US" altLang="zh-CN" sz="2000" kern="100" dirty="0" smtClean="0">
                          <a:effectLst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</a:rPr>
                        <a:t>+</a:t>
                      </a:r>
                      <a:r>
                        <a:rPr lang="en-US" altLang="zh-CN" sz="2000" kern="100" dirty="0" smtClean="0">
                          <a:effectLst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</a:rPr>
                        <a:t>beam </a:t>
                      </a:r>
                      <a:r>
                        <a:rPr lang="en-US" sz="2000" kern="100" dirty="0">
                          <a:effectLst/>
                        </a:rPr>
                        <a:t>energy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dirty="0" err="1" smtClean="0">
                          <a:effectLst/>
                        </a:rPr>
                        <a:t>E</a:t>
                      </a:r>
                      <a:r>
                        <a:rPr lang="en-US" sz="2000" i="1" kern="100" baseline="-25000" dirty="0" err="1" smtClean="0">
                          <a:effectLst/>
                        </a:rPr>
                        <a:t>e</a:t>
                      </a:r>
                      <a:r>
                        <a:rPr lang="en-US" sz="2000" i="1" kern="100" baseline="-25000" dirty="0" smtClean="0">
                          <a:effectLst/>
                        </a:rPr>
                        <a:t>-</a:t>
                      </a:r>
                      <a:r>
                        <a:rPr lang="en-US" sz="2000" i="1" kern="100" baseline="0" dirty="0" smtClean="0">
                          <a:effectLst/>
                        </a:rPr>
                        <a:t>/</a:t>
                      </a:r>
                      <a:r>
                        <a:rPr lang="en-US" altLang="zh-CN" sz="2000" i="1" kern="100" dirty="0" err="1" smtClean="0">
                          <a:effectLst/>
                        </a:rPr>
                        <a:t>E</a:t>
                      </a:r>
                      <a:r>
                        <a:rPr lang="en-US" altLang="zh-CN" sz="2000" i="1" kern="100" baseline="-25000" dirty="0" err="1" smtClean="0">
                          <a:effectLst/>
                        </a:rPr>
                        <a:t>e</a:t>
                      </a:r>
                      <a:r>
                        <a:rPr lang="en-US" altLang="zh-CN" sz="2000" i="1" kern="100" baseline="-25000" dirty="0" smtClean="0">
                          <a:effectLst/>
                        </a:rPr>
                        <a:t>+</a:t>
                      </a:r>
                      <a:endParaRPr lang="zh-CN" altLang="zh-CN" sz="2000" i="1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effectLst/>
                        </a:rPr>
                        <a:t>GeV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10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Repetition rate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 err="1">
                          <a:effectLst/>
                        </a:rPr>
                        <a:t>f</a:t>
                      </a:r>
                      <a:r>
                        <a:rPr lang="en-US" sz="2000" i="1" kern="100" baseline="-25000" dirty="0" err="1">
                          <a:effectLst/>
                        </a:rPr>
                        <a:t>rep</a:t>
                      </a:r>
                      <a:endParaRPr lang="zh-CN" sz="20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Hz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sym typeface="Wingdings" panose="05000000000000000000" pitchFamily="2" charset="2"/>
                        </a:rPr>
                        <a:t>100</a:t>
                      </a:r>
                      <a:endParaRPr lang="zh-CN" sz="20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</a:t>
                      </a:r>
                      <a:r>
                        <a:rPr lang="en-US" altLang="zh-CN" sz="2000" kern="100" baseline="0" dirty="0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numbers per pulse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0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0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723081084"/>
                  </a:ext>
                </a:extLst>
              </a:tr>
              <a:tr h="4932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</a:rPr>
                        <a:t>-</a:t>
                      </a:r>
                      <a:r>
                        <a:rPr lang="en-US" altLang="zh-CN" sz="2000" kern="100" dirty="0" smtClean="0">
                          <a:effectLst/>
                        </a:rPr>
                        <a:t> /e</a:t>
                      </a:r>
                      <a:r>
                        <a:rPr lang="en-US" altLang="zh-CN" sz="2000" kern="100" baseline="30000" dirty="0" smtClean="0">
                          <a:effectLst/>
                        </a:rPr>
                        <a:t>+</a:t>
                      </a:r>
                      <a:r>
                        <a:rPr lang="en-US" altLang="zh-CN" sz="2000" kern="100" dirty="0" smtClean="0">
                          <a:effectLst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</a:rPr>
                        <a:t> </a:t>
                      </a:r>
                      <a:r>
                        <a:rPr lang="en-US" sz="2000" kern="100" dirty="0">
                          <a:effectLst/>
                        </a:rPr>
                        <a:t>bunch </a:t>
                      </a:r>
                      <a:r>
                        <a:rPr lang="en-US" sz="2000" kern="100" dirty="0" smtClean="0">
                          <a:effectLst/>
                        </a:rPr>
                        <a:t>population </a:t>
                      </a:r>
                      <a:endParaRPr lang="en-US" sz="2000" kern="100" dirty="0" smtClean="0">
                        <a:effectLst/>
                        <a:latin typeface="+mn-lt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00" baseline="0" dirty="0" smtClean="0">
                          <a:effectLst/>
                        </a:rPr>
                        <a:t>Ne-/</a:t>
                      </a:r>
                      <a:r>
                        <a:rPr lang="en-US" altLang="zh-CN" sz="2000" i="1" kern="100" baseline="0" dirty="0" smtClean="0">
                          <a:effectLst/>
                        </a:rPr>
                        <a:t>Ne+</a:t>
                      </a:r>
                      <a:endParaRPr lang="zh-CN" altLang="zh-CN" sz="20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&gt;9.4×10</a:t>
                      </a:r>
                      <a:r>
                        <a:rPr lang="en-US" sz="2000" kern="100" baseline="30000" dirty="0" smtClean="0">
                          <a:effectLst/>
                        </a:rPr>
                        <a:t>9</a:t>
                      </a:r>
                      <a:endParaRPr lang="zh-CN" sz="20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23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20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 err="1" smtClean="0">
                          <a:effectLst/>
                        </a:rPr>
                        <a:t>nC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&gt;1.5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Energy </a:t>
                      </a:r>
                      <a:r>
                        <a:rPr lang="en-US" sz="2000" kern="100" dirty="0">
                          <a:effectLst/>
                        </a:rPr>
                        <a:t>spread </a:t>
                      </a:r>
                      <a:r>
                        <a:rPr lang="en-US" sz="2000" kern="100" dirty="0" smtClean="0">
                          <a:effectLst/>
                        </a:rPr>
                        <a:t>(</a:t>
                      </a:r>
                      <a:r>
                        <a:rPr lang="en-US" altLang="zh-CN" sz="2000" kern="100" dirty="0" smtClean="0">
                          <a:effectLst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</a:rPr>
                        <a:t>-</a:t>
                      </a:r>
                      <a:r>
                        <a:rPr lang="en-US" altLang="zh-CN" sz="2000" kern="100" dirty="0" smtClean="0">
                          <a:effectLst/>
                        </a:rPr>
                        <a:t> /e</a:t>
                      </a:r>
                      <a:r>
                        <a:rPr lang="en-US" altLang="zh-CN" sz="2000" kern="100" baseline="30000" dirty="0" smtClean="0">
                          <a:effectLst/>
                        </a:rPr>
                        <a:t>+</a:t>
                      </a:r>
                      <a:r>
                        <a:rPr lang="en-US" altLang="zh-CN" sz="2000" kern="100" dirty="0" smtClean="0">
                          <a:effectLst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</a:rPr>
                        <a:t>)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 err="1">
                          <a:effectLst/>
                        </a:rPr>
                        <a:t>σ</a:t>
                      </a:r>
                      <a:r>
                        <a:rPr lang="en-US" sz="2000" i="1" kern="100" baseline="-25000" dirty="0" err="1">
                          <a:effectLst/>
                        </a:rPr>
                        <a:t>E</a:t>
                      </a:r>
                      <a:endParaRPr lang="zh-CN" sz="20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00" dirty="0" smtClean="0">
                          <a:effectLst/>
                        </a:rPr>
                        <a:t>&lt;2×10</a:t>
                      </a:r>
                      <a:r>
                        <a:rPr lang="en-US" altLang="zh-CN" sz="2000" kern="100" baseline="30000" dirty="0" smtClean="0">
                          <a:effectLst/>
                        </a:rPr>
                        <a:t>-3</a:t>
                      </a:r>
                      <a:endParaRPr lang="zh-CN" altLang="zh-CN" sz="2000" b="0" kern="1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Emittance (</a:t>
                      </a:r>
                      <a:r>
                        <a:rPr lang="en-US" altLang="zh-CN" sz="2000" kern="100" dirty="0" smtClean="0">
                          <a:effectLst/>
                        </a:rPr>
                        <a:t>e</a:t>
                      </a:r>
                      <a:r>
                        <a:rPr lang="en-US" altLang="zh-CN" sz="2000" kern="100" baseline="30000" dirty="0" smtClean="0">
                          <a:effectLst/>
                        </a:rPr>
                        <a:t>-</a:t>
                      </a:r>
                      <a:r>
                        <a:rPr lang="en-US" altLang="zh-CN" sz="2000" kern="100" dirty="0" smtClean="0">
                          <a:effectLst/>
                        </a:rPr>
                        <a:t> /e</a:t>
                      </a:r>
                      <a:r>
                        <a:rPr lang="en-US" altLang="zh-CN" sz="2000" kern="100" baseline="30000" dirty="0" smtClean="0">
                          <a:effectLst/>
                        </a:rPr>
                        <a:t>+</a:t>
                      </a:r>
                      <a:r>
                        <a:rPr lang="en-US" altLang="zh-CN" sz="2000" kern="100" dirty="0" smtClean="0">
                          <a:effectLst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</a:rPr>
                        <a:t>)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i="1" kern="100" dirty="0" smtClean="0">
                          <a:effectLst/>
                        </a:rPr>
                        <a:t> </a:t>
                      </a:r>
                      <a:r>
                        <a:rPr lang="el-GR" sz="2000" i="1" kern="100" dirty="0" smtClean="0">
                          <a:effectLst/>
                        </a:rPr>
                        <a:t>ε</a:t>
                      </a:r>
                      <a:r>
                        <a:rPr lang="en-US" sz="2000" i="1" kern="100" baseline="-25000" dirty="0" smtClean="0">
                          <a:effectLst/>
                        </a:rPr>
                        <a:t>r</a:t>
                      </a:r>
                      <a:r>
                        <a:rPr lang="en-US" sz="2000" i="1" kern="100" dirty="0">
                          <a:effectLst/>
                        </a:rPr>
                        <a:t> </a:t>
                      </a:r>
                      <a:endParaRPr lang="zh-CN" sz="20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r>
                        <a:rPr lang="en-US" sz="2000" kern="100" dirty="0" smtClean="0">
                          <a:effectLst/>
                        </a:rPr>
                        <a:t>n</a:t>
                      </a:r>
                      <a:r>
                        <a:rPr lang="en-US" altLang="zh-CN" sz="2000" kern="100" dirty="0" smtClean="0">
                          <a:effectLst/>
                        </a:rPr>
                        <a:t>m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</a:rPr>
                        <a:t>&lt;120</a:t>
                      </a:r>
                      <a:endParaRPr lang="zh-CN" sz="20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3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37733" y="1143105"/>
            <a:ext cx="8558784" cy="5420255"/>
          </a:xfrm>
        </p:spPr>
        <p:txBody>
          <a:bodyPr>
            <a:normAutofit/>
          </a:bodyPr>
          <a:lstStyle/>
          <a:p>
            <a:r>
              <a:rPr lang="en-US" altLang="zh-CN" dirty="0"/>
              <a:t>Linac design </a:t>
            </a:r>
            <a:r>
              <a:rPr lang="en-US" altLang="zh-CN" dirty="0" smtClean="0"/>
              <a:t>goals </a:t>
            </a:r>
          </a:p>
          <a:p>
            <a:pPr lvl="1"/>
            <a:r>
              <a:rPr lang="en-US" altLang="zh-CN" dirty="0"/>
              <a:t>S</a:t>
            </a:r>
            <a:r>
              <a:rPr lang="en-US" altLang="zh-CN" dirty="0" smtClean="0"/>
              <a:t>hould provide </a:t>
            </a:r>
            <a:r>
              <a:rPr lang="en-US" altLang="zh-CN" dirty="0"/>
              <a:t>beams that can meet requirements of Booster </a:t>
            </a:r>
          </a:p>
          <a:p>
            <a:pPr lvl="1"/>
            <a:r>
              <a:rPr lang="en-US" altLang="zh-CN" dirty="0"/>
              <a:t>Top-up injection can </a:t>
            </a:r>
            <a:r>
              <a:rPr lang="en-US" altLang="zh-CN" dirty="0" smtClean="0"/>
              <a:t>be implemented</a:t>
            </a:r>
            <a:endParaRPr lang="en-US" altLang="zh-CN" dirty="0"/>
          </a:p>
          <a:p>
            <a:pPr lvl="1"/>
            <a:r>
              <a:rPr lang="en-US" altLang="zh-CN" dirty="0" smtClean="0"/>
              <a:t>Should have the high </a:t>
            </a:r>
            <a:r>
              <a:rPr lang="en-US" altLang="zh-CN" dirty="0"/>
              <a:t>a</a:t>
            </a:r>
            <a:r>
              <a:rPr lang="en-US" altLang="zh-CN" dirty="0" smtClean="0"/>
              <a:t>vailability and reliability</a:t>
            </a:r>
          </a:p>
          <a:p>
            <a:pPr lvl="2"/>
            <a:r>
              <a:rPr lang="en-US" altLang="zh-CN" sz="2100" dirty="0"/>
              <a:t>Thermionic electron gun (High charge)</a:t>
            </a:r>
          </a:p>
          <a:p>
            <a:pPr lvl="2"/>
            <a:r>
              <a:rPr lang="en-US" altLang="zh-CN" sz="2100" dirty="0" smtClean="0"/>
              <a:t>Normal conducting structures </a:t>
            </a:r>
            <a:r>
              <a:rPr lang="en-US" altLang="zh-CN" sz="2100" dirty="0"/>
              <a:t>and mature </a:t>
            </a:r>
            <a:r>
              <a:rPr lang="en-US" altLang="zh-CN" sz="2100" dirty="0" smtClean="0"/>
              <a:t>technologies</a:t>
            </a:r>
            <a:endParaRPr lang="en-US" altLang="zh-CN" sz="2100" dirty="0"/>
          </a:p>
          <a:p>
            <a:pPr lvl="2"/>
            <a:r>
              <a:rPr lang="en-US" altLang="zh-CN" sz="2100" dirty="0"/>
              <a:t>~ 15% backups for </a:t>
            </a:r>
            <a:r>
              <a:rPr lang="en-US" altLang="zh-CN" sz="2100" dirty="0" err="1" smtClean="0"/>
              <a:t>linac</a:t>
            </a:r>
            <a:r>
              <a:rPr lang="en-US" altLang="zh-CN" sz="2100" dirty="0" smtClean="0"/>
              <a:t> RF units</a:t>
            </a:r>
            <a:endParaRPr lang="en-US" altLang="zh-CN" sz="2100" dirty="0"/>
          </a:p>
          <a:p>
            <a:pPr lvl="1"/>
            <a:r>
              <a:rPr lang="en-US" altLang="zh-CN" dirty="0" smtClean="0"/>
              <a:t>Should </a:t>
            </a:r>
            <a:r>
              <a:rPr lang="en-US" altLang="zh-CN" dirty="0"/>
              <a:t>have </a:t>
            </a:r>
            <a:r>
              <a:rPr lang="en-US" altLang="zh-CN" dirty="0" smtClean="0"/>
              <a:t>the potential to meet the higher requirements and updates in the future, such as</a:t>
            </a:r>
          </a:p>
          <a:p>
            <a:pPr lvl="2"/>
            <a:r>
              <a:rPr lang="en-US" altLang="zh-CN" dirty="0" smtClean="0"/>
              <a:t>Two bunches accelerating mode</a:t>
            </a:r>
          </a:p>
          <a:p>
            <a:pPr lvl="2"/>
            <a:r>
              <a:rPr lang="en-US" altLang="zh-CN" dirty="0" smtClean="0"/>
              <a:t>Increasing of charge quantity </a:t>
            </a:r>
          </a:p>
          <a:p>
            <a:pPr lvl="2"/>
            <a:r>
              <a:rPr lang="en-US" altLang="zh-CN" dirty="0" smtClean="0"/>
              <a:t>…...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64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altLang="zh-CN" dirty="0" smtClean="0"/>
              <a:t>Layout of the </a:t>
            </a:r>
            <a:r>
              <a:rPr lang="en-US" altLang="zh-CN" dirty="0" err="1" smtClean="0"/>
              <a:t>linac</a:t>
            </a:r>
            <a:endParaRPr lang="en-US" altLang="zh-CN" dirty="0" smtClean="0"/>
          </a:p>
          <a:p>
            <a:endParaRPr lang="en-US" altLang="zh-CN" dirty="0" smtClean="0"/>
          </a:p>
          <a:p>
            <a:pPr lvl="1"/>
            <a:r>
              <a:rPr lang="en-US" altLang="zh-CN" dirty="0"/>
              <a:t>Electron </a:t>
            </a:r>
            <a:r>
              <a:rPr lang="en-US" altLang="zh-CN" dirty="0" err="1" smtClean="0"/>
              <a:t>linac</a:t>
            </a:r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r>
              <a:rPr lang="en-US" altLang="zh-CN" dirty="0"/>
              <a:t>Positron </a:t>
            </a:r>
            <a:r>
              <a:rPr lang="en-US" altLang="zh-CN" dirty="0" err="1" smtClean="0"/>
              <a:t>linac</a:t>
            </a:r>
            <a:endParaRPr lang="en-US" altLang="zh-CN" dirty="0">
              <a:solidFill>
                <a:srgbClr val="0070C0"/>
              </a:solidFill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143178" y="3134392"/>
            <a:ext cx="8686507" cy="2120583"/>
            <a:chOff x="51680" y="1629148"/>
            <a:chExt cx="8686507" cy="2120583"/>
          </a:xfrm>
        </p:grpSpPr>
        <p:grpSp>
          <p:nvGrpSpPr>
            <p:cNvPr id="33" name="组合 32"/>
            <p:cNvGrpSpPr/>
            <p:nvPr/>
          </p:nvGrpSpPr>
          <p:grpSpPr>
            <a:xfrm>
              <a:off x="51680" y="1629148"/>
              <a:ext cx="8686507" cy="2120583"/>
              <a:chOff x="66920" y="1933948"/>
              <a:chExt cx="8686507" cy="2120583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6920" y="1933948"/>
                <a:ext cx="8686507" cy="2120583"/>
                <a:chOff x="121021" y="623157"/>
                <a:chExt cx="11582009" cy="2827444"/>
              </a:xfrm>
            </p:grpSpPr>
            <p:sp>
              <p:nvSpPr>
                <p:cNvPr id="6" name="文本框 5"/>
                <p:cNvSpPr txBox="1"/>
                <p:nvPr/>
              </p:nvSpPr>
              <p:spPr>
                <a:xfrm>
                  <a:off x="5170774" y="623157"/>
                  <a:ext cx="2436784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/>
                    <a:t>Electron Bypass Transport Line </a:t>
                  </a:r>
                  <a:r>
                    <a:rPr lang="en-US" altLang="zh-CN" sz="1600" dirty="0" smtClean="0"/>
                    <a:t>      (</a:t>
                  </a:r>
                  <a:r>
                    <a:rPr lang="en-US" altLang="zh-CN" sz="1600" dirty="0"/>
                    <a:t>EBTL</a:t>
                  </a:r>
                  <a:r>
                    <a:rPr lang="en-US" altLang="zh-CN" sz="1600" dirty="0" smtClean="0"/>
                    <a:t>)</a:t>
                  </a:r>
                  <a:endParaRPr lang="en-US" altLang="zh-CN" sz="1600" dirty="0"/>
                </a:p>
              </p:txBody>
            </p:sp>
            <p:grpSp>
              <p:nvGrpSpPr>
                <p:cNvPr id="7" name="组合 6"/>
                <p:cNvGrpSpPr/>
                <p:nvPr/>
              </p:nvGrpSpPr>
              <p:grpSpPr>
                <a:xfrm>
                  <a:off x="121021" y="796362"/>
                  <a:ext cx="11582009" cy="2654239"/>
                  <a:chOff x="-117104" y="796362"/>
                  <a:chExt cx="11582009" cy="2654239"/>
                </a:xfrm>
              </p:grpSpPr>
              <p:sp>
                <p:nvSpPr>
                  <p:cNvPr id="8" name="右箭头 7"/>
                  <p:cNvSpPr/>
                  <p:nvPr/>
                </p:nvSpPr>
                <p:spPr>
                  <a:xfrm>
                    <a:off x="942782" y="2468993"/>
                    <a:ext cx="3048000" cy="145560"/>
                  </a:xfrm>
                  <a:prstGeom prst="rightArrow">
                    <a:avLst/>
                  </a:prstGeom>
                  <a:solidFill>
                    <a:srgbClr val="00B0F0"/>
                  </a:solidFill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9" name="圆角矩形 8"/>
                  <p:cNvSpPr/>
                  <p:nvPr/>
                </p:nvSpPr>
                <p:spPr>
                  <a:xfrm>
                    <a:off x="-25684" y="2246673"/>
                    <a:ext cx="959860" cy="561974"/>
                  </a:xfrm>
                  <a:prstGeom prst="roundRect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400" dirty="0"/>
                      <a:t>(</a:t>
                    </a:r>
                    <a:r>
                      <a:rPr lang="en-US" altLang="zh-CN" sz="1400" dirty="0" smtClean="0"/>
                      <a:t>ESBS)</a:t>
                    </a:r>
                    <a:endParaRPr lang="zh-CN" altLang="en-US" sz="1350" dirty="0"/>
                  </a:p>
                </p:txBody>
              </p:sp>
              <p:sp>
                <p:nvSpPr>
                  <p:cNvPr id="10" name="等腰三角形 9"/>
                  <p:cNvSpPr/>
                  <p:nvPr/>
                </p:nvSpPr>
                <p:spPr>
                  <a:xfrm rot="5400000">
                    <a:off x="4092532" y="2273604"/>
                    <a:ext cx="384083" cy="561975"/>
                  </a:xfrm>
                  <a:prstGeom prst="triangl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11" name="右箭头 10"/>
                  <p:cNvSpPr/>
                  <p:nvPr/>
                </p:nvSpPr>
                <p:spPr>
                  <a:xfrm>
                    <a:off x="4576462" y="2489313"/>
                    <a:ext cx="1062991" cy="135399"/>
                  </a:xfrm>
                  <a:prstGeom prst="rightArrow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/>
                  </a:p>
                </p:txBody>
              </p:sp>
              <p:grpSp>
                <p:nvGrpSpPr>
                  <p:cNvPr id="12" name="组合 11"/>
                  <p:cNvGrpSpPr/>
                  <p:nvPr/>
                </p:nvGrpSpPr>
                <p:grpSpPr>
                  <a:xfrm rot="10800000">
                    <a:off x="4867410" y="1456313"/>
                    <a:ext cx="2123442" cy="1118423"/>
                    <a:chOff x="5264048" y="2994429"/>
                    <a:chExt cx="2123442" cy="1118423"/>
                  </a:xfrm>
                </p:grpSpPr>
                <p:sp>
                  <p:nvSpPr>
                    <p:cNvPr id="42" name="弧形 41"/>
                    <p:cNvSpPr/>
                    <p:nvPr/>
                  </p:nvSpPr>
                  <p:spPr>
                    <a:xfrm>
                      <a:off x="5264048" y="3005413"/>
                      <a:ext cx="1368710" cy="1087120"/>
                    </a:xfrm>
                    <a:prstGeom prst="arc">
                      <a:avLst>
                        <a:gd name="adj1" fmla="val 15865429"/>
                        <a:gd name="adj2" fmla="val 1152007"/>
                      </a:avLst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50"/>
                    </a:p>
                  </p:txBody>
                </p:sp>
                <p:sp>
                  <p:nvSpPr>
                    <p:cNvPr id="43" name="弧形 42"/>
                    <p:cNvSpPr/>
                    <p:nvPr/>
                  </p:nvSpPr>
                  <p:spPr>
                    <a:xfrm rot="16200000">
                      <a:off x="6086599" y="2811961"/>
                      <a:ext cx="1118423" cy="1483359"/>
                    </a:xfrm>
                    <a:prstGeom prst="arc">
                      <a:avLst>
                        <a:gd name="adj1" fmla="val 15305479"/>
                        <a:gd name="adj2" fmla="val 0"/>
                      </a:avLst>
                    </a:prstGeom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50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 rot="5400000">
                      <a:off x="5878722" y="3244176"/>
                      <a:ext cx="782320" cy="711197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50"/>
                    </a:p>
                  </p:txBody>
                </p:sp>
              </p:grpSp>
              <p:sp>
                <p:nvSpPr>
                  <p:cNvPr id="13" name="右箭头 12"/>
                  <p:cNvSpPr/>
                  <p:nvPr/>
                </p:nvSpPr>
                <p:spPr>
                  <a:xfrm>
                    <a:off x="6320173" y="2492632"/>
                    <a:ext cx="1639147" cy="142240"/>
                  </a:xfrm>
                  <a:prstGeom prst="rightArrow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14" name="右箭头 13"/>
                  <p:cNvSpPr/>
                  <p:nvPr/>
                </p:nvSpPr>
                <p:spPr>
                  <a:xfrm>
                    <a:off x="7966624" y="2462012"/>
                    <a:ext cx="3404763" cy="172860"/>
                  </a:xfrm>
                  <a:prstGeom prst="rightArrow">
                    <a:avLst/>
                  </a:prstGeom>
                  <a:solidFill>
                    <a:srgbClr val="FF0000"/>
                  </a:solidFill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-117104" y="796362"/>
                    <a:ext cx="1810047" cy="14362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/>
                      <a:t>Electron Source and Bunching </a:t>
                    </a:r>
                    <a:r>
                      <a:rPr lang="en-US" altLang="zh-CN" sz="1600" dirty="0" smtClean="0"/>
                      <a:t>System</a:t>
                    </a:r>
                    <a:endParaRPr lang="zh-CN" altLang="en-US" sz="1350" dirty="0"/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>
                    <a:off x="4278486" y="2041581"/>
                    <a:ext cx="888023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500" dirty="0">
                        <a:solidFill>
                          <a:srgbClr val="FF0000"/>
                        </a:solidFill>
                      </a:rPr>
                      <a:t>PSPAS</a:t>
                    </a:r>
                    <a:endParaRPr lang="zh-CN" altLang="en-US" sz="135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" name="矩形 18"/>
                  <p:cNvSpPr/>
                  <p:nvPr/>
                </p:nvSpPr>
                <p:spPr>
                  <a:xfrm>
                    <a:off x="5768492" y="1842417"/>
                    <a:ext cx="543312" cy="430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500" dirty="0">
                        <a:solidFill>
                          <a:srgbClr val="FF0000"/>
                        </a:solidFill>
                      </a:rPr>
                      <a:t>DR</a:t>
                    </a:r>
                    <a:endParaRPr lang="zh-CN" altLang="en-US" sz="135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8688269" y="1781247"/>
                    <a:ext cx="1602712" cy="4514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 smtClean="0"/>
                      <a:t>Section 3</a:t>
                    </a:r>
                    <a:endParaRPr lang="zh-CN" altLang="en-US" sz="150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21" name="直接箭头连接符 20"/>
                  <p:cNvCxnSpPr/>
                  <p:nvPr/>
                </p:nvCxnSpPr>
                <p:spPr>
                  <a:xfrm flipV="1">
                    <a:off x="973262" y="2877297"/>
                    <a:ext cx="0" cy="432985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箭头连接符 21"/>
                  <p:cNvCxnSpPr/>
                  <p:nvPr/>
                </p:nvCxnSpPr>
                <p:spPr>
                  <a:xfrm flipV="1">
                    <a:off x="3951517" y="2806960"/>
                    <a:ext cx="0" cy="432985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箭头连接符 22"/>
                  <p:cNvCxnSpPr/>
                  <p:nvPr/>
                </p:nvCxnSpPr>
                <p:spPr>
                  <a:xfrm flipV="1">
                    <a:off x="5698269" y="2741248"/>
                    <a:ext cx="0" cy="432985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23"/>
                  <p:cNvCxnSpPr/>
                  <p:nvPr/>
                </p:nvCxnSpPr>
                <p:spPr>
                  <a:xfrm flipV="1">
                    <a:off x="7901903" y="2688876"/>
                    <a:ext cx="0" cy="432985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箭头连接符 24"/>
                  <p:cNvCxnSpPr/>
                  <p:nvPr/>
                </p:nvCxnSpPr>
                <p:spPr>
                  <a:xfrm flipV="1">
                    <a:off x="11158754" y="2701403"/>
                    <a:ext cx="0" cy="432985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文本框 25"/>
                  <p:cNvSpPr txBox="1"/>
                  <p:nvPr/>
                </p:nvSpPr>
                <p:spPr>
                  <a:xfrm>
                    <a:off x="973262" y="3043340"/>
                    <a:ext cx="923757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350" dirty="0"/>
                      <a:t>50MeV</a:t>
                    </a:r>
                    <a:endParaRPr lang="zh-CN" altLang="en-US" sz="1350" dirty="0"/>
                  </a:p>
                </p:txBody>
              </p:sp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3213933" y="3043340"/>
                    <a:ext cx="754908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350" dirty="0"/>
                      <a:t>4GeV</a:t>
                    </a:r>
                    <a:endParaRPr lang="zh-CN" altLang="en-US" sz="1350" dirty="0"/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5757652" y="3043340"/>
                    <a:ext cx="930169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350" dirty="0">
                        <a:solidFill>
                          <a:srgbClr val="FF0000"/>
                        </a:solidFill>
                      </a:rPr>
                      <a:t>1.1GeV</a:t>
                    </a:r>
                    <a:endParaRPr lang="zh-CN" altLang="en-US" sz="135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7969736" y="3043340"/>
                    <a:ext cx="754908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350" dirty="0">
                        <a:solidFill>
                          <a:srgbClr val="FF0000"/>
                        </a:solidFill>
                      </a:rPr>
                      <a:t>4GeV</a:t>
                    </a:r>
                    <a:endParaRPr lang="zh-CN" altLang="en-US" sz="135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10592444" y="3043340"/>
                    <a:ext cx="872461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350" dirty="0">
                        <a:solidFill>
                          <a:srgbClr val="FF0000"/>
                        </a:solidFill>
                      </a:rPr>
                      <a:t>10GeV</a:t>
                    </a:r>
                    <a:endParaRPr lang="zh-CN" altLang="en-US" sz="135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31" name="直接箭头连接符 30"/>
                  <p:cNvCxnSpPr/>
                  <p:nvPr/>
                </p:nvCxnSpPr>
                <p:spPr>
                  <a:xfrm flipV="1">
                    <a:off x="4592374" y="2748399"/>
                    <a:ext cx="0" cy="432985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4546981" y="3050492"/>
                    <a:ext cx="1041311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350" dirty="0">
                        <a:solidFill>
                          <a:srgbClr val="FF0000"/>
                        </a:solidFill>
                      </a:rPr>
                      <a:t>200MeV</a:t>
                    </a:r>
                    <a:endParaRPr lang="zh-CN" altLang="en-US" sz="135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36" name="直接箭头连接符 35"/>
                  <p:cNvCxnSpPr/>
                  <p:nvPr/>
                </p:nvCxnSpPr>
                <p:spPr>
                  <a:xfrm flipV="1">
                    <a:off x="8010152" y="2691509"/>
                    <a:ext cx="0" cy="432985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箭头连接符 39"/>
                  <p:cNvCxnSpPr/>
                  <p:nvPr/>
                </p:nvCxnSpPr>
                <p:spPr>
                  <a:xfrm flipV="1">
                    <a:off x="11286754" y="2690724"/>
                    <a:ext cx="0" cy="432985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4" name="右箭头 43"/>
              <p:cNvSpPr/>
              <p:nvPr/>
            </p:nvSpPr>
            <p:spPr>
              <a:xfrm rot="17871275">
                <a:off x="2801860" y="2849140"/>
                <a:ext cx="982379" cy="117205"/>
              </a:xfrm>
              <a:prstGeom prst="rightArrow">
                <a:avLst/>
              </a:prstGeom>
              <a:solidFill>
                <a:srgbClr val="00B0F0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右箭头 45"/>
              <p:cNvSpPr/>
              <p:nvPr/>
            </p:nvSpPr>
            <p:spPr>
              <a:xfrm>
                <a:off x="3514008" y="2388037"/>
                <a:ext cx="2286000" cy="118943"/>
              </a:xfrm>
              <a:prstGeom prst="rightArrow">
                <a:avLst/>
              </a:prstGeom>
              <a:solidFill>
                <a:srgbClr val="00B0F0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8" name="右箭头 47"/>
              <p:cNvSpPr/>
              <p:nvPr/>
            </p:nvSpPr>
            <p:spPr>
              <a:xfrm rot="3949727">
                <a:off x="5527892" y="2851672"/>
                <a:ext cx="978842" cy="118931"/>
              </a:xfrm>
              <a:prstGeom prst="rightArrow">
                <a:avLst/>
              </a:prstGeom>
              <a:solidFill>
                <a:srgbClr val="00B0F0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6393955" y="2987041"/>
              <a:ext cx="2125205" cy="167639"/>
              <a:chOff x="6378715" y="5669281"/>
              <a:chExt cx="2125205" cy="126126"/>
            </a:xfrm>
            <a:solidFill>
              <a:srgbClr val="00B0F0"/>
            </a:solidFill>
          </p:grpSpPr>
          <p:sp>
            <p:nvSpPr>
              <p:cNvPr id="51" name="右箭头 50"/>
              <p:cNvSpPr/>
              <p:nvPr/>
            </p:nvSpPr>
            <p:spPr>
              <a:xfrm>
                <a:off x="6378715" y="5676901"/>
                <a:ext cx="555485" cy="118506"/>
              </a:xfrm>
              <a:prstGeom prst="rightArrow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2" name="右箭头 51"/>
              <p:cNvSpPr/>
              <p:nvPr/>
            </p:nvSpPr>
            <p:spPr>
              <a:xfrm>
                <a:off x="7948435" y="5669281"/>
                <a:ext cx="555485" cy="118506"/>
              </a:xfrm>
              <a:prstGeom prst="rightArrow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53" name="右箭头 52"/>
              <p:cNvSpPr/>
              <p:nvPr/>
            </p:nvSpPr>
            <p:spPr>
              <a:xfrm>
                <a:off x="7155955" y="5669281"/>
                <a:ext cx="555485" cy="118506"/>
              </a:xfrm>
              <a:prstGeom prst="rightArrow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</p:grpSp>
      <p:sp>
        <p:nvSpPr>
          <p:cNvPr id="4" name="矩形 3"/>
          <p:cNvSpPr/>
          <p:nvPr/>
        </p:nvSpPr>
        <p:spPr>
          <a:xfrm>
            <a:off x="1522023" y="3997502"/>
            <a:ext cx="1344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Section 1</a:t>
            </a:r>
          </a:p>
        </p:txBody>
      </p:sp>
      <p:sp>
        <p:nvSpPr>
          <p:cNvPr id="34" name="矩形 33"/>
          <p:cNvSpPr/>
          <p:nvPr/>
        </p:nvSpPr>
        <p:spPr>
          <a:xfrm>
            <a:off x="4070075" y="5201058"/>
            <a:ext cx="1933004" cy="370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Section 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矩形 36"/>
          <p:cNvSpPr/>
          <p:nvPr/>
        </p:nvSpPr>
        <p:spPr>
          <a:xfrm>
            <a:off x="2565957" y="5416318"/>
            <a:ext cx="2428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Positron Source and Pre-Accelerating Section </a:t>
            </a:r>
            <a:r>
              <a:rPr lang="en-US" altLang="zh-CN" dirty="0" smtClean="0"/>
              <a:t>(PSPAS)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48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5700"/>
            <a:ext cx="3391081" cy="2068829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620"/>
            <a:ext cx="9044026" cy="2070693"/>
          </a:xfrm>
          <a:prstGeom prst="rect">
            <a:avLst/>
          </a:prstGeom>
        </p:spPr>
      </p:pic>
      <p:pic>
        <p:nvPicPr>
          <p:cNvPr id="6" name="内容占位符 5" descr="H:\CEPC\5、CDR-Injector\Visio graph\zhangjingru\design\design1-4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80" y="3794760"/>
            <a:ext cx="2682240" cy="191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436" y="3733799"/>
            <a:ext cx="2475424" cy="1829131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152400" y="2087880"/>
            <a:ext cx="899160" cy="117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043940" y="2392680"/>
            <a:ext cx="1242060" cy="579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368040" y="2097906"/>
            <a:ext cx="4587240" cy="1021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590800" y="2133600"/>
            <a:ext cx="731520" cy="807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22320" y="5968644"/>
            <a:ext cx="165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80MW klystron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688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工作总结模板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工作总结模板" id="{A2252B3C-D525-4E7C-B484-606F23CAAA70}" vid="{0E117F9A-55A0-47FC-8993-5BE8DA56020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工作总结模板</Template>
  <TotalTime>34305</TotalTime>
  <Words>1803</Words>
  <Application>Microsoft Office PowerPoint</Application>
  <PresentationFormat>全屏显示(4:3)</PresentationFormat>
  <Paragraphs>470</Paragraphs>
  <Slides>38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6" baseType="lpstr">
      <vt:lpstr>Franklin Gothic Book</vt:lpstr>
      <vt:lpstr>MS Mincho</vt:lpstr>
      <vt:lpstr>等线</vt:lpstr>
      <vt:lpstr>黑体</vt:lpstr>
      <vt:lpstr>华文中宋</vt:lpstr>
      <vt:lpstr>楷体</vt:lpstr>
      <vt:lpstr>宋体</vt:lpstr>
      <vt:lpstr>微软雅黑</vt:lpstr>
      <vt:lpstr>Arial</vt:lpstr>
      <vt:lpstr>Calibri</vt:lpstr>
      <vt:lpstr>Cambria Math</vt:lpstr>
      <vt:lpstr>Comic Sans MS</vt:lpstr>
      <vt:lpstr>Symbol</vt:lpstr>
      <vt:lpstr>Times</vt:lpstr>
      <vt:lpstr>Times New Roman</vt:lpstr>
      <vt:lpstr>Wingdings</vt:lpstr>
      <vt:lpstr>Wingdings 2</vt:lpstr>
      <vt:lpstr>工作总结模板</vt:lpstr>
      <vt:lpstr>Overall Design of the CEPC Injector Linac</vt:lpstr>
      <vt:lpstr>Outline </vt:lpstr>
      <vt:lpstr>CEPC layout</vt:lpstr>
      <vt:lpstr>CEPC layout</vt:lpstr>
      <vt:lpstr>Outline 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CEPC linac design</vt:lpstr>
      <vt:lpstr>Outline 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CEPC linac key technologies development</vt:lpstr>
      <vt:lpstr>Summary 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Injector Linac Positron Source Design </dc:title>
  <dc:creator>张敬如</dc:creator>
  <cp:lastModifiedBy>ZHANGJR</cp:lastModifiedBy>
  <cp:revision>396</cp:revision>
  <dcterms:created xsi:type="dcterms:W3CDTF">2018-08-03T09:18:16Z</dcterms:created>
  <dcterms:modified xsi:type="dcterms:W3CDTF">2018-11-22T04:28:31Z</dcterms:modified>
</cp:coreProperties>
</file>