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409" r:id="rId2"/>
    <p:sldId id="423" r:id="rId3"/>
    <p:sldId id="256" r:id="rId4"/>
    <p:sldId id="403" r:id="rId5"/>
    <p:sldId id="408" r:id="rId6"/>
    <p:sldId id="406" r:id="rId7"/>
    <p:sldId id="421" r:id="rId8"/>
    <p:sldId id="322" r:id="rId9"/>
    <p:sldId id="320" r:id="rId10"/>
    <p:sldId id="402" r:id="rId11"/>
    <p:sldId id="260" r:id="rId12"/>
    <p:sldId id="417" r:id="rId13"/>
    <p:sldId id="419" r:id="rId14"/>
    <p:sldId id="413" r:id="rId15"/>
    <p:sldId id="424" r:id="rId16"/>
    <p:sldId id="412" r:id="rId17"/>
    <p:sldId id="399" r:id="rId18"/>
    <p:sldId id="415" r:id="rId19"/>
    <p:sldId id="414" r:id="rId20"/>
    <p:sldId id="437" r:id="rId21"/>
    <p:sldId id="422" r:id="rId22"/>
    <p:sldId id="380" r:id="rId23"/>
    <p:sldId id="438" r:id="rId24"/>
    <p:sldId id="301" r:id="rId25"/>
    <p:sldId id="302" r:id="rId26"/>
    <p:sldId id="439" r:id="rId27"/>
    <p:sldId id="440" r:id="rId28"/>
    <p:sldId id="441" r:id="rId29"/>
    <p:sldId id="274" r:id="rId30"/>
    <p:sldId id="436" r:id="rId31"/>
    <p:sldId id="371" r:id="rId32"/>
    <p:sldId id="257" r:id="rId33"/>
    <p:sldId id="271" r:id="rId34"/>
    <p:sldId id="295" r:id="rId35"/>
    <p:sldId id="448" r:id="rId36"/>
    <p:sldId id="449" r:id="rId37"/>
    <p:sldId id="450" r:id="rId38"/>
    <p:sldId id="451" r:id="rId39"/>
    <p:sldId id="258" r:id="rId40"/>
    <p:sldId id="443" r:id="rId41"/>
    <p:sldId id="444" r:id="rId42"/>
    <p:sldId id="445" r:id="rId43"/>
    <p:sldId id="261" r:id="rId44"/>
    <p:sldId id="446" r:id="rId45"/>
    <p:sldId id="454" r:id="rId46"/>
    <p:sldId id="265" r:id="rId47"/>
    <p:sldId id="264" r:id="rId48"/>
    <p:sldId id="266" r:id="rId49"/>
    <p:sldId id="376" r:id="rId50"/>
    <p:sldId id="379" r:id="rId51"/>
    <p:sldId id="453" r:id="rId52"/>
    <p:sldId id="452" r:id="rId53"/>
    <p:sldId id="416" r:id="rId54"/>
    <p:sldId id="442" r:id="rId5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9051"/>
    <a:srgbClr val="0432FF"/>
    <a:srgbClr val="011893"/>
    <a:srgbClr val="FF9300"/>
    <a:srgbClr val="0000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73"/>
    <p:restoredTop sz="97817"/>
  </p:normalViewPr>
  <p:slideViewPr>
    <p:cSldViewPr snapToGrid="0" snapToObjects="1">
      <p:cViewPr varScale="1">
        <p:scale>
          <a:sx n="127" d="100"/>
          <a:sy n="127" d="100"/>
        </p:scale>
        <p:origin x="1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2750C-5ED5-7E4A-B769-06447A1FD76A}" type="datetimeFigureOut">
              <a:rPr kumimoji="1" lang="ja-JP" altLang="en-US" smtClean="0"/>
              <a:t>2021/11/3</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7653F-22F7-7245-93FA-A48238CEED9A}" type="slidenum">
              <a:rPr kumimoji="1" lang="ja-JP" altLang="en-US" smtClean="0"/>
              <a:t>‹#›</a:t>
            </a:fld>
            <a:endParaRPr kumimoji="1" lang="ja-JP" altLang="en-US"/>
          </a:p>
        </p:txBody>
      </p:sp>
    </p:spTree>
    <p:extLst>
      <p:ext uri="{BB962C8B-B14F-4D97-AF65-F5344CB8AC3E}">
        <p14:creationId xmlns:p14="http://schemas.microsoft.com/office/powerpoint/2010/main" val="38915434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9E7653F-22F7-7245-93FA-A48238CEED9A}" type="slidenum">
              <a:rPr kumimoji="1" lang="ja-JP" altLang="en-US" smtClean="0"/>
              <a:t>1</a:t>
            </a:fld>
            <a:endParaRPr kumimoji="1" lang="ja-JP" altLang="en-US"/>
          </a:p>
        </p:txBody>
      </p:sp>
    </p:spTree>
    <p:extLst>
      <p:ext uri="{BB962C8B-B14F-4D97-AF65-F5344CB8AC3E}">
        <p14:creationId xmlns:p14="http://schemas.microsoft.com/office/powerpoint/2010/main" val="382451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B7324A-251D-364E-AFB2-0BD1C8E8BEB6}" type="slidenum">
              <a:rPr kumimoji="1" lang="ja-JP" altLang="en-US" smtClean="0"/>
              <a:t>23</a:t>
            </a:fld>
            <a:endParaRPr kumimoji="1" lang="ja-JP" altLang="en-US"/>
          </a:p>
        </p:txBody>
      </p:sp>
    </p:spTree>
    <p:extLst>
      <p:ext uri="{BB962C8B-B14F-4D97-AF65-F5344CB8AC3E}">
        <p14:creationId xmlns:p14="http://schemas.microsoft.com/office/powerpoint/2010/main" val="1736289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B7324A-251D-364E-AFB2-0BD1C8E8BEB6}" type="slidenum">
              <a:rPr kumimoji="1" lang="ja-JP" altLang="en-US" smtClean="0"/>
              <a:t>26</a:t>
            </a:fld>
            <a:endParaRPr kumimoji="1" lang="ja-JP" altLang="en-US"/>
          </a:p>
        </p:txBody>
      </p:sp>
    </p:spTree>
    <p:extLst>
      <p:ext uri="{BB962C8B-B14F-4D97-AF65-F5344CB8AC3E}">
        <p14:creationId xmlns:p14="http://schemas.microsoft.com/office/powerpoint/2010/main" val="342093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B7324A-251D-364E-AFB2-0BD1C8E8BEB6}" type="slidenum">
              <a:rPr kumimoji="1" lang="ja-JP" altLang="en-US" smtClean="0"/>
              <a:t>28</a:t>
            </a:fld>
            <a:endParaRPr kumimoji="1" lang="ja-JP" altLang="en-US"/>
          </a:p>
        </p:txBody>
      </p:sp>
    </p:spTree>
    <p:extLst>
      <p:ext uri="{BB962C8B-B14F-4D97-AF65-F5344CB8AC3E}">
        <p14:creationId xmlns:p14="http://schemas.microsoft.com/office/powerpoint/2010/main" val="2855173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B7324A-251D-364E-AFB2-0BD1C8E8BEB6}" type="slidenum">
              <a:rPr kumimoji="1" lang="ja-JP" altLang="en-US" smtClean="0"/>
              <a:t>29</a:t>
            </a:fld>
            <a:endParaRPr kumimoji="1" lang="ja-JP" altLang="en-US"/>
          </a:p>
        </p:txBody>
      </p:sp>
    </p:spTree>
    <p:extLst>
      <p:ext uri="{BB962C8B-B14F-4D97-AF65-F5344CB8AC3E}">
        <p14:creationId xmlns:p14="http://schemas.microsoft.com/office/powerpoint/2010/main" val="1240626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301843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3815378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291691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311832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2678634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971988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324467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1876395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338287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189981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FEAEE2D-CA63-214C-A162-7A4E067BB9ED}" type="datetimeFigureOut">
              <a:rPr kumimoji="1" lang="ja-JP" altLang="en-US" smtClean="0"/>
              <a:t>2021/11/3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272051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AEE2D-CA63-214C-A162-7A4E067BB9ED}" type="datetimeFigureOut">
              <a:rPr kumimoji="1" lang="ja-JP" altLang="en-US" smtClean="0"/>
              <a:t>2021/11/3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B7CA6-0390-5544-A044-9442E65C7769}" type="slidenum">
              <a:rPr kumimoji="1" lang="ja-JP" altLang="en-US" smtClean="0"/>
              <a:t>‹#›</a:t>
            </a:fld>
            <a:endParaRPr kumimoji="1" lang="ja-JP" altLang="en-US"/>
          </a:p>
        </p:txBody>
      </p:sp>
    </p:spTree>
    <p:extLst>
      <p:ext uri="{BB962C8B-B14F-4D97-AF65-F5344CB8AC3E}">
        <p14:creationId xmlns:p14="http://schemas.microsoft.com/office/powerpoint/2010/main" val="2676366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0.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6.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69746F4-4AFB-164F-A758-0D12253C86BD}"/>
              </a:ext>
            </a:extLst>
          </p:cNvPr>
          <p:cNvSpPr txBox="1"/>
          <p:nvPr/>
        </p:nvSpPr>
        <p:spPr>
          <a:xfrm>
            <a:off x="2363087" y="1600199"/>
            <a:ext cx="4801314" cy="960199"/>
          </a:xfrm>
          <a:prstGeom prst="rect">
            <a:avLst/>
          </a:prstGeom>
          <a:noFill/>
        </p:spPr>
        <p:txBody>
          <a:bodyPr wrap="none" rtlCol="0">
            <a:spAutoFit/>
          </a:bodyPr>
          <a:lstStyle/>
          <a:p>
            <a:pPr algn="ctr">
              <a:lnSpc>
                <a:spcPct val="150000"/>
              </a:lnSpc>
            </a:pPr>
            <a:r>
              <a:rPr lang="ja-JP" altLang="en-US" sz="2000">
                <a:latin typeface="Hiragino Maru Gothic ProN W4" panose="020F0400000000000000" pitchFamily="34" charset="-128"/>
                <a:ea typeface="Hiragino Maru Gothic ProN W4" panose="020F0400000000000000" pitchFamily="34" charset="-128"/>
              </a:rPr>
              <a:t>市販の</a:t>
            </a:r>
            <a:r>
              <a:rPr kumimoji="1" lang="ja-JP" altLang="en-US" sz="2000">
                <a:latin typeface="Hiragino Maru Gothic ProN W4" panose="020F0400000000000000" pitchFamily="34" charset="-128"/>
                <a:ea typeface="Hiragino Maru Gothic ProN W4" panose="020F0400000000000000" pitchFamily="34" charset="-128"/>
              </a:rPr>
              <a:t>グリッド付き熱カソードを用いた</a:t>
            </a:r>
            <a:endParaRPr kumimoji="1" lang="en-US" altLang="ja-JP" sz="2000" dirty="0">
              <a:latin typeface="Hiragino Maru Gothic ProN W4" panose="020F0400000000000000" pitchFamily="34" charset="-128"/>
              <a:ea typeface="Hiragino Maru Gothic ProN W4" panose="020F0400000000000000" pitchFamily="34" charset="-128"/>
            </a:endParaRPr>
          </a:p>
          <a:p>
            <a:pPr algn="ctr">
              <a:lnSpc>
                <a:spcPct val="150000"/>
              </a:lnSpc>
            </a:pPr>
            <a:r>
              <a:rPr lang="ja-JP" altLang="en-US" sz="2000">
                <a:latin typeface="Hiragino Maru Gothic ProN W4" panose="020F0400000000000000" pitchFamily="34" charset="-128"/>
                <a:ea typeface="Hiragino Maru Gothic ProN W4" panose="020F0400000000000000" pitchFamily="34" charset="-128"/>
              </a:rPr>
              <a:t>低エミッタンス電子銃の開発</a:t>
            </a:r>
            <a:endParaRPr lang="en-US" altLang="ja-JP" sz="2000" dirty="0">
              <a:latin typeface="Hiragino Maru Gothic ProN W4" panose="020F0400000000000000" pitchFamily="34" charset="-128"/>
              <a:ea typeface="Hiragino Maru Gothic ProN W4" panose="020F0400000000000000" pitchFamily="34" charset="-128"/>
            </a:endParaRPr>
          </a:p>
        </p:txBody>
      </p:sp>
      <p:sp>
        <p:nvSpPr>
          <p:cNvPr id="5" name="正方形/長方形 4">
            <a:extLst>
              <a:ext uri="{FF2B5EF4-FFF2-40B4-BE49-F238E27FC236}">
                <a16:creationId xmlns:a16="http://schemas.microsoft.com/office/drawing/2014/main" id="{6D9F8CB4-8377-E74F-A030-DEA2D6BF5F99}"/>
              </a:ext>
            </a:extLst>
          </p:cNvPr>
          <p:cNvSpPr/>
          <p:nvPr/>
        </p:nvSpPr>
        <p:spPr>
          <a:xfrm>
            <a:off x="2093260" y="4438223"/>
            <a:ext cx="5340963" cy="376706"/>
          </a:xfrm>
          <a:prstGeom prst="rect">
            <a:avLst/>
          </a:prstGeom>
        </p:spPr>
        <p:txBody>
          <a:bodyPr wrap="square">
            <a:spAutoFit/>
          </a:bodyPr>
          <a:lstStyle/>
          <a:p>
            <a:pPr>
              <a:lnSpc>
                <a:spcPct val="150000"/>
              </a:lnSpc>
            </a:pPr>
            <a:r>
              <a:rPr lang="ja-JP" altLang="en-US" sz="1400">
                <a:latin typeface="Hiragino Maru Gothic ProN W4" panose="020F0400000000000000" pitchFamily="34" charset="-128"/>
                <a:ea typeface="Hiragino Maru Gothic ProN W4" panose="020F0400000000000000" pitchFamily="34" charset="-128"/>
              </a:rPr>
              <a:t>量子科学技術研究開発機構　次世代放射光施設整備開発センター</a:t>
            </a:r>
            <a:endParaRPr lang="en-US" altLang="ja-JP" sz="1400" dirty="0">
              <a:latin typeface="Hiragino Maru Gothic ProN W4" panose="020F0400000000000000" pitchFamily="34" charset="-128"/>
              <a:ea typeface="Hiragino Maru Gothic ProN W4" panose="020F0400000000000000" pitchFamily="34" charset="-128"/>
            </a:endParaRPr>
          </a:p>
        </p:txBody>
      </p:sp>
      <p:sp>
        <p:nvSpPr>
          <p:cNvPr id="6" name="正方形/長方形 5">
            <a:extLst>
              <a:ext uri="{FF2B5EF4-FFF2-40B4-BE49-F238E27FC236}">
                <a16:creationId xmlns:a16="http://schemas.microsoft.com/office/drawing/2014/main" id="{681764D1-614E-4445-B8B8-7D31A9F68455}"/>
              </a:ext>
            </a:extLst>
          </p:cNvPr>
          <p:cNvSpPr/>
          <p:nvPr/>
        </p:nvSpPr>
        <p:spPr>
          <a:xfrm>
            <a:off x="4171272" y="2947625"/>
            <a:ext cx="1184940" cy="457882"/>
          </a:xfrm>
          <a:prstGeom prst="rect">
            <a:avLst/>
          </a:prstGeom>
        </p:spPr>
        <p:txBody>
          <a:bodyPr wrap="none">
            <a:spAutoFit/>
          </a:bodyPr>
          <a:lstStyle/>
          <a:p>
            <a:pPr algn="ctr">
              <a:lnSpc>
                <a:spcPct val="150000"/>
              </a:lnSpc>
            </a:pPr>
            <a:r>
              <a:rPr lang="ja-JP" altLang="en-US">
                <a:latin typeface="Hiragino Maru Gothic ProN W4" panose="020F0400000000000000" pitchFamily="34" charset="-128"/>
                <a:ea typeface="Hiragino Maru Gothic ProN W4" panose="020F0400000000000000" pitchFamily="34" charset="-128"/>
              </a:rPr>
              <a:t>安積</a:t>
            </a:r>
            <a:r>
              <a:rPr lang="en-US" altLang="ja-JP" dirty="0">
                <a:latin typeface="Hiragino Maru Gothic ProN W4" panose="020F0400000000000000" pitchFamily="34" charset="-128"/>
                <a:ea typeface="Hiragino Maru Gothic ProN W4" panose="020F0400000000000000" pitchFamily="34" charset="-128"/>
              </a:rPr>
              <a:t> </a:t>
            </a:r>
            <a:r>
              <a:rPr lang="ja-JP" altLang="en-US">
                <a:latin typeface="Hiragino Maru Gothic ProN W4" panose="020F0400000000000000" pitchFamily="34" charset="-128"/>
                <a:ea typeface="Hiragino Maru Gothic ProN W4" panose="020F0400000000000000" pitchFamily="34" charset="-128"/>
              </a:rPr>
              <a:t>隆夫</a:t>
            </a:r>
            <a:endParaRPr lang="en-US" altLang="ja-JP" baseline="30000" dirty="0">
              <a:latin typeface="Hiragino Maru Gothic ProN W4" panose="020F0400000000000000" pitchFamily="34" charset="-128"/>
              <a:ea typeface="Hiragino Maru Gothic ProN W4" panose="020F0400000000000000" pitchFamily="34" charset="-128"/>
            </a:endParaRPr>
          </a:p>
        </p:txBody>
      </p:sp>
      <p:sp>
        <p:nvSpPr>
          <p:cNvPr id="7" name="正方形/長方形 6">
            <a:extLst>
              <a:ext uri="{FF2B5EF4-FFF2-40B4-BE49-F238E27FC236}">
                <a16:creationId xmlns:a16="http://schemas.microsoft.com/office/drawing/2014/main" id="{FB9FF947-7953-AC42-A7E9-AD8BED18F5E7}"/>
              </a:ext>
            </a:extLst>
          </p:cNvPr>
          <p:cNvSpPr/>
          <p:nvPr/>
        </p:nvSpPr>
        <p:spPr>
          <a:xfrm>
            <a:off x="276259" y="242798"/>
            <a:ext cx="5340963" cy="376706"/>
          </a:xfrm>
          <a:prstGeom prst="rect">
            <a:avLst/>
          </a:prstGeom>
        </p:spPr>
        <p:txBody>
          <a:bodyPr wrap="square">
            <a:spAutoFit/>
          </a:bodyPr>
          <a:lstStyle/>
          <a:p>
            <a:pPr>
              <a:lnSpc>
                <a:spcPct val="150000"/>
              </a:lnSpc>
            </a:pPr>
            <a:r>
              <a:rPr lang="en-US" altLang="ja-JP" sz="1400" dirty="0">
                <a:latin typeface="Hiragino Maru Gothic ProN W4" panose="020F0400000000000000" pitchFamily="34" charset="-128"/>
                <a:ea typeface="Hiragino Maru Gothic ProN W4" panose="020F0400000000000000" pitchFamily="34" charset="-128"/>
              </a:rPr>
              <a:t>2021</a:t>
            </a:r>
            <a:r>
              <a:rPr lang="ja-JP" altLang="en-US" sz="1400">
                <a:latin typeface="Hiragino Maru Gothic ProN W4" panose="020F0400000000000000" pitchFamily="34" charset="-128"/>
                <a:ea typeface="Hiragino Maru Gothic ProN W4" panose="020F0400000000000000" pitchFamily="34" charset="-128"/>
              </a:rPr>
              <a:t>年</a:t>
            </a:r>
            <a:r>
              <a:rPr lang="en-US" altLang="ja-JP" sz="1400" dirty="0">
                <a:latin typeface="Hiragino Maru Gothic ProN W4" panose="020F0400000000000000" pitchFamily="34" charset="-128"/>
                <a:ea typeface="Hiragino Maru Gothic ProN W4" panose="020F0400000000000000" pitchFamily="34" charset="-128"/>
              </a:rPr>
              <a:t>11</a:t>
            </a:r>
            <a:r>
              <a:rPr lang="ja-JP" altLang="en-US" sz="1400">
                <a:latin typeface="Hiragino Maru Gothic ProN W4" panose="020F0400000000000000" pitchFamily="34" charset="-128"/>
                <a:ea typeface="Hiragino Maru Gothic ProN W4" panose="020F0400000000000000" pitchFamily="34" charset="-128"/>
              </a:rPr>
              <a:t>月</a:t>
            </a:r>
            <a:r>
              <a:rPr lang="en-US" altLang="ja-JP" sz="1400" dirty="0">
                <a:latin typeface="Hiragino Maru Gothic ProN W4" panose="020F0400000000000000" pitchFamily="34" charset="-128"/>
                <a:ea typeface="Hiragino Maru Gothic ProN W4" panose="020F0400000000000000" pitchFamily="34" charset="-128"/>
              </a:rPr>
              <a:t>2</a:t>
            </a:r>
            <a:r>
              <a:rPr lang="ja-JP" altLang="en-US" sz="1400">
                <a:latin typeface="Hiragino Maru Gothic ProN W4" panose="020F0400000000000000" pitchFamily="34" charset="-128"/>
                <a:ea typeface="Hiragino Maru Gothic ProN W4" panose="020F0400000000000000" pitchFamily="34" charset="-128"/>
              </a:rPr>
              <a:t>日　</a:t>
            </a:r>
            <a:r>
              <a:rPr lang="en-US" altLang="ja-JP" sz="1400" dirty="0">
                <a:latin typeface="Hiragino Maru Gothic ProN W4" panose="020F0400000000000000" pitchFamily="34" charset="-128"/>
                <a:ea typeface="Hiragino Maru Gothic ProN W4" panose="020F0400000000000000" pitchFamily="34" charset="-128"/>
              </a:rPr>
              <a:t>KEK</a:t>
            </a:r>
            <a:r>
              <a:rPr lang="ja-JP" altLang="en-US" sz="1400">
                <a:latin typeface="Hiragino Maru Gothic ProN W4" panose="020F0400000000000000" pitchFamily="34" charset="-128"/>
                <a:ea typeface="Hiragino Maru Gothic ProN W4" panose="020F0400000000000000" pitchFamily="34" charset="-128"/>
              </a:rPr>
              <a:t>加速器セミナー</a:t>
            </a:r>
            <a:endParaRPr lang="en-US" altLang="ja-JP" sz="1400" dirty="0">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1261390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F479A8ED-5B4D-A842-B256-2AD6AE470C8B}"/>
              </a:ext>
            </a:extLst>
          </p:cNvPr>
          <p:cNvSpPr txBox="1"/>
          <p:nvPr/>
        </p:nvSpPr>
        <p:spPr>
          <a:xfrm>
            <a:off x="212292" y="640791"/>
            <a:ext cx="4086960" cy="307777"/>
          </a:xfrm>
          <a:prstGeom prst="rect">
            <a:avLst/>
          </a:prstGeom>
          <a:noFill/>
        </p:spPr>
        <p:txBody>
          <a:bodyPr wrap="square" rtlCol="0">
            <a:spAutoFit/>
          </a:bodyPr>
          <a:lstStyle/>
          <a:p>
            <a:pPr marL="1377950" indent="-1377950" algn="just"/>
            <a:r>
              <a:rPr lang="ja-JP" altLang="en-US" sz="1400">
                <a:latin typeface="Hiragino Maru Gothic ProN W4" charset="-128"/>
                <a:ea typeface="Hiragino Maru Gothic ProN W4" charset="-128"/>
                <a:cs typeface="Hiragino Maru Gothic ProN W4" charset="-128"/>
              </a:rPr>
              <a:t>アノード出口（熱陰極から</a:t>
            </a:r>
            <a:r>
              <a:rPr lang="en-US" altLang="ja-JP" sz="1400" dirty="0">
                <a:latin typeface="Hiragino Maru Gothic ProN W4" charset="-128"/>
                <a:ea typeface="Hiragino Maru Gothic ProN W4" charset="-128"/>
                <a:cs typeface="Hiragino Maru Gothic ProN W4" charset="-128"/>
              </a:rPr>
              <a:t>40 mm</a:t>
            </a:r>
            <a:r>
              <a:rPr lang="ja-JP" altLang="en-US" sz="1400">
                <a:latin typeface="Hiragino Maru Gothic ProN W4" charset="-128"/>
                <a:ea typeface="Hiragino Maru Gothic ProN W4" charset="-128"/>
                <a:cs typeface="Hiragino Maru Gothic ProN W4" charset="-128"/>
              </a:rPr>
              <a:t>）で評価</a:t>
            </a:r>
            <a:endParaRPr lang="en-US" altLang="ja-JP" sz="1400" dirty="0">
              <a:latin typeface="Hiragino Maru Gothic ProN W4" charset="-128"/>
              <a:ea typeface="Hiragino Maru Gothic ProN W4" charset="-128"/>
              <a:cs typeface="Hiragino Maru Gothic ProN W4" charset="-128"/>
            </a:endParaRPr>
          </a:p>
        </p:txBody>
      </p:sp>
      <p:sp>
        <p:nvSpPr>
          <p:cNvPr id="17" name="正方形/長方形 16">
            <a:extLst>
              <a:ext uri="{FF2B5EF4-FFF2-40B4-BE49-F238E27FC236}">
                <a16:creationId xmlns:a16="http://schemas.microsoft.com/office/drawing/2014/main" id="{D826B441-B4DA-4B4D-8B8E-A5E6E32B7261}"/>
              </a:ext>
            </a:extLst>
          </p:cNvPr>
          <p:cNvSpPr/>
          <p:nvPr/>
        </p:nvSpPr>
        <p:spPr>
          <a:xfrm>
            <a:off x="125284" y="126876"/>
            <a:ext cx="4517583" cy="400110"/>
          </a:xfrm>
          <a:prstGeom prst="rect">
            <a:avLst/>
          </a:prstGeom>
          <a:noFill/>
          <a:ln>
            <a:noFill/>
          </a:ln>
        </p:spPr>
        <p:txBody>
          <a:bodyPr wrap="none">
            <a:spAutoFit/>
          </a:bodyPr>
          <a:lstStyle/>
          <a:p>
            <a:r>
              <a:rPr lang="en-US" altLang="ja-JP" sz="2000" dirty="0">
                <a:latin typeface="ヒラギノ丸ゴ ProN W4"/>
                <a:ea typeface="ヒラギノ丸ゴ ProN W4"/>
                <a:cs typeface="ヒラギノ丸ゴ ProN W4"/>
              </a:rPr>
              <a:t>50 kV</a:t>
            </a:r>
            <a:r>
              <a:rPr lang="ja-JP" altLang="en-US" sz="2000">
                <a:latin typeface="ヒラギノ丸ゴ ProN W4"/>
                <a:ea typeface="ヒラギノ丸ゴ ProN W4"/>
                <a:cs typeface="ヒラギノ丸ゴ ProN W4"/>
              </a:rPr>
              <a:t>電子銃　シミュレーション結果</a:t>
            </a:r>
            <a:endParaRPr lang="en-US" altLang="ja-JP" sz="2000" dirty="0">
              <a:latin typeface="ヒラギノ丸ゴ ProN W4"/>
              <a:ea typeface="ヒラギノ丸ゴ ProN W4"/>
              <a:cs typeface="ヒラギノ丸ゴ ProN W4"/>
            </a:endParaRPr>
          </a:p>
        </p:txBody>
      </p:sp>
      <p:cxnSp>
        <p:nvCxnSpPr>
          <p:cNvPr id="19" name="直線コネクタ 18">
            <a:extLst>
              <a:ext uri="{FF2B5EF4-FFF2-40B4-BE49-F238E27FC236}">
                <a16:creationId xmlns:a16="http://schemas.microsoft.com/office/drawing/2014/main" id="{8EF0CD20-E914-0344-A9DE-CF01E8E22B14}"/>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7028E0A7-D49B-9B44-9F0E-180D1B7AAA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215" y="3314110"/>
            <a:ext cx="3177931" cy="2720094"/>
          </a:xfrm>
          <a:prstGeom prst="rect">
            <a:avLst/>
          </a:prstGeom>
        </p:spPr>
      </p:pic>
      <p:sp>
        <p:nvSpPr>
          <p:cNvPr id="23" name="正方形/長方形 22">
            <a:extLst>
              <a:ext uri="{FF2B5EF4-FFF2-40B4-BE49-F238E27FC236}">
                <a16:creationId xmlns:a16="http://schemas.microsoft.com/office/drawing/2014/main" id="{B06EC0FC-A5E6-1A49-9DBF-183CB9D3A16C}"/>
              </a:ext>
            </a:extLst>
          </p:cNvPr>
          <p:cNvSpPr/>
          <p:nvPr/>
        </p:nvSpPr>
        <p:spPr>
          <a:xfrm>
            <a:off x="1224553" y="3430870"/>
            <a:ext cx="1257075"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ビームサイズ</a:t>
            </a:r>
            <a:endParaRPr lang="en-US" altLang="ja-JP" sz="1400" dirty="0">
              <a:latin typeface="ヒラギノ丸ゴ ProN W4"/>
              <a:ea typeface="ヒラギノ丸ゴ ProN W4"/>
              <a:cs typeface="ヒラギノ丸ゴ ProN W4"/>
            </a:endParaRPr>
          </a:p>
        </p:txBody>
      </p:sp>
      <p:sp>
        <p:nvSpPr>
          <p:cNvPr id="27" name="正方形/長方形 26">
            <a:extLst>
              <a:ext uri="{FF2B5EF4-FFF2-40B4-BE49-F238E27FC236}">
                <a16:creationId xmlns:a16="http://schemas.microsoft.com/office/drawing/2014/main" id="{4143B681-9127-0F4D-A5F5-DB152D20A879}"/>
              </a:ext>
            </a:extLst>
          </p:cNvPr>
          <p:cNvSpPr/>
          <p:nvPr/>
        </p:nvSpPr>
        <p:spPr>
          <a:xfrm rot="16200000">
            <a:off x="266612" y="4520268"/>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y [cm]</a:t>
            </a:r>
          </a:p>
        </p:txBody>
      </p:sp>
      <p:sp>
        <p:nvSpPr>
          <p:cNvPr id="28" name="正方形/長方形 27">
            <a:extLst>
              <a:ext uri="{FF2B5EF4-FFF2-40B4-BE49-F238E27FC236}">
                <a16:creationId xmlns:a16="http://schemas.microsoft.com/office/drawing/2014/main" id="{012BD0CE-337B-AB41-B575-26E647ACE41D}"/>
              </a:ext>
            </a:extLst>
          </p:cNvPr>
          <p:cNvSpPr/>
          <p:nvPr/>
        </p:nvSpPr>
        <p:spPr>
          <a:xfrm>
            <a:off x="2171615" y="6077932"/>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[cm]</a:t>
            </a:r>
          </a:p>
        </p:txBody>
      </p:sp>
      <p:pic>
        <p:nvPicPr>
          <p:cNvPr id="31" name="図 30">
            <a:extLst>
              <a:ext uri="{FF2B5EF4-FFF2-40B4-BE49-F238E27FC236}">
                <a16:creationId xmlns:a16="http://schemas.microsoft.com/office/drawing/2014/main" id="{F225AB74-F77A-6241-8C1B-74550155F1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3346" y="3314110"/>
            <a:ext cx="3118446" cy="2729316"/>
          </a:xfrm>
          <a:prstGeom prst="rect">
            <a:avLst/>
          </a:prstGeom>
        </p:spPr>
      </p:pic>
      <p:sp>
        <p:nvSpPr>
          <p:cNvPr id="32" name="正方形/長方形 31">
            <a:extLst>
              <a:ext uri="{FF2B5EF4-FFF2-40B4-BE49-F238E27FC236}">
                <a16:creationId xmlns:a16="http://schemas.microsoft.com/office/drawing/2014/main" id="{5F951FC3-23F5-F54D-8AC5-3DDD730ED668}"/>
              </a:ext>
            </a:extLst>
          </p:cNvPr>
          <p:cNvSpPr/>
          <p:nvPr/>
        </p:nvSpPr>
        <p:spPr>
          <a:xfrm rot="16200000">
            <a:off x="4180826" y="4517765"/>
            <a:ext cx="978153"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a:t>
            </a:r>
            <a:r>
              <a:rPr lang="en-US" altLang="ja-JP" sz="1400" dirty="0" err="1">
                <a:latin typeface="ヒラギノ丸ゴ ProN W4"/>
                <a:ea typeface="ヒラギノ丸ゴ ProN W4"/>
                <a:cs typeface="ヒラギノ丸ゴ ProN W4"/>
              </a:rPr>
              <a:t>mrad</a:t>
            </a:r>
            <a:r>
              <a:rPr lang="en-US" altLang="ja-JP" sz="1400" dirty="0">
                <a:latin typeface="ヒラギノ丸ゴ ProN W4"/>
                <a:ea typeface="ヒラギノ丸ゴ ProN W4"/>
                <a:cs typeface="ヒラギノ丸ゴ ProN W4"/>
              </a:rPr>
              <a:t>]</a:t>
            </a:r>
          </a:p>
        </p:txBody>
      </p:sp>
      <p:sp>
        <p:nvSpPr>
          <p:cNvPr id="33" name="正方形/長方形 32">
            <a:extLst>
              <a:ext uri="{FF2B5EF4-FFF2-40B4-BE49-F238E27FC236}">
                <a16:creationId xmlns:a16="http://schemas.microsoft.com/office/drawing/2014/main" id="{303EDBEC-3FE3-0740-8B3C-52E460CCD293}"/>
              </a:ext>
            </a:extLst>
          </p:cNvPr>
          <p:cNvSpPr/>
          <p:nvPr/>
        </p:nvSpPr>
        <p:spPr>
          <a:xfrm>
            <a:off x="6206157" y="6077932"/>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[cm]</a:t>
            </a:r>
          </a:p>
        </p:txBody>
      </p:sp>
      <p:cxnSp>
        <p:nvCxnSpPr>
          <p:cNvPr id="22" name="直線矢印コネクタ 21">
            <a:extLst>
              <a:ext uri="{FF2B5EF4-FFF2-40B4-BE49-F238E27FC236}">
                <a16:creationId xmlns:a16="http://schemas.microsoft.com/office/drawing/2014/main" id="{8F2F32B9-D355-FA43-BC38-C4A86BC9E417}"/>
              </a:ext>
            </a:extLst>
          </p:cNvPr>
          <p:cNvCxnSpPr/>
          <p:nvPr/>
        </p:nvCxnSpPr>
        <p:spPr>
          <a:xfrm>
            <a:off x="1853090" y="5583608"/>
            <a:ext cx="1419850"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95161AA6-6F0A-5444-8734-9236E93CF8F2}"/>
              </a:ext>
            </a:extLst>
          </p:cNvPr>
          <p:cNvSpPr/>
          <p:nvPr/>
        </p:nvSpPr>
        <p:spPr>
          <a:xfrm>
            <a:off x="2255772" y="5484035"/>
            <a:ext cx="56938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5 mm</a:t>
            </a:r>
          </a:p>
        </p:txBody>
      </p:sp>
      <p:cxnSp>
        <p:nvCxnSpPr>
          <p:cNvPr id="36" name="直線矢印コネクタ 35">
            <a:extLst>
              <a:ext uri="{FF2B5EF4-FFF2-40B4-BE49-F238E27FC236}">
                <a16:creationId xmlns:a16="http://schemas.microsoft.com/office/drawing/2014/main" id="{86EA6468-9F11-4C40-A3C6-62FBBA16D025}"/>
              </a:ext>
            </a:extLst>
          </p:cNvPr>
          <p:cNvCxnSpPr>
            <a:cxnSpLocks/>
          </p:cNvCxnSpPr>
          <p:nvPr/>
        </p:nvCxnSpPr>
        <p:spPr>
          <a:xfrm flipV="1">
            <a:off x="3624739" y="3997563"/>
            <a:ext cx="0" cy="1307123"/>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正方形/長方形 36">
            <a:extLst>
              <a:ext uri="{FF2B5EF4-FFF2-40B4-BE49-F238E27FC236}">
                <a16:creationId xmlns:a16="http://schemas.microsoft.com/office/drawing/2014/main" id="{4A702AF9-F602-3A43-AC5A-290FC4CC4A4A}"/>
              </a:ext>
            </a:extLst>
          </p:cNvPr>
          <p:cNvSpPr/>
          <p:nvPr/>
        </p:nvSpPr>
        <p:spPr>
          <a:xfrm rot="16200000">
            <a:off x="3352956" y="4515005"/>
            <a:ext cx="56938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5 mm</a:t>
            </a:r>
          </a:p>
        </p:txBody>
      </p:sp>
      <p:cxnSp>
        <p:nvCxnSpPr>
          <p:cNvPr id="42" name="直線矢印コネクタ 41">
            <a:extLst>
              <a:ext uri="{FF2B5EF4-FFF2-40B4-BE49-F238E27FC236}">
                <a16:creationId xmlns:a16="http://schemas.microsoft.com/office/drawing/2014/main" id="{B80444CF-1892-684B-83F6-4CEE5599D13C}"/>
              </a:ext>
            </a:extLst>
          </p:cNvPr>
          <p:cNvCxnSpPr>
            <a:cxnSpLocks/>
          </p:cNvCxnSpPr>
          <p:nvPr/>
        </p:nvCxnSpPr>
        <p:spPr>
          <a:xfrm flipV="1">
            <a:off x="7669090" y="3997563"/>
            <a:ext cx="0" cy="1307123"/>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5939A2B4-FDB2-3F48-A60C-5B81F2F8D303}"/>
              </a:ext>
            </a:extLst>
          </p:cNvPr>
          <p:cNvSpPr/>
          <p:nvPr/>
        </p:nvSpPr>
        <p:spPr>
          <a:xfrm rot="16200000">
            <a:off x="7314840" y="4515006"/>
            <a:ext cx="76655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30 </a:t>
            </a:r>
            <a:r>
              <a:rPr lang="en-US" altLang="ja-JP" sz="1100" dirty="0" err="1">
                <a:latin typeface="ヒラギノ丸ゴ ProN W4"/>
                <a:ea typeface="ヒラギノ丸ゴ ProN W4"/>
                <a:cs typeface="ヒラギノ丸ゴ ProN W4"/>
              </a:rPr>
              <a:t>mrad</a:t>
            </a:r>
            <a:endParaRPr lang="en-US" altLang="ja-JP" sz="1100" dirty="0">
              <a:latin typeface="ヒラギノ丸ゴ ProN W4"/>
              <a:ea typeface="ヒラギノ丸ゴ ProN W4"/>
              <a:cs typeface="ヒラギノ丸ゴ ProN W4"/>
            </a:endParaRPr>
          </a:p>
        </p:txBody>
      </p:sp>
      <p:sp>
        <p:nvSpPr>
          <p:cNvPr id="20" name="正方形/長方形 19">
            <a:extLst>
              <a:ext uri="{FF2B5EF4-FFF2-40B4-BE49-F238E27FC236}">
                <a16:creationId xmlns:a16="http://schemas.microsoft.com/office/drawing/2014/main" id="{8E9B98B6-28AF-BB4E-B3D5-DADACC53E00D}"/>
              </a:ext>
            </a:extLst>
          </p:cNvPr>
          <p:cNvSpPr/>
          <p:nvPr/>
        </p:nvSpPr>
        <p:spPr>
          <a:xfrm>
            <a:off x="4504722" y="640791"/>
            <a:ext cx="1980029"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電極断面とビーム軌道</a:t>
            </a:r>
            <a:endParaRPr lang="en-US" altLang="ja-JP" sz="1400" dirty="0">
              <a:latin typeface="ヒラギノ丸ゴ ProN W4"/>
              <a:ea typeface="ヒラギノ丸ゴ ProN W4"/>
              <a:cs typeface="ヒラギノ丸ゴ ProN W4"/>
            </a:endParaRPr>
          </a:p>
        </p:txBody>
      </p:sp>
      <p:graphicFrame>
        <p:nvGraphicFramePr>
          <p:cNvPr id="2" name="表 1">
            <a:extLst>
              <a:ext uri="{FF2B5EF4-FFF2-40B4-BE49-F238E27FC236}">
                <a16:creationId xmlns:a16="http://schemas.microsoft.com/office/drawing/2014/main" id="{07E3E4E4-9EE4-F444-AED2-8E4FEA87931A}"/>
              </a:ext>
            </a:extLst>
          </p:cNvPr>
          <p:cNvGraphicFramePr>
            <a:graphicFrameLocks noGrp="1"/>
          </p:cNvGraphicFramePr>
          <p:nvPr>
            <p:extLst>
              <p:ext uri="{D42A27DB-BD31-4B8C-83A1-F6EECF244321}">
                <p14:modId xmlns:p14="http://schemas.microsoft.com/office/powerpoint/2010/main" val="4284962854"/>
              </p:ext>
            </p:extLst>
          </p:nvPr>
        </p:nvGraphicFramePr>
        <p:xfrm>
          <a:off x="270928" y="998658"/>
          <a:ext cx="3801374" cy="1800000"/>
        </p:xfrm>
        <a:graphic>
          <a:graphicData uri="http://schemas.openxmlformats.org/drawingml/2006/table">
            <a:tbl>
              <a:tblPr firstRow="1" bandRow="1">
                <a:tableStyleId>{5C22544A-7EE6-4342-B048-85BDC9FD1C3A}</a:tableStyleId>
              </a:tblPr>
              <a:tblGrid>
                <a:gridCol w="1678420">
                  <a:extLst>
                    <a:ext uri="{9D8B030D-6E8A-4147-A177-3AD203B41FA5}">
                      <a16:colId xmlns:a16="http://schemas.microsoft.com/office/drawing/2014/main" val="3428074667"/>
                    </a:ext>
                  </a:extLst>
                </a:gridCol>
                <a:gridCol w="2122954">
                  <a:extLst>
                    <a:ext uri="{9D8B030D-6E8A-4147-A177-3AD203B41FA5}">
                      <a16:colId xmlns:a16="http://schemas.microsoft.com/office/drawing/2014/main" val="2076813142"/>
                    </a:ext>
                  </a:extLst>
                </a:gridCol>
              </a:tblGrid>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パラメータ</a:t>
                      </a:r>
                    </a:p>
                  </a:txBody>
                  <a:tcPr anchor="ctr"/>
                </a:tc>
                <a:tc>
                  <a:txBody>
                    <a:bodyPr/>
                    <a:lstStyle/>
                    <a:p>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4222338255"/>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エネルギー</a:t>
                      </a:r>
                    </a:p>
                  </a:txBody>
                  <a:tcPr anchor="ctr"/>
                </a:tc>
                <a:tc>
                  <a:txBody>
                    <a:bodyPr/>
                    <a:lstStyle/>
                    <a:p>
                      <a:r>
                        <a:rPr kumimoji="1" lang="en-US" altLang="ja-JP" sz="1400" dirty="0">
                          <a:latin typeface="Hiragino Maru Gothic ProN W4" panose="020F0400000000000000" pitchFamily="34" charset="-128"/>
                          <a:ea typeface="Hiragino Maru Gothic ProN W4" panose="020F0400000000000000" pitchFamily="34" charset="-128"/>
                        </a:rPr>
                        <a:t>50 </a:t>
                      </a:r>
                      <a:r>
                        <a:rPr kumimoji="1" lang="en-US" altLang="ja-JP" sz="1400" dirty="0" err="1">
                          <a:latin typeface="Hiragino Maru Gothic ProN W4" panose="020F0400000000000000" pitchFamily="34" charset="-128"/>
                          <a:ea typeface="Hiragino Maru Gothic ProN W4" panose="020F0400000000000000" pitchFamily="34" charset="-128"/>
                        </a:rPr>
                        <a:t>keV</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447801769"/>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電荷量</a:t>
                      </a:r>
                    </a:p>
                  </a:txBody>
                  <a:tcPr anchor="ctr"/>
                </a:tc>
                <a:tc>
                  <a:txBody>
                    <a:bodyPr/>
                    <a:lstStyle/>
                    <a:p>
                      <a:r>
                        <a:rPr kumimoji="1" lang="en-US" altLang="ja-JP" sz="1400" dirty="0">
                          <a:latin typeface="Hiragino Maru Gothic ProN W4" panose="020F0400000000000000" pitchFamily="34" charset="-128"/>
                          <a:ea typeface="Hiragino Maru Gothic ProN W4" panose="020F0400000000000000" pitchFamily="34" charset="-128"/>
                        </a:rPr>
                        <a:t>1 </a:t>
                      </a:r>
                      <a:r>
                        <a:rPr kumimoji="1" lang="en-US" altLang="ja-JP" sz="1400" dirty="0" err="1">
                          <a:latin typeface="Hiragino Maru Gothic ProN W4" panose="020F0400000000000000" pitchFamily="34" charset="-128"/>
                          <a:ea typeface="Hiragino Maru Gothic ProN W4" panose="020F0400000000000000" pitchFamily="34" charset="-128"/>
                        </a:rPr>
                        <a:t>nC</a:t>
                      </a:r>
                      <a:r>
                        <a:rPr kumimoji="1" lang="en-US" altLang="ja-JP" sz="1400" dirty="0">
                          <a:latin typeface="Hiragino Maru Gothic ProN W4" panose="020F0400000000000000" pitchFamily="34" charset="-128"/>
                          <a:ea typeface="Hiragino Maru Gothic ProN W4" panose="020F0400000000000000" pitchFamily="34" charset="-128"/>
                        </a:rPr>
                        <a:t> (1.7 A / 600ps)</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02506245"/>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ビームサイズ</a:t>
                      </a:r>
                    </a:p>
                  </a:txBody>
                  <a:tcPr anchor="ctr"/>
                </a:tc>
                <a:tc>
                  <a:txBody>
                    <a:bodyPr/>
                    <a:lstStyle/>
                    <a:p>
                      <a:r>
                        <a:rPr lang="en-US" altLang="ja-JP" sz="1400" dirty="0">
                          <a:latin typeface="Hiragino Maru Gothic ProN W4" charset="-128"/>
                          <a:ea typeface="Hiragino Maru Gothic ProN W4" charset="-128"/>
                          <a:cs typeface="Hiragino Maru Gothic ProN W4" charset="-128"/>
                        </a:rPr>
                        <a:t>φ5 mm</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336848708"/>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エミッタンス </a:t>
                      </a:r>
                    </a:p>
                  </a:txBody>
                  <a:tcPr anchor="ctr"/>
                </a:tc>
                <a:tc>
                  <a:txBody>
                    <a:bodyPr/>
                    <a:lstStyle/>
                    <a:p>
                      <a:r>
                        <a:rPr lang="en-US" altLang="ja-JP" sz="1400" dirty="0">
                          <a:latin typeface="Hiragino Maru Gothic ProN W4" charset="-128"/>
                          <a:ea typeface="Hiragino Maru Gothic ProN W4" charset="-128"/>
                          <a:cs typeface="Hiragino Maru Gothic ProN W4" charset="-128"/>
                        </a:rPr>
                        <a:t>1.3 mm </a:t>
                      </a:r>
                      <a:r>
                        <a:rPr lang="en-US" altLang="ja-JP" sz="1400" dirty="0" err="1">
                          <a:latin typeface="Hiragino Maru Gothic ProN W4" charset="-128"/>
                          <a:ea typeface="Hiragino Maru Gothic ProN W4" charset="-128"/>
                          <a:cs typeface="Hiragino Maru Gothic ProN W4" charset="-128"/>
                        </a:rPr>
                        <a:t>mrad</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676262865"/>
                  </a:ext>
                </a:extLst>
              </a:tr>
            </a:tbl>
          </a:graphicData>
        </a:graphic>
      </p:graphicFrame>
      <p:sp>
        <p:nvSpPr>
          <p:cNvPr id="26" name="正方形/長方形 25">
            <a:extLst>
              <a:ext uri="{FF2B5EF4-FFF2-40B4-BE49-F238E27FC236}">
                <a16:creationId xmlns:a16="http://schemas.microsoft.com/office/drawing/2014/main" id="{ED313CDF-2151-114F-ACB7-42E3B43DA044}"/>
              </a:ext>
            </a:extLst>
          </p:cNvPr>
          <p:cNvSpPr/>
          <p:nvPr/>
        </p:nvSpPr>
        <p:spPr>
          <a:xfrm>
            <a:off x="5258668" y="3430870"/>
            <a:ext cx="1859805"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水平方向　位相空間</a:t>
            </a:r>
            <a:r>
              <a:rPr lang="en-US" altLang="ja-JP" sz="1400" dirty="0">
                <a:latin typeface="ヒラギノ丸ゴ ProN W4"/>
                <a:ea typeface="ヒラギノ丸ゴ ProN W4"/>
                <a:cs typeface="ヒラギノ丸ゴ ProN W4"/>
              </a:rPr>
              <a:t> </a:t>
            </a:r>
          </a:p>
        </p:txBody>
      </p:sp>
      <p:pic>
        <p:nvPicPr>
          <p:cNvPr id="8" name="図 7">
            <a:extLst>
              <a:ext uri="{FF2B5EF4-FFF2-40B4-BE49-F238E27FC236}">
                <a16:creationId xmlns:a16="http://schemas.microsoft.com/office/drawing/2014/main" id="{D4FEA691-64E8-9346-B79C-269A7DFAB6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16014" y="1006948"/>
            <a:ext cx="4041499" cy="2193721"/>
          </a:xfrm>
          <a:prstGeom prst="rect">
            <a:avLst/>
          </a:prstGeom>
        </p:spPr>
      </p:pic>
      <p:sp>
        <p:nvSpPr>
          <p:cNvPr id="3" name="正方形/長方形 2">
            <a:extLst>
              <a:ext uri="{FF2B5EF4-FFF2-40B4-BE49-F238E27FC236}">
                <a16:creationId xmlns:a16="http://schemas.microsoft.com/office/drawing/2014/main" id="{8B75B166-943C-AC46-96DF-C224B45B526D}"/>
              </a:ext>
            </a:extLst>
          </p:cNvPr>
          <p:cNvSpPr/>
          <p:nvPr/>
        </p:nvSpPr>
        <p:spPr>
          <a:xfrm>
            <a:off x="490430" y="6361302"/>
            <a:ext cx="4025584" cy="376706"/>
          </a:xfrm>
          <a:prstGeom prst="rect">
            <a:avLst/>
          </a:prstGeom>
        </p:spPr>
        <p:txBody>
          <a:bodyPr wrap="square">
            <a:spAutoFit/>
          </a:bodyPr>
          <a:lstStyle/>
          <a:p>
            <a:pPr marL="1377950" indent="-1377950" algn="just">
              <a:lnSpc>
                <a:spcPct val="150000"/>
              </a:lnSpc>
            </a:pPr>
            <a:r>
              <a:rPr lang="en-US" altLang="ja-JP" sz="1400" dirty="0">
                <a:latin typeface="Hiragino Maru Gothic ProN W4" charset="-128"/>
                <a:ea typeface="Hiragino Maru Gothic ProN W4" charset="-128"/>
                <a:cs typeface="Hiragino Maru Gothic ProN W4" charset="-128"/>
              </a:rPr>
              <a:t>※</a:t>
            </a:r>
            <a:r>
              <a:rPr lang="ja-JP" altLang="en-US" sz="1400">
                <a:latin typeface="Hiragino Maru Gothic ProN W4" charset="-128"/>
                <a:ea typeface="Hiragino Maru Gothic ProN W4" charset="-128"/>
                <a:cs typeface="Hiragino Maru Gothic ProN W4" charset="-128"/>
              </a:rPr>
              <a:t> ビームの横方向分布において、一様性を維持</a:t>
            </a:r>
            <a:endParaRPr lang="en-US" altLang="ja-JP" sz="1400" dirty="0">
              <a:latin typeface="Hiragino Maru Gothic ProN W4" charset="-128"/>
              <a:ea typeface="Hiragino Maru Gothic ProN W4" charset="-128"/>
              <a:cs typeface="Hiragino Maru Gothic ProN W4" charset="-128"/>
            </a:endParaRPr>
          </a:p>
        </p:txBody>
      </p:sp>
      <p:pic>
        <p:nvPicPr>
          <p:cNvPr id="24" name="図 23">
            <a:extLst>
              <a:ext uri="{FF2B5EF4-FFF2-40B4-BE49-F238E27FC236}">
                <a16:creationId xmlns:a16="http://schemas.microsoft.com/office/drawing/2014/main" id="{2E99846D-676C-C74B-8CF7-676DC13139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02545">
            <a:off x="1975984" y="2711221"/>
            <a:ext cx="1296834" cy="182176"/>
          </a:xfrm>
          <a:prstGeom prst="rect">
            <a:avLst/>
          </a:prstGeom>
        </p:spPr>
      </p:pic>
    </p:spTree>
    <p:extLst>
      <p:ext uri="{BB962C8B-B14F-4D97-AF65-F5344CB8AC3E}">
        <p14:creationId xmlns:p14="http://schemas.microsoft.com/office/powerpoint/2010/main" val="379901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CD6A54C-4B65-AF4B-AD1A-CDAB785704C6}"/>
              </a:ext>
            </a:extLst>
          </p:cNvPr>
          <p:cNvSpPr txBox="1"/>
          <p:nvPr/>
        </p:nvSpPr>
        <p:spPr>
          <a:xfrm>
            <a:off x="180358" y="4068305"/>
            <a:ext cx="4498229" cy="2638864"/>
          </a:xfrm>
          <a:prstGeom prst="rect">
            <a:avLst/>
          </a:prstGeom>
          <a:noFill/>
        </p:spPr>
        <p:txBody>
          <a:bodyPr wrap="square" rtlCol="0">
            <a:spAutoFit/>
          </a:bodyPr>
          <a:lstStyle/>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横方向分布の一様性を保ちながらビーム輸送を行うため、磁気レンズを使用</a:t>
            </a:r>
            <a:endParaRPr lang="en-US" altLang="ja-JP" sz="14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電子銃アノード・</a:t>
            </a:r>
            <a:r>
              <a:rPr lang="en-US" altLang="ja-JP" sz="1400" dirty="0">
                <a:latin typeface="Hiragino Maru Gothic ProN W4" charset="-128"/>
                <a:ea typeface="Hiragino Maru Gothic ProN W4" charset="-128"/>
                <a:cs typeface="Hiragino Maru Gothic ProN W4" charset="-128"/>
              </a:rPr>
              <a:t>RF</a:t>
            </a:r>
            <a:r>
              <a:rPr lang="ja-JP" altLang="en-US" sz="1400">
                <a:latin typeface="Hiragino Maru Gothic ProN W4" charset="-128"/>
                <a:ea typeface="Hiragino Maru Gothic ProN W4" charset="-128"/>
                <a:cs typeface="Hiragino Maru Gothic ProN W4" charset="-128"/>
              </a:rPr>
              <a:t>空胴ギャップ間距離はできるだけ短縮：</a:t>
            </a:r>
            <a:r>
              <a:rPr lang="en-US" altLang="ja-JP" sz="1400" dirty="0">
                <a:latin typeface="Hiragino Maru Gothic ProN W4" charset="-128"/>
                <a:ea typeface="Hiragino Maru Gothic ProN W4" charset="-128"/>
                <a:cs typeface="Hiragino Maru Gothic ProN W4" charset="-128"/>
              </a:rPr>
              <a:t>20 cm</a:t>
            </a: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ヒラギノ丸ゴ ProN W4"/>
              </a:rPr>
              <a:t>磁気レンズ磁場が、電子銃電極部、</a:t>
            </a:r>
            <a:r>
              <a:rPr lang="en-US" altLang="ja-JP" sz="1400" dirty="0">
                <a:latin typeface="Hiragino Maru Gothic ProN W4" charset="-128"/>
                <a:ea typeface="Hiragino Maru Gothic ProN W4" charset="-128"/>
                <a:cs typeface="ヒラギノ丸ゴ ProN W4"/>
              </a:rPr>
              <a:t>RF</a:t>
            </a:r>
            <a:r>
              <a:rPr lang="ja-JP" altLang="en-US" sz="1400">
                <a:latin typeface="Hiragino Maru Gothic ProN W4" charset="-128"/>
                <a:ea typeface="Hiragino Maru Gothic ProN W4" charset="-128"/>
                <a:cs typeface="ヒラギノ丸ゴ ProN W4"/>
              </a:rPr>
              <a:t>空胴電場に干渉しない配置</a:t>
            </a:r>
            <a:r>
              <a:rPr lang="en-US" altLang="ja-JP" sz="1400" dirty="0">
                <a:latin typeface="Hiragino Maru Gothic ProN W4" charset="-128"/>
                <a:ea typeface="Hiragino Maru Gothic ProN W4" charset="-128"/>
                <a:cs typeface="ヒラギノ丸ゴ ProN W4"/>
              </a:rPr>
              <a:t> </a:t>
            </a:r>
            <a:r>
              <a:rPr lang="ja-JP" altLang="en-US" sz="1400">
                <a:latin typeface="Hiragino Maru Gothic ProN W4" charset="-128"/>
                <a:ea typeface="Hiragino Maru Gothic ProN W4" charset="-128"/>
                <a:cs typeface="ヒラギノ丸ゴ ProN W4"/>
              </a:rPr>
              <a:t>➡ 機能の独立性を確保 </a:t>
            </a:r>
            <a:endParaRPr lang="en-US" altLang="ja-JP" sz="14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en-US" altLang="ja-JP" sz="1400" dirty="0">
                <a:latin typeface="Hiragino Maru Gothic ProN W4" charset="-128"/>
                <a:ea typeface="Hiragino Maru Gothic ProN W4" charset="-128"/>
                <a:cs typeface="Hiragino Maru Gothic ProN W4" charset="-128"/>
              </a:rPr>
              <a:t>238 MHz RF</a:t>
            </a:r>
            <a:r>
              <a:rPr lang="ja-JP" altLang="en-US" sz="1400">
                <a:latin typeface="Hiragino Maru Gothic ProN W4" charset="-128"/>
                <a:ea typeface="Hiragino Maru Gothic ProN W4" charset="-128"/>
                <a:cs typeface="Hiragino Maru Gothic ProN W4" charset="-128"/>
              </a:rPr>
              <a:t>空胴ギャップに到達したビームは、クレスト位相で</a:t>
            </a:r>
            <a:r>
              <a:rPr lang="en-US" altLang="ja-JP" sz="1400" dirty="0">
                <a:latin typeface="Hiragino Maru Gothic ProN W4" charset="-128"/>
                <a:ea typeface="Hiragino Maru Gothic ProN W4" charset="-128"/>
                <a:cs typeface="Hiragino Maru Gothic ProN W4" charset="-128"/>
              </a:rPr>
              <a:t>500 </a:t>
            </a:r>
            <a:r>
              <a:rPr lang="en-US" altLang="ja-JP" sz="1400" dirty="0" err="1">
                <a:latin typeface="Hiragino Maru Gothic ProN W4" charset="-128"/>
                <a:ea typeface="Hiragino Maru Gothic ProN W4" charset="-128"/>
                <a:cs typeface="Hiragino Maru Gothic ProN W4" charset="-128"/>
              </a:rPr>
              <a:t>keV</a:t>
            </a:r>
            <a:r>
              <a:rPr lang="ja-JP" altLang="en-US" sz="1400">
                <a:latin typeface="Hiragino Maru Gothic ProN W4" charset="-128"/>
                <a:ea typeface="Hiragino Maru Gothic ProN W4" charset="-128"/>
                <a:cs typeface="Hiragino Maru Gothic ProN W4" charset="-128"/>
              </a:rPr>
              <a:t>まで加速</a:t>
            </a:r>
            <a:endParaRPr lang="en-US" altLang="ja-JP" sz="1400" dirty="0">
              <a:latin typeface="Hiragino Maru Gothic ProN W4" charset="-128"/>
              <a:ea typeface="Hiragino Maru Gothic ProN W4" charset="-128"/>
              <a:cs typeface="Hiragino Maru Gothic ProN W4" charset="-128"/>
            </a:endParaRPr>
          </a:p>
        </p:txBody>
      </p:sp>
      <p:sp>
        <p:nvSpPr>
          <p:cNvPr id="11" name="正方形/長方形 10">
            <a:extLst>
              <a:ext uri="{FF2B5EF4-FFF2-40B4-BE49-F238E27FC236}">
                <a16:creationId xmlns:a16="http://schemas.microsoft.com/office/drawing/2014/main" id="{296EC9B6-A77B-324B-B2D1-2A1C17F6E0FE}"/>
              </a:ext>
            </a:extLst>
          </p:cNvPr>
          <p:cNvSpPr/>
          <p:nvPr/>
        </p:nvSpPr>
        <p:spPr>
          <a:xfrm>
            <a:off x="125284" y="126876"/>
            <a:ext cx="6785832"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電子銃出口から</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空胴へのビーム輸送・</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空胴での加速</a:t>
            </a:r>
            <a:endParaRPr lang="en-US" altLang="ja-JP" sz="2000" dirty="0">
              <a:latin typeface="ヒラギノ丸ゴ ProN W4"/>
              <a:ea typeface="ヒラギノ丸ゴ ProN W4"/>
              <a:cs typeface="ヒラギノ丸ゴ ProN W4"/>
            </a:endParaRPr>
          </a:p>
        </p:txBody>
      </p:sp>
      <p:cxnSp>
        <p:nvCxnSpPr>
          <p:cNvPr id="12" name="直線コネクタ 11">
            <a:extLst>
              <a:ext uri="{FF2B5EF4-FFF2-40B4-BE49-F238E27FC236}">
                <a16:creationId xmlns:a16="http://schemas.microsoft.com/office/drawing/2014/main" id="{E6DE87ED-A074-9347-9974-3581515B743C}"/>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EA11DE52-8D9F-A44F-8A38-E3B436CC3D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358" y="738157"/>
            <a:ext cx="4326546" cy="3218492"/>
          </a:xfrm>
          <a:prstGeom prst="rect">
            <a:avLst/>
          </a:prstGeom>
        </p:spPr>
      </p:pic>
      <p:pic>
        <p:nvPicPr>
          <p:cNvPr id="19" name="図 18" descr="スクリーンショット 2017-12-01 22.08.png">
            <a:extLst>
              <a:ext uri="{FF2B5EF4-FFF2-40B4-BE49-F238E27FC236}">
                <a16:creationId xmlns:a16="http://schemas.microsoft.com/office/drawing/2014/main" id="{3D9442D1-C60E-0742-A30D-88C366EAD7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1763" y="2769806"/>
            <a:ext cx="4112329" cy="2249554"/>
          </a:xfrm>
          <a:prstGeom prst="rect">
            <a:avLst/>
          </a:prstGeom>
        </p:spPr>
      </p:pic>
      <p:pic>
        <p:nvPicPr>
          <p:cNvPr id="20" name="図 19" descr="スクリーンショット 2017-12-01 22.png">
            <a:extLst>
              <a:ext uri="{FF2B5EF4-FFF2-40B4-BE49-F238E27FC236}">
                <a16:creationId xmlns:a16="http://schemas.microsoft.com/office/drawing/2014/main" id="{D50C8775-DF98-0547-A729-24FAA73E0C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570" y="789940"/>
            <a:ext cx="4074329" cy="2026059"/>
          </a:xfrm>
          <a:prstGeom prst="rect">
            <a:avLst/>
          </a:prstGeom>
        </p:spPr>
      </p:pic>
      <p:sp>
        <p:nvSpPr>
          <p:cNvPr id="21" name="テキスト ボックス 20">
            <a:extLst>
              <a:ext uri="{FF2B5EF4-FFF2-40B4-BE49-F238E27FC236}">
                <a16:creationId xmlns:a16="http://schemas.microsoft.com/office/drawing/2014/main" id="{F984C72C-C9B2-F94F-834F-E9266400F2B8}"/>
              </a:ext>
            </a:extLst>
          </p:cNvPr>
          <p:cNvSpPr txBox="1"/>
          <p:nvPr/>
        </p:nvSpPr>
        <p:spPr>
          <a:xfrm>
            <a:off x="5985729" y="1354458"/>
            <a:ext cx="954107" cy="548420"/>
          </a:xfrm>
          <a:prstGeom prst="rect">
            <a:avLst/>
          </a:prstGeom>
          <a:solidFill>
            <a:srgbClr val="FFFFFF">
              <a:alpha val="69804"/>
            </a:srgbClr>
          </a:solidFill>
        </p:spPr>
        <p:txBody>
          <a:bodyPr wrap="none" rtlCol="0">
            <a:spAutoFit/>
          </a:bodyPr>
          <a:lstStyle/>
          <a:p>
            <a:pPr>
              <a:lnSpc>
                <a:spcPct val="130000"/>
              </a:lnSpc>
            </a:pPr>
            <a:r>
              <a:rPr lang="ja-JP" altLang="en-US" sz="1200" dirty="0">
                <a:solidFill>
                  <a:srgbClr val="009051"/>
                </a:solidFill>
                <a:latin typeface="ヒラギノ丸ゴ ProN W4"/>
                <a:ea typeface="ヒラギノ丸ゴ ProN W4"/>
                <a:cs typeface="ヒラギノ丸ゴ ProN W4"/>
              </a:rPr>
              <a:t>磁気レンズ</a:t>
            </a:r>
            <a:endParaRPr lang="en-US" altLang="ja-JP" sz="1200" dirty="0">
              <a:solidFill>
                <a:srgbClr val="009051"/>
              </a:solidFill>
              <a:latin typeface="ヒラギノ丸ゴ ProN W4"/>
              <a:ea typeface="ヒラギノ丸ゴ ProN W4"/>
              <a:cs typeface="ヒラギノ丸ゴ ProN W4"/>
            </a:endParaRPr>
          </a:p>
          <a:p>
            <a:pPr>
              <a:lnSpc>
                <a:spcPct val="130000"/>
              </a:lnSpc>
            </a:pPr>
            <a:r>
              <a:rPr lang="ja-JP" altLang="en-US" sz="1200" dirty="0">
                <a:solidFill>
                  <a:srgbClr val="009051"/>
                </a:solidFill>
                <a:latin typeface="ヒラギノ丸ゴ ProN W4"/>
                <a:ea typeface="ヒラギノ丸ゴ ProN W4"/>
                <a:cs typeface="ヒラギノ丸ゴ ProN W4"/>
              </a:rPr>
              <a:t>磁場分布</a:t>
            </a:r>
            <a:endParaRPr kumimoji="1" lang="ja-JP" altLang="en-US" sz="1200" dirty="0">
              <a:solidFill>
                <a:srgbClr val="009051"/>
              </a:solidFill>
              <a:latin typeface="ヒラギノ丸ゴ ProN W4"/>
              <a:ea typeface="ヒラギノ丸ゴ ProN W4"/>
              <a:cs typeface="ヒラギノ丸ゴ ProN W4"/>
            </a:endParaRPr>
          </a:p>
        </p:txBody>
      </p:sp>
      <p:sp>
        <p:nvSpPr>
          <p:cNvPr id="22" name="テキスト ボックス 21">
            <a:extLst>
              <a:ext uri="{FF2B5EF4-FFF2-40B4-BE49-F238E27FC236}">
                <a16:creationId xmlns:a16="http://schemas.microsoft.com/office/drawing/2014/main" id="{B917177E-5A02-024D-B19C-5BEE9F49AE1A}"/>
              </a:ext>
            </a:extLst>
          </p:cNvPr>
          <p:cNvSpPr txBox="1"/>
          <p:nvPr/>
        </p:nvSpPr>
        <p:spPr>
          <a:xfrm>
            <a:off x="7201472" y="3588987"/>
            <a:ext cx="1407758" cy="548420"/>
          </a:xfrm>
          <a:prstGeom prst="rect">
            <a:avLst/>
          </a:prstGeom>
          <a:solidFill>
            <a:srgbClr val="FFFFFF">
              <a:alpha val="69804"/>
            </a:srgbClr>
          </a:solidFill>
        </p:spPr>
        <p:txBody>
          <a:bodyPr wrap="none" rtlCol="0">
            <a:spAutoFit/>
          </a:bodyPr>
          <a:lstStyle/>
          <a:p>
            <a:pPr>
              <a:lnSpc>
                <a:spcPct val="130000"/>
              </a:lnSpc>
            </a:pPr>
            <a:r>
              <a:rPr kumimoji="1" lang="en-US" altLang="ja-JP" sz="1200" dirty="0">
                <a:solidFill>
                  <a:srgbClr val="C00000"/>
                </a:solidFill>
                <a:latin typeface="ヒラギノ丸ゴ ProN W4"/>
                <a:ea typeface="ヒラギノ丸ゴ ProN W4"/>
                <a:cs typeface="ヒラギノ丸ゴ ProN W4"/>
              </a:rPr>
              <a:t>238MHz</a:t>
            </a:r>
            <a:r>
              <a:rPr kumimoji="1" lang="ja-JP" altLang="en-US" sz="1200">
                <a:solidFill>
                  <a:srgbClr val="C00000"/>
                </a:solidFill>
                <a:latin typeface="ヒラギノ丸ゴ ProN W4"/>
                <a:ea typeface="ヒラギノ丸ゴ ProN W4"/>
                <a:cs typeface="ヒラギノ丸ゴ ProN W4"/>
              </a:rPr>
              <a:t> </a:t>
            </a:r>
            <a:r>
              <a:rPr kumimoji="1" lang="en-US" altLang="ja-JP" sz="1200" dirty="0">
                <a:solidFill>
                  <a:srgbClr val="C00000"/>
                </a:solidFill>
                <a:latin typeface="ヒラギノ丸ゴ ProN W4"/>
                <a:ea typeface="ヒラギノ丸ゴ ProN W4"/>
                <a:cs typeface="ヒラギノ丸ゴ ProN W4"/>
              </a:rPr>
              <a:t>RF</a:t>
            </a:r>
            <a:r>
              <a:rPr lang="ja-JP" altLang="en-US" sz="1200">
                <a:solidFill>
                  <a:srgbClr val="C00000"/>
                </a:solidFill>
                <a:latin typeface="ヒラギノ丸ゴ ProN W4"/>
                <a:ea typeface="ヒラギノ丸ゴ ProN W4"/>
                <a:cs typeface="ヒラギノ丸ゴ ProN W4"/>
              </a:rPr>
              <a:t>空</a:t>
            </a:r>
            <a:r>
              <a:rPr lang="ja-JP" altLang="en-US" sz="1200" dirty="0">
                <a:solidFill>
                  <a:srgbClr val="C00000"/>
                </a:solidFill>
                <a:latin typeface="ヒラギノ丸ゴ ProN W4"/>
                <a:ea typeface="ヒラギノ丸ゴ ProN W4"/>
                <a:cs typeface="ヒラギノ丸ゴ ProN W4"/>
              </a:rPr>
              <a:t>胴</a:t>
            </a:r>
            <a:endParaRPr kumimoji="1" lang="en-US" altLang="ja-JP" sz="1200" dirty="0">
              <a:solidFill>
                <a:srgbClr val="C00000"/>
              </a:solidFill>
              <a:latin typeface="ヒラギノ丸ゴ ProN W4"/>
              <a:ea typeface="ヒラギノ丸ゴ ProN W4"/>
              <a:cs typeface="ヒラギノ丸ゴ ProN W4"/>
            </a:endParaRPr>
          </a:p>
          <a:p>
            <a:pPr>
              <a:lnSpc>
                <a:spcPct val="130000"/>
              </a:lnSpc>
            </a:pPr>
            <a:r>
              <a:rPr kumimoji="1" lang="ja-JP" altLang="en-US" sz="1200" dirty="0">
                <a:solidFill>
                  <a:srgbClr val="C00000"/>
                </a:solidFill>
                <a:latin typeface="ヒラギノ丸ゴ ProN W4"/>
                <a:ea typeface="ヒラギノ丸ゴ ProN W4"/>
                <a:cs typeface="ヒラギノ丸ゴ ProN W4"/>
              </a:rPr>
              <a:t>電場分布</a:t>
            </a:r>
          </a:p>
        </p:txBody>
      </p:sp>
      <p:cxnSp>
        <p:nvCxnSpPr>
          <p:cNvPr id="23" name="直線矢印コネクタ 22">
            <a:extLst>
              <a:ext uri="{FF2B5EF4-FFF2-40B4-BE49-F238E27FC236}">
                <a16:creationId xmlns:a16="http://schemas.microsoft.com/office/drawing/2014/main" id="{B562CDEF-94AB-2940-892C-3D27644EACBD}"/>
              </a:ext>
            </a:extLst>
          </p:cNvPr>
          <p:cNvCxnSpPr>
            <a:cxnSpLocks/>
          </p:cNvCxnSpPr>
          <p:nvPr/>
        </p:nvCxnSpPr>
        <p:spPr>
          <a:xfrm>
            <a:off x="5304192" y="3238757"/>
            <a:ext cx="142318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8D69D716-D46B-0F4B-BD24-1064C58F207B}"/>
              </a:ext>
            </a:extLst>
          </p:cNvPr>
          <p:cNvSpPr txBox="1"/>
          <p:nvPr/>
        </p:nvSpPr>
        <p:spPr>
          <a:xfrm>
            <a:off x="5677985" y="3280633"/>
            <a:ext cx="675600" cy="308354"/>
          </a:xfrm>
          <a:prstGeom prst="rect">
            <a:avLst/>
          </a:prstGeom>
          <a:solidFill>
            <a:srgbClr val="FFFFFF"/>
          </a:solidFill>
        </p:spPr>
        <p:txBody>
          <a:bodyPr wrap="square" rtlCol="0">
            <a:spAutoFit/>
          </a:bodyPr>
          <a:lstStyle/>
          <a:p>
            <a:pPr>
              <a:lnSpc>
                <a:spcPct val="130000"/>
              </a:lnSpc>
            </a:pPr>
            <a:r>
              <a:rPr kumimoji="1" lang="en-US" altLang="ja-JP" sz="1200" dirty="0">
                <a:latin typeface="ヒラギノ丸ゴ ProN W4"/>
                <a:ea typeface="ヒラギノ丸ゴ ProN W4"/>
                <a:cs typeface="ヒラギノ丸ゴ ProN W4"/>
              </a:rPr>
              <a:t>20</a:t>
            </a:r>
            <a:r>
              <a:rPr kumimoji="1" lang="ja-JP" altLang="en-US" sz="1200">
                <a:latin typeface="ヒラギノ丸ゴ ProN W4"/>
                <a:ea typeface="ヒラギノ丸ゴ ProN W4"/>
                <a:cs typeface="ヒラギノ丸ゴ ProN W4"/>
              </a:rPr>
              <a:t> </a:t>
            </a:r>
            <a:r>
              <a:rPr kumimoji="1" lang="en-US" altLang="ja-JP" sz="1200" dirty="0">
                <a:latin typeface="ヒラギノ丸ゴ ProN W4"/>
                <a:ea typeface="ヒラギノ丸ゴ ProN W4"/>
                <a:cs typeface="ヒラギノ丸ゴ ProN W4"/>
              </a:rPr>
              <a:t>cm</a:t>
            </a:r>
          </a:p>
        </p:txBody>
      </p:sp>
      <p:sp>
        <p:nvSpPr>
          <p:cNvPr id="26" name="テキスト ボックス 25">
            <a:extLst>
              <a:ext uri="{FF2B5EF4-FFF2-40B4-BE49-F238E27FC236}">
                <a16:creationId xmlns:a16="http://schemas.microsoft.com/office/drawing/2014/main" id="{8AA57971-D3E3-3745-B136-6F58675B0F0A}"/>
              </a:ext>
            </a:extLst>
          </p:cNvPr>
          <p:cNvSpPr txBox="1"/>
          <p:nvPr/>
        </p:nvSpPr>
        <p:spPr>
          <a:xfrm>
            <a:off x="4845617" y="3956649"/>
            <a:ext cx="954107" cy="308354"/>
          </a:xfrm>
          <a:prstGeom prst="rect">
            <a:avLst/>
          </a:prstGeom>
          <a:solidFill>
            <a:srgbClr val="FFFFFF">
              <a:alpha val="69804"/>
            </a:srgbClr>
          </a:solidFill>
          <a:ln>
            <a:solidFill>
              <a:srgbClr val="0432FF"/>
            </a:solidFill>
          </a:ln>
        </p:spPr>
        <p:txBody>
          <a:bodyPr wrap="none" rtlCol="0">
            <a:spAutoFit/>
          </a:bodyPr>
          <a:lstStyle/>
          <a:p>
            <a:pPr>
              <a:lnSpc>
                <a:spcPct val="130000"/>
              </a:lnSpc>
            </a:pPr>
            <a:r>
              <a:rPr kumimoji="1" lang="ja-JP" altLang="en-US" sz="1200">
                <a:latin typeface="ヒラギノ丸ゴ ProN W4"/>
                <a:ea typeface="ヒラギノ丸ゴ ProN W4"/>
                <a:cs typeface="ヒラギノ丸ゴ ProN W4"/>
              </a:rPr>
              <a:t>電子銃出口</a:t>
            </a:r>
            <a:endParaRPr kumimoji="1" lang="ja-JP" altLang="en-US" sz="1200" dirty="0">
              <a:latin typeface="ヒラギノ丸ゴ ProN W4"/>
              <a:ea typeface="ヒラギノ丸ゴ ProN W4"/>
              <a:cs typeface="ヒラギノ丸ゴ ProN W4"/>
            </a:endParaRPr>
          </a:p>
        </p:txBody>
      </p:sp>
      <p:cxnSp>
        <p:nvCxnSpPr>
          <p:cNvPr id="3" name="直線矢印コネクタ 2">
            <a:extLst>
              <a:ext uri="{FF2B5EF4-FFF2-40B4-BE49-F238E27FC236}">
                <a16:creationId xmlns:a16="http://schemas.microsoft.com/office/drawing/2014/main" id="{9D53521A-4904-0840-BC7F-E6409C47B19D}"/>
              </a:ext>
            </a:extLst>
          </p:cNvPr>
          <p:cNvCxnSpPr>
            <a:cxnSpLocks/>
          </p:cNvCxnSpPr>
          <p:nvPr/>
        </p:nvCxnSpPr>
        <p:spPr>
          <a:xfrm flipH="1" flipV="1">
            <a:off x="5311169" y="2834079"/>
            <a:ext cx="11502" cy="1122570"/>
          </a:xfrm>
          <a:prstGeom prst="straightConnector1">
            <a:avLst/>
          </a:prstGeom>
          <a:ln w="28575">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044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03A4BE5-2E5B-9341-B75F-129996BD7111}"/>
              </a:ext>
            </a:extLst>
          </p:cNvPr>
          <p:cNvSpPr/>
          <p:nvPr/>
        </p:nvSpPr>
        <p:spPr>
          <a:xfrm>
            <a:off x="125284" y="126876"/>
            <a:ext cx="5634876" cy="400110"/>
          </a:xfrm>
          <a:prstGeom prst="rect">
            <a:avLst/>
          </a:prstGeom>
          <a:noFill/>
          <a:ln>
            <a:noFill/>
          </a:ln>
        </p:spPr>
        <p:txBody>
          <a:bodyPr wrap="none">
            <a:spAutoFit/>
          </a:bodyPr>
          <a:lstStyle/>
          <a:p>
            <a:r>
              <a:rPr lang="en-US" altLang="ja-JP" sz="2000" dirty="0">
                <a:latin typeface="ヒラギノ丸ゴ ProN W4"/>
                <a:ea typeface="ヒラギノ丸ゴ ProN W4"/>
                <a:cs typeface="ヒラギノ丸ゴ ProN W4"/>
              </a:rPr>
              <a:t>238 MHz RF</a:t>
            </a:r>
            <a:r>
              <a:rPr lang="ja-JP" altLang="en-US" sz="2000">
                <a:latin typeface="ヒラギノ丸ゴ ProN W4"/>
                <a:ea typeface="ヒラギノ丸ゴ ProN W4"/>
                <a:cs typeface="ヒラギノ丸ゴ ProN W4"/>
              </a:rPr>
              <a:t>空胴出口のシミュレーション結果</a:t>
            </a:r>
            <a:endParaRPr lang="en-US" altLang="ja-JP" sz="2000" dirty="0">
              <a:latin typeface="ヒラギノ丸ゴ ProN W4"/>
              <a:ea typeface="ヒラギノ丸ゴ ProN W4"/>
              <a:cs typeface="ヒラギノ丸ゴ ProN W4"/>
            </a:endParaRPr>
          </a:p>
        </p:txBody>
      </p:sp>
      <p:cxnSp>
        <p:nvCxnSpPr>
          <p:cNvPr id="3" name="直線コネクタ 2">
            <a:extLst>
              <a:ext uri="{FF2B5EF4-FFF2-40B4-BE49-F238E27FC236}">
                <a16:creationId xmlns:a16="http://schemas.microsoft.com/office/drawing/2014/main" id="{1D51861E-C050-704E-B328-F04B8E1CB7D8}"/>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5" name="表 14">
            <a:extLst>
              <a:ext uri="{FF2B5EF4-FFF2-40B4-BE49-F238E27FC236}">
                <a16:creationId xmlns:a16="http://schemas.microsoft.com/office/drawing/2014/main" id="{7B5ED23F-BAC8-2F42-85B6-030AEA8EA8B6}"/>
              </a:ext>
            </a:extLst>
          </p:cNvPr>
          <p:cNvGraphicFramePr>
            <a:graphicFrameLocks noGrp="1"/>
          </p:cNvGraphicFramePr>
          <p:nvPr>
            <p:extLst>
              <p:ext uri="{D42A27DB-BD31-4B8C-83A1-F6EECF244321}">
                <p14:modId xmlns:p14="http://schemas.microsoft.com/office/powerpoint/2010/main" val="1675865278"/>
              </p:ext>
            </p:extLst>
          </p:nvPr>
        </p:nvGraphicFramePr>
        <p:xfrm>
          <a:off x="373846" y="624092"/>
          <a:ext cx="4249911" cy="2719526"/>
        </p:xfrm>
        <a:graphic>
          <a:graphicData uri="http://schemas.openxmlformats.org/drawingml/2006/table">
            <a:tbl>
              <a:tblPr firstRow="1" bandRow="1">
                <a:tableStyleId>{5C22544A-7EE6-4342-B048-85BDC9FD1C3A}</a:tableStyleId>
              </a:tblPr>
              <a:tblGrid>
                <a:gridCol w="1734760">
                  <a:extLst>
                    <a:ext uri="{9D8B030D-6E8A-4147-A177-3AD203B41FA5}">
                      <a16:colId xmlns:a16="http://schemas.microsoft.com/office/drawing/2014/main" val="3428074667"/>
                    </a:ext>
                  </a:extLst>
                </a:gridCol>
                <a:gridCol w="2515151">
                  <a:extLst>
                    <a:ext uri="{9D8B030D-6E8A-4147-A177-3AD203B41FA5}">
                      <a16:colId xmlns:a16="http://schemas.microsoft.com/office/drawing/2014/main" val="2076813142"/>
                    </a:ext>
                  </a:extLst>
                </a:gridCol>
              </a:tblGrid>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パラメータ</a:t>
                      </a:r>
                    </a:p>
                  </a:txBody>
                  <a:tcPr anchor="ctr"/>
                </a:tc>
                <a:tc>
                  <a:txBody>
                    <a:bodyPr/>
                    <a:lstStyle/>
                    <a:p>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4222338255"/>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エネルギー</a:t>
                      </a:r>
                    </a:p>
                  </a:txBody>
                  <a:tcPr anchor="ctr"/>
                </a:tc>
                <a:tc>
                  <a:txBody>
                    <a:bodyPr/>
                    <a:lstStyle/>
                    <a:p>
                      <a:r>
                        <a:rPr kumimoji="1" lang="en-US" altLang="ja-JP" sz="1400" dirty="0">
                          <a:latin typeface="Hiragino Maru Gothic ProN W4" panose="020F0400000000000000" pitchFamily="34" charset="-128"/>
                          <a:ea typeface="Hiragino Maru Gothic ProN W4" panose="020F0400000000000000" pitchFamily="34" charset="-128"/>
                        </a:rPr>
                        <a:t>500 </a:t>
                      </a:r>
                      <a:r>
                        <a:rPr kumimoji="1" lang="en-US" altLang="ja-JP" sz="1400" dirty="0" err="1">
                          <a:latin typeface="Hiragino Maru Gothic ProN W4" panose="020F0400000000000000" pitchFamily="34" charset="-128"/>
                          <a:ea typeface="Hiragino Maru Gothic ProN W4" panose="020F0400000000000000" pitchFamily="34" charset="-128"/>
                        </a:rPr>
                        <a:t>keV</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447801769"/>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エネルギー幅</a:t>
                      </a:r>
                    </a:p>
                  </a:txBody>
                  <a:tcPr anchor="ctr"/>
                </a:tc>
                <a:tc>
                  <a:txBody>
                    <a:bodyPr/>
                    <a:lstStyle/>
                    <a:p>
                      <a:pPr>
                        <a:lnSpc>
                          <a:spcPct val="150000"/>
                        </a:lnSpc>
                      </a:pPr>
                      <a:r>
                        <a:rPr kumimoji="1" lang="en-US" altLang="ja-JP" sz="1400" dirty="0">
                          <a:latin typeface="Hiragino Maru Gothic ProN W4" panose="020F0400000000000000" pitchFamily="34" charset="-128"/>
                          <a:ea typeface="Hiragino Maru Gothic ProN W4" panose="020F0400000000000000" pitchFamily="34" charset="-128"/>
                        </a:rPr>
                        <a:t>10%</a:t>
                      </a:r>
                    </a:p>
                    <a:p>
                      <a:pPr>
                        <a:lnSpc>
                          <a:spcPct val="150000"/>
                        </a:lnSpc>
                      </a:pPr>
                      <a:r>
                        <a:rPr kumimoji="1" lang="en-US" altLang="ja-JP" sz="1400" dirty="0">
                          <a:latin typeface="Hiragino Maru Gothic ProN W4" panose="020F0400000000000000" pitchFamily="34" charset="-128"/>
                          <a:ea typeface="Hiragino Maru Gothic ProN W4" panose="020F0400000000000000" pitchFamily="34" charset="-128"/>
                        </a:rPr>
                        <a:t>&lt; 5% (60% core part)</a:t>
                      </a:r>
                    </a:p>
                  </a:txBody>
                  <a:tcPr anchor="ctr"/>
                </a:tc>
                <a:extLst>
                  <a:ext uri="{0D108BD9-81ED-4DB2-BD59-A6C34878D82A}">
                    <a16:rowId xmlns:a16="http://schemas.microsoft.com/office/drawing/2014/main" val="807660287"/>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ビーム輸送効率</a:t>
                      </a:r>
                    </a:p>
                  </a:txBody>
                  <a:tcPr anchor="ctr"/>
                </a:tc>
                <a:tc>
                  <a:txBody>
                    <a:bodyPr/>
                    <a:lstStyle/>
                    <a:p>
                      <a:r>
                        <a:rPr kumimoji="1" lang="en-US" altLang="ja-JP" sz="1400" dirty="0">
                          <a:latin typeface="Hiragino Maru Gothic ProN W4" panose="020F0400000000000000" pitchFamily="34" charset="-128"/>
                          <a:ea typeface="Hiragino Maru Gothic ProN W4" panose="020F0400000000000000" pitchFamily="34" charset="-128"/>
                        </a:rPr>
                        <a:t>100% (1 </a:t>
                      </a:r>
                      <a:r>
                        <a:rPr kumimoji="1" lang="en-US" altLang="ja-JP" sz="1400" dirty="0" err="1">
                          <a:latin typeface="Hiragino Maru Gothic ProN W4" panose="020F0400000000000000" pitchFamily="34" charset="-128"/>
                          <a:ea typeface="Hiragino Maru Gothic ProN W4" panose="020F0400000000000000" pitchFamily="34" charset="-128"/>
                        </a:rPr>
                        <a:t>nC</a:t>
                      </a:r>
                      <a:r>
                        <a:rPr kumimoji="1" lang="en-US" altLang="ja-JP" sz="1400" dirty="0">
                          <a:latin typeface="Hiragino Maru Gothic ProN W4" panose="020F0400000000000000" pitchFamily="34" charset="-128"/>
                          <a:ea typeface="Hiragino Maru Gothic ProN W4" panose="020F0400000000000000" pitchFamily="34" charset="-128"/>
                        </a:rPr>
                        <a:t>)</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02506245"/>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ビームサイズ</a:t>
                      </a:r>
                    </a:p>
                  </a:txBody>
                  <a:tcPr anchor="ctr"/>
                </a:tc>
                <a:tc>
                  <a:txBody>
                    <a:bodyPr/>
                    <a:lstStyle/>
                    <a:p>
                      <a:r>
                        <a:rPr lang="en-US" altLang="ja-JP" sz="1400" dirty="0">
                          <a:latin typeface="Hiragino Maru Gothic ProN W4" charset="-128"/>
                          <a:ea typeface="Hiragino Maru Gothic ProN W4" charset="-128"/>
                          <a:cs typeface="Hiragino Maru Gothic ProN W4" charset="-128"/>
                        </a:rPr>
                        <a:t>φ8 mm</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336848708"/>
                  </a:ext>
                </a:extLst>
              </a:tr>
              <a:tr h="360000">
                <a:tc>
                  <a:txBody>
                    <a:bodyPr/>
                    <a:lstStyle/>
                    <a:p>
                      <a:r>
                        <a:rPr kumimoji="1" lang="ja-JP" altLang="en-US" sz="1400">
                          <a:latin typeface="Hiragino Maru Gothic ProN W4" panose="020F0400000000000000" pitchFamily="34" charset="-128"/>
                          <a:ea typeface="Hiragino Maru Gothic ProN W4" panose="020F0400000000000000" pitchFamily="34" charset="-128"/>
                        </a:rPr>
                        <a:t>エミッタンス </a:t>
                      </a:r>
                    </a:p>
                  </a:txBody>
                  <a:tcPr anchor="ctr"/>
                </a:tc>
                <a:tc>
                  <a:txBody>
                    <a:bodyPr/>
                    <a:lstStyle/>
                    <a:p>
                      <a:r>
                        <a:rPr lang="en-US" altLang="ja-JP" sz="1400" dirty="0">
                          <a:latin typeface="Hiragino Maru Gothic ProN W4" charset="-128"/>
                          <a:ea typeface="Hiragino Maru Gothic ProN W4" charset="-128"/>
                          <a:cs typeface="Hiragino Maru Gothic ProN W4" charset="-128"/>
                        </a:rPr>
                        <a:t>2.5 mm </a:t>
                      </a:r>
                      <a:r>
                        <a:rPr lang="en-US" altLang="ja-JP" sz="1400" dirty="0" err="1">
                          <a:latin typeface="Hiragino Maru Gothic ProN W4" charset="-128"/>
                          <a:ea typeface="Hiragino Maru Gothic ProN W4" charset="-128"/>
                          <a:cs typeface="Hiragino Maru Gothic ProN W4" charset="-128"/>
                        </a:rPr>
                        <a:t>mrad</a:t>
                      </a: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100%</a:t>
                      </a:r>
                      <a:r>
                        <a:rPr lang="ja-JP" altLang="en-US" sz="1400">
                          <a:latin typeface="Hiragino Maru Gothic ProN W4" charset="-128"/>
                          <a:ea typeface="Hiragino Maru Gothic ProN W4" charset="-128"/>
                          <a:cs typeface="Hiragino Maru Gothic ProN W4" charset="-128"/>
                        </a:rPr>
                        <a:t>）</a:t>
                      </a:r>
                      <a:endParaRPr lang="en-US" altLang="ja-JP" sz="1400" dirty="0">
                        <a:latin typeface="Hiragino Maru Gothic ProN W4" charset="-128"/>
                        <a:ea typeface="Hiragino Maru Gothic ProN W4" charset="-128"/>
                        <a:cs typeface="Hiragino Maru Gothic ProN W4" charset="-128"/>
                      </a:endParaRPr>
                    </a:p>
                    <a:p>
                      <a:pPr>
                        <a:lnSpc>
                          <a:spcPct val="150000"/>
                        </a:lnSpc>
                      </a:pPr>
                      <a:r>
                        <a:rPr kumimoji="1" lang="en-US" altLang="ja-JP" sz="1400" dirty="0">
                          <a:latin typeface="Hiragino Maru Gothic ProN W4" charset="-128"/>
                          <a:ea typeface="Hiragino Maru Gothic ProN W4" charset="-128"/>
                        </a:rPr>
                        <a:t>2 mm </a:t>
                      </a:r>
                      <a:r>
                        <a:rPr kumimoji="1" lang="en-US" altLang="ja-JP" sz="1400" dirty="0" err="1">
                          <a:latin typeface="Hiragino Maru Gothic ProN W4" charset="-128"/>
                          <a:ea typeface="Hiragino Maru Gothic ProN W4" charset="-128"/>
                        </a:rPr>
                        <a:t>mrad</a:t>
                      </a:r>
                      <a:r>
                        <a:rPr kumimoji="1" lang="ja-JP" altLang="en-US" sz="1400">
                          <a:latin typeface="Hiragino Maru Gothic ProN W4" charset="-128"/>
                          <a:ea typeface="Hiragino Maru Gothic ProN W4" charset="-128"/>
                        </a:rPr>
                        <a:t>（</a:t>
                      </a:r>
                      <a:r>
                        <a:rPr kumimoji="1" lang="en-US" altLang="ja-JP" sz="1400" dirty="0">
                          <a:latin typeface="Hiragino Maru Gothic ProN W4" charset="-128"/>
                          <a:ea typeface="Hiragino Maru Gothic ProN W4" charset="-128"/>
                        </a:rPr>
                        <a:t>60%</a:t>
                      </a:r>
                      <a:r>
                        <a:rPr kumimoji="1" lang="ja-JP" altLang="en-US" sz="1400">
                          <a:latin typeface="Hiragino Maru Gothic ProN W4" charset="-128"/>
                          <a:ea typeface="Hiragino Maru Gothic ProN W4" charset="-128"/>
                        </a:rPr>
                        <a:t>）</a:t>
                      </a:r>
                      <a:endParaRPr kumimoji="1" lang="ja-JP" altLang="en-US" sz="14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676262865"/>
                  </a:ext>
                </a:extLst>
              </a:tr>
            </a:tbl>
          </a:graphicData>
        </a:graphic>
      </p:graphicFrame>
      <p:pic>
        <p:nvPicPr>
          <p:cNvPr id="43" name="図 42">
            <a:extLst>
              <a:ext uri="{FF2B5EF4-FFF2-40B4-BE49-F238E27FC236}">
                <a16:creationId xmlns:a16="http://schemas.microsoft.com/office/drawing/2014/main" id="{F4AE7186-37CA-4D4D-AA1E-32CAA448E1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51092" y="617151"/>
            <a:ext cx="3075590" cy="2720094"/>
          </a:xfrm>
          <a:prstGeom prst="rect">
            <a:avLst/>
          </a:prstGeom>
        </p:spPr>
      </p:pic>
      <p:pic>
        <p:nvPicPr>
          <p:cNvPr id="52" name="図 51">
            <a:extLst>
              <a:ext uri="{FF2B5EF4-FFF2-40B4-BE49-F238E27FC236}">
                <a16:creationId xmlns:a16="http://schemas.microsoft.com/office/drawing/2014/main" id="{5DF54D2F-C18A-EE40-9272-15F128F43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8346" y="3754411"/>
            <a:ext cx="3075590" cy="2720094"/>
          </a:xfrm>
          <a:prstGeom prst="rect">
            <a:avLst/>
          </a:prstGeom>
        </p:spPr>
      </p:pic>
      <p:sp>
        <p:nvSpPr>
          <p:cNvPr id="53" name="正方形/長方形 52">
            <a:extLst>
              <a:ext uri="{FF2B5EF4-FFF2-40B4-BE49-F238E27FC236}">
                <a16:creationId xmlns:a16="http://schemas.microsoft.com/office/drawing/2014/main" id="{47A0E099-963B-EE40-9F46-83E3F01CC74C}"/>
              </a:ext>
            </a:extLst>
          </p:cNvPr>
          <p:cNvSpPr/>
          <p:nvPr/>
        </p:nvSpPr>
        <p:spPr>
          <a:xfrm rot="16200000">
            <a:off x="4685826" y="4953455"/>
            <a:ext cx="978153"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a:t>
            </a:r>
            <a:r>
              <a:rPr lang="en-US" altLang="ja-JP" sz="1400" dirty="0" err="1">
                <a:latin typeface="ヒラギノ丸ゴ ProN W4"/>
                <a:ea typeface="ヒラギノ丸ゴ ProN W4"/>
                <a:cs typeface="ヒラギノ丸ゴ ProN W4"/>
              </a:rPr>
              <a:t>mrad</a:t>
            </a:r>
            <a:r>
              <a:rPr lang="en-US" altLang="ja-JP" sz="1400" dirty="0">
                <a:latin typeface="ヒラギノ丸ゴ ProN W4"/>
                <a:ea typeface="ヒラギノ丸ゴ ProN W4"/>
                <a:cs typeface="ヒラギノ丸ゴ ProN W4"/>
              </a:rPr>
              <a:t>]</a:t>
            </a:r>
          </a:p>
        </p:txBody>
      </p:sp>
      <p:sp>
        <p:nvSpPr>
          <p:cNvPr id="54" name="正方形/長方形 53">
            <a:extLst>
              <a:ext uri="{FF2B5EF4-FFF2-40B4-BE49-F238E27FC236}">
                <a16:creationId xmlns:a16="http://schemas.microsoft.com/office/drawing/2014/main" id="{1FD5AF95-4074-1D4E-AD14-67002C916B54}"/>
              </a:ext>
            </a:extLst>
          </p:cNvPr>
          <p:cNvSpPr/>
          <p:nvPr/>
        </p:nvSpPr>
        <p:spPr>
          <a:xfrm>
            <a:off x="6695775" y="6492663"/>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[cm]</a:t>
            </a:r>
          </a:p>
        </p:txBody>
      </p:sp>
      <p:cxnSp>
        <p:nvCxnSpPr>
          <p:cNvPr id="55" name="直線矢印コネクタ 54">
            <a:extLst>
              <a:ext uri="{FF2B5EF4-FFF2-40B4-BE49-F238E27FC236}">
                <a16:creationId xmlns:a16="http://schemas.microsoft.com/office/drawing/2014/main" id="{CC7B4075-ACB5-274F-818D-853E75048D2E}"/>
              </a:ext>
            </a:extLst>
          </p:cNvPr>
          <p:cNvCxnSpPr>
            <a:cxnSpLocks/>
          </p:cNvCxnSpPr>
          <p:nvPr/>
        </p:nvCxnSpPr>
        <p:spPr>
          <a:xfrm flipV="1">
            <a:off x="8271857" y="4433253"/>
            <a:ext cx="0" cy="1307123"/>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4CF23A65-01D2-684D-8ED0-4AAECB8380A8}"/>
              </a:ext>
            </a:extLst>
          </p:cNvPr>
          <p:cNvSpPr/>
          <p:nvPr/>
        </p:nvSpPr>
        <p:spPr>
          <a:xfrm rot="16200000">
            <a:off x="7902833" y="4956008"/>
            <a:ext cx="76655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20 </a:t>
            </a:r>
            <a:r>
              <a:rPr lang="en-US" altLang="ja-JP" sz="1100" dirty="0" err="1">
                <a:latin typeface="ヒラギノ丸ゴ ProN W4"/>
                <a:ea typeface="ヒラギノ丸ゴ ProN W4"/>
                <a:cs typeface="ヒラギノ丸ゴ ProN W4"/>
              </a:rPr>
              <a:t>mrad</a:t>
            </a:r>
            <a:endParaRPr lang="en-US" altLang="ja-JP" sz="1100" dirty="0">
              <a:latin typeface="ヒラギノ丸ゴ ProN W4"/>
              <a:ea typeface="ヒラギノ丸ゴ ProN W4"/>
              <a:cs typeface="ヒラギノ丸ゴ ProN W4"/>
            </a:endParaRPr>
          </a:p>
        </p:txBody>
      </p:sp>
      <p:sp>
        <p:nvSpPr>
          <p:cNvPr id="58" name="正方形/長方形 57">
            <a:extLst>
              <a:ext uri="{FF2B5EF4-FFF2-40B4-BE49-F238E27FC236}">
                <a16:creationId xmlns:a16="http://schemas.microsoft.com/office/drawing/2014/main" id="{2FD6D96C-0CFF-1C41-9FA7-B6E7EF2A8FAF}"/>
              </a:ext>
            </a:extLst>
          </p:cNvPr>
          <p:cNvSpPr/>
          <p:nvPr/>
        </p:nvSpPr>
        <p:spPr>
          <a:xfrm>
            <a:off x="5763668" y="3866560"/>
            <a:ext cx="1859805"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水平方向　位相空間</a:t>
            </a:r>
            <a:r>
              <a:rPr lang="en-US" altLang="ja-JP" sz="1400" dirty="0">
                <a:latin typeface="ヒラギノ丸ゴ ProN W4"/>
                <a:ea typeface="ヒラギノ丸ゴ ProN W4"/>
                <a:cs typeface="ヒラギノ丸ゴ ProN W4"/>
              </a:rPr>
              <a:t> </a:t>
            </a:r>
          </a:p>
        </p:txBody>
      </p:sp>
      <p:sp>
        <p:nvSpPr>
          <p:cNvPr id="59" name="正方形/長方形 58">
            <a:extLst>
              <a:ext uri="{FF2B5EF4-FFF2-40B4-BE49-F238E27FC236}">
                <a16:creationId xmlns:a16="http://schemas.microsoft.com/office/drawing/2014/main" id="{5AC6A82D-8D45-764F-986B-3FE086F89AAE}"/>
              </a:ext>
            </a:extLst>
          </p:cNvPr>
          <p:cNvSpPr/>
          <p:nvPr/>
        </p:nvSpPr>
        <p:spPr>
          <a:xfrm>
            <a:off x="5746413" y="706038"/>
            <a:ext cx="1261884"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ビームサイズ</a:t>
            </a:r>
            <a:endParaRPr lang="en-US" altLang="ja-JP" sz="1400" dirty="0">
              <a:latin typeface="ヒラギノ丸ゴ ProN W4"/>
              <a:ea typeface="ヒラギノ丸ゴ ProN W4"/>
              <a:cs typeface="ヒラギノ丸ゴ ProN W4"/>
            </a:endParaRPr>
          </a:p>
        </p:txBody>
      </p:sp>
      <p:sp>
        <p:nvSpPr>
          <p:cNvPr id="60" name="正方形/長方形 59">
            <a:extLst>
              <a:ext uri="{FF2B5EF4-FFF2-40B4-BE49-F238E27FC236}">
                <a16:creationId xmlns:a16="http://schemas.microsoft.com/office/drawing/2014/main" id="{A7851108-5E76-DC40-93C5-A25B829D0520}"/>
              </a:ext>
            </a:extLst>
          </p:cNvPr>
          <p:cNvSpPr/>
          <p:nvPr/>
        </p:nvSpPr>
        <p:spPr>
          <a:xfrm rot="16200000">
            <a:off x="4788797" y="1811807"/>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y [cm]</a:t>
            </a:r>
          </a:p>
        </p:txBody>
      </p:sp>
      <p:sp>
        <p:nvSpPr>
          <p:cNvPr id="61" name="正方形/長方形 60">
            <a:extLst>
              <a:ext uri="{FF2B5EF4-FFF2-40B4-BE49-F238E27FC236}">
                <a16:creationId xmlns:a16="http://schemas.microsoft.com/office/drawing/2014/main" id="{B30F3FE0-405F-D84A-B9C1-6886437EE78C}"/>
              </a:ext>
            </a:extLst>
          </p:cNvPr>
          <p:cNvSpPr/>
          <p:nvPr/>
        </p:nvSpPr>
        <p:spPr>
          <a:xfrm>
            <a:off x="6681138" y="3379421"/>
            <a:ext cx="737702" cy="307777"/>
          </a:xfrm>
          <a:prstGeom prst="rect">
            <a:avLst/>
          </a:prstGeom>
          <a:solidFill>
            <a:schemeClr val="bg1"/>
          </a:solidFill>
        </p:spPr>
        <p:txBody>
          <a:bodyPr wrap="none">
            <a:spAutoFit/>
          </a:bodyPr>
          <a:lstStyle/>
          <a:p>
            <a:r>
              <a:rPr lang="en-US" altLang="ja-JP" sz="1400" dirty="0">
                <a:latin typeface="ヒラギノ丸ゴ ProN W4"/>
                <a:ea typeface="ヒラギノ丸ゴ ProN W4"/>
                <a:cs typeface="ヒラギノ丸ゴ ProN W4"/>
              </a:rPr>
              <a:t>x [cm]</a:t>
            </a:r>
          </a:p>
        </p:txBody>
      </p:sp>
      <p:cxnSp>
        <p:nvCxnSpPr>
          <p:cNvPr id="62" name="直線矢印コネクタ 61">
            <a:extLst>
              <a:ext uri="{FF2B5EF4-FFF2-40B4-BE49-F238E27FC236}">
                <a16:creationId xmlns:a16="http://schemas.microsoft.com/office/drawing/2014/main" id="{C46A12A0-BD41-4C41-A2D9-D0B6D4CA7A9D}"/>
              </a:ext>
            </a:extLst>
          </p:cNvPr>
          <p:cNvCxnSpPr>
            <a:cxnSpLocks/>
          </p:cNvCxnSpPr>
          <p:nvPr/>
        </p:nvCxnSpPr>
        <p:spPr>
          <a:xfrm flipV="1">
            <a:off x="8271857" y="1013815"/>
            <a:ext cx="0" cy="1913759"/>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3" name="正方形/長方形 62">
            <a:extLst>
              <a:ext uri="{FF2B5EF4-FFF2-40B4-BE49-F238E27FC236}">
                <a16:creationId xmlns:a16="http://schemas.microsoft.com/office/drawing/2014/main" id="{35BCB4FB-C222-EE44-8060-6FF03CC7D958}"/>
              </a:ext>
            </a:extLst>
          </p:cNvPr>
          <p:cNvSpPr/>
          <p:nvPr/>
        </p:nvSpPr>
        <p:spPr>
          <a:xfrm rot="16200000">
            <a:off x="8001417" y="1833962"/>
            <a:ext cx="56938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8 mm</a:t>
            </a:r>
          </a:p>
        </p:txBody>
      </p:sp>
      <p:cxnSp>
        <p:nvCxnSpPr>
          <p:cNvPr id="64" name="直線矢印コネクタ 63">
            <a:extLst>
              <a:ext uri="{FF2B5EF4-FFF2-40B4-BE49-F238E27FC236}">
                <a16:creationId xmlns:a16="http://schemas.microsoft.com/office/drawing/2014/main" id="{2A606F0A-52AF-D94D-9943-E1027B602AAF}"/>
              </a:ext>
            </a:extLst>
          </p:cNvPr>
          <p:cNvCxnSpPr>
            <a:cxnSpLocks/>
          </p:cNvCxnSpPr>
          <p:nvPr/>
        </p:nvCxnSpPr>
        <p:spPr>
          <a:xfrm flipH="1">
            <a:off x="6094841" y="3064127"/>
            <a:ext cx="2029210" cy="1"/>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5A836FD8-C142-7C41-8F2F-1416DB5D5B1E}"/>
              </a:ext>
            </a:extLst>
          </p:cNvPr>
          <p:cNvSpPr/>
          <p:nvPr/>
        </p:nvSpPr>
        <p:spPr>
          <a:xfrm>
            <a:off x="6786218" y="2933322"/>
            <a:ext cx="569387" cy="261610"/>
          </a:xfrm>
          <a:prstGeom prst="rect">
            <a:avLst/>
          </a:prstGeom>
          <a:solidFill>
            <a:schemeClr val="bg1"/>
          </a:solidFill>
        </p:spPr>
        <p:txBody>
          <a:bodyPr wrap="none">
            <a:spAutoFit/>
          </a:bodyPr>
          <a:lstStyle/>
          <a:p>
            <a:r>
              <a:rPr lang="en-US" altLang="ja-JP" sz="1100" dirty="0">
                <a:latin typeface="ヒラギノ丸ゴ ProN W4"/>
                <a:ea typeface="ヒラギノ丸ゴ ProN W4"/>
                <a:cs typeface="ヒラギノ丸ゴ ProN W4"/>
              </a:rPr>
              <a:t>8 mm</a:t>
            </a:r>
          </a:p>
        </p:txBody>
      </p:sp>
      <p:pic>
        <p:nvPicPr>
          <p:cNvPr id="70" name="図 69">
            <a:extLst>
              <a:ext uri="{FF2B5EF4-FFF2-40B4-BE49-F238E27FC236}">
                <a16:creationId xmlns:a16="http://schemas.microsoft.com/office/drawing/2014/main" id="{179ED435-6E3C-3044-8D39-136B2231C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994" y="3780465"/>
            <a:ext cx="3480872" cy="3019975"/>
          </a:xfrm>
          <a:prstGeom prst="rect">
            <a:avLst/>
          </a:prstGeom>
        </p:spPr>
      </p:pic>
      <p:sp>
        <p:nvSpPr>
          <p:cNvPr id="20" name="正方形/長方形 19">
            <a:extLst>
              <a:ext uri="{FF2B5EF4-FFF2-40B4-BE49-F238E27FC236}">
                <a16:creationId xmlns:a16="http://schemas.microsoft.com/office/drawing/2014/main" id="{23B37490-AD0C-FC44-979C-36687188DDAF}"/>
              </a:ext>
            </a:extLst>
          </p:cNvPr>
          <p:cNvSpPr/>
          <p:nvPr/>
        </p:nvSpPr>
        <p:spPr>
          <a:xfrm>
            <a:off x="700873" y="3473213"/>
            <a:ext cx="3595856" cy="307777"/>
          </a:xfrm>
          <a:prstGeom prst="rect">
            <a:avLst/>
          </a:prstGeom>
          <a:solidFill>
            <a:schemeClr val="bg1"/>
          </a:solidFill>
        </p:spPr>
        <p:txBody>
          <a:bodyPr wrap="none">
            <a:spAutoFit/>
          </a:bodyPr>
          <a:lstStyle/>
          <a:p>
            <a:r>
              <a:rPr lang="ja-JP" altLang="en-US" sz="1400">
                <a:latin typeface="ヒラギノ丸ゴ ProN W4"/>
                <a:ea typeface="ヒラギノ丸ゴ ProN W4"/>
                <a:cs typeface="ヒラギノ丸ゴ ProN W4"/>
              </a:rPr>
              <a:t>ビームパルス幅・エネルギープロファイル</a:t>
            </a:r>
            <a:endParaRPr lang="en-US" altLang="ja-JP" sz="1400" dirty="0">
              <a:latin typeface="ヒラギノ丸ゴ ProN W4"/>
              <a:ea typeface="ヒラギノ丸ゴ ProN W4"/>
              <a:cs typeface="ヒラギノ丸ゴ ProN W4"/>
            </a:endParaRPr>
          </a:p>
        </p:txBody>
      </p:sp>
      <p:cxnSp>
        <p:nvCxnSpPr>
          <p:cNvPr id="21" name="直線矢印コネクタ 20">
            <a:extLst>
              <a:ext uri="{FF2B5EF4-FFF2-40B4-BE49-F238E27FC236}">
                <a16:creationId xmlns:a16="http://schemas.microsoft.com/office/drawing/2014/main" id="{A17323FE-2DC7-DF47-8C60-FB80B5FFB342}"/>
              </a:ext>
            </a:extLst>
          </p:cNvPr>
          <p:cNvCxnSpPr>
            <a:cxnSpLocks/>
          </p:cNvCxnSpPr>
          <p:nvPr/>
        </p:nvCxnSpPr>
        <p:spPr>
          <a:xfrm flipH="1">
            <a:off x="1698245" y="6086241"/>
            <a:ext cx="2022615"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A839F503-AF37-AB4B-BE77-359C7B0BA0E5}"/>
              </a:ext>
            </a:extLst>
          </p:cNvPr>
          <p:cNvSpPr/>
          <p:nvPr/>
        </p:nvSpPr>
        <p:spPr>
          <a:xfrm>
            <a:off x="2375165" y="5824631"/>
            <a:ext cx="668773" cy="261610"/>
          </a:xfrm>
          <a:prstGeom prst="rect">
            <a:avLst/>
          </a:prstGeom>
          <a:noFill/>
        </p:spPr>
        <p:txBody>
          <a:bodyPr wrap="none">
            <a:spAutoFit/>
          </a:bodyPr>
          <a:lstStyle/>
          <a:p>
            <a:r>
              <a:rPr lang="en-US" altLang="ja-JP" sz="1100" dirty="0">
                <a:latin typeface="ヒラギノ丸ゴ ProN W4"/>
                <a:ea typeface="ヒラギノ丸ゴ ProN W4"/>
                <a:cs typeface="ヒラギノ丸ゴ ProN W4"/>
              </a:rPr>
              <a:t>600 </a:t>
            </a:r>
            <a:r>
              <a:rPr lang="en-US" altLang="ja-JP" sz="1100" dirty="0" err="1">
                <a:latin typeface="ヒラギノ丸ゴ ProN W4"/>
                <a:ea typeface="ヒラギノ丸ゴ ProN W4"/>
                <a:cs typeface="ヒラギノ丸ゴ ProN W4"/>
              </a:rPr>
              <a:t>ps</a:t>
            </a:r>
            <a:endParaRPr lang="en-US" altLang="ja-JP" sz="1100" dirty="0">
              <a:latin typeface="ヒラギノ丸ゴ ProN W4"/>
              <a:ea typeface="ヒラギノ丸ゴ ProN W4"/>
              <a:cs typeface="ヒラギノ丸ゴ ProN W4"/>
            </a:endParaRPr>
          </a:p>
        </p:txBody>
      </p:sp>
      <p:cxnSp>
        <p:nvCxnSpPr>
          <p:cNvPr id="25" name="直線矢印コネクタ 24">
            <a:extLst>
              <a:ext uri="{FF2B5EF4-FFF2-40B4-BE49-F238E27FC236}">
                <a16:creationId xmlns:a16="http://schemas.microsoft.com/office/drawing/2014/main" id="{4C0DA291-F676-E042-B254-ACCADD927E60}"/>
              </a:ext>
            </a:extLst>
          </p:cNvPr>
          <p:cNvCxnSpPr>
            <a:cxnSpLocks/>
          </p:cNvCxnSpPr>
          <p:nvPr/>
        </p:nvCxnSpPr>
        <p:spPr>
          <a:xfrm>
            <a:off x="1633950" y="4174337"/>
            <a:ext cx="0" cy="659172"/>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B1BE43A6-15CB-164C-B49A-18163C2AD8A3}"/>
              </a:ext>
            </a:extLst>
          </p:cNvPr>
          <p:cNvSpPr/>
          <p:nvPr/>
        </p:nvSpPr>
        <p:spPr>
          <a:xfrm rot="5400000">
            <a:off x="1576880" y="4372193"/>
            <a:ext cx="401072" cy="261610"/>
          </a:xfrm>
          <a:prstGeom prst="rect">
            <a:avLst/>
          </a:prstGeom>
          <a:noFill/>
        </p:spPr>
        <p:txBody>
          <a:bodyPr wrap="none">
            <a:spAutoFit/>
          </a:bodyPr>
          <a:lstStyle/>
          <a:p>
            <a:r>
              <a:rPr lang="en-US" altLang="ja-JP" sz="1100" dirty="0">
                <a:latin typeface="ヒラギノ丸ゴ ProN W4"/>
                <a:ea typeface="ヒラギノ丸ゴ ProN W4"/>
                <a:cs typeface="ヒラギノ丸ゴ ProN W4"/>
              </a:rPr>
              <a:t>5%</a:t>
            </a:r>
          </a:p>
        </p:txBody>
      </p:sp>
    </p:spTree>
    <p:extLst>
      <p:ext uri="{BB962C8B-B14F-4D97-AF65-F5344CB8AC3E}">
        <p14:creationId xmlns:p14="http://schemas.microsoft.com/office/powerpoint/2010/main" val="872072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6490D48-1695-7B40-A91F-A6135EC4B795}"/>
              </a:ext>
            </a:extLst>
          </p:cNvPr>
          <p:cNvSpPr/>
          <p:nvPr/>
        </p:nvSpPr>
        <p:spPr>
          <a:xfrm>
            <a:off x="125284" y="126876"/>
            <a:ext cx="3869970"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低エミッタンス</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電子銃の製作</a:t>
            </a:r>
            <a:endParaRPr lang="en-US" altLang="ja-JP" sz="2000" dirty="0">
              <a:latin typeface="ヒラギノ丸ゴ ProN W4"/>
              <a:ea typeface="ヒラギノ丸ゴ ProN W4"/>
              <a:cs typeface="ヒラギノ丸ゴ ProN W4"/>
            </a:endParaRPr>
          </a:p>
        </p:txBody>
      </p:sp>
      <p:cxnSp>
        <p:nvCxnSpPr>
          <p:cNvPr id="3" name="直線コネクタ 2">
            <a:extLst>
              <a:ext uri="{FF2B5EF4-FFF2-40B4-BE49-F238E27FC236}">
                <a16:creationId xmlns:a16="http://schemas.microsoft.com/office/drawing/2014/main" id="{D0B0E52D-BBA7-E042-B329-16F30A709873}"/>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4A65CF5A-4755-3B49-A675-248C77AF30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92322" y="4023030"/>
            <a:ext cx="3709267" cy="2550743"/>
          </a:xfrm>
          <a:prstGeom prst="rect">
            <a:avLst/>
          </a:prstGeom>
        </p:spPr>
      </p:pic>
      <p:pic>
        <p:nvPicPr>
          <p:cNvPr id="14" name="図 13">
            <a:extLst>
              <a:ext uri="{FF2B5EF4-FFF2-40B4-BE49-F238E27FC236}">
                <a16:creationId xmlns:a16="http://schemas.microsoft.com/office/drawing/2014/main" id="{0DFF79B0-536E-D547-9E5B-3419CF524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9032" y="4263817"/>
            <a:ext cx="2758177" cy="2287741"/>
          </a:xfrm>
          <a:prstGeom prst="rect">
            <a:avLst/>
          </a:prstGeom>
        </p:spPr>
      </p:pic>
      <p:pic>
        <p:nvPicPr>
          <p:cNvPr id="15" name="図 14">
            <a:extLst>
              <a:ext uri="{FF2B5EF4-FFF2-40B4-BE49-F238E27FC236}">
                <a16:creationId xmlns:a16="http://schemas.microsoft.com/office/drawing/2014/main" id="{D2711115-716D-104D-A96A-37160ED56B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1857" y="627308"/>
            <a:ext cx="3855858" cy="2868350"/>
          </a:xfrm>
          <a:prstGeom prst="rect">
            <a:avLst/>
          </a:prstGeom>
        </p:spPr>
      </p:pic>
      <p:sp>
        <p:nvSpPr>
          <p:cNvPr id="16" name="テキスト ボックス 15">
            <a:extLst>
              <a:ext uri="{FF2B5EF4-FFF2-40B4-BE49-F238E27FC236}">
                <a16:creationId xmlns:a16="http://schemas.microsoft.com/office/drawing/2014/main" id="{1E975136-AEF6-854C-8CED-DB738F5F16C2}"/>
              </a:ext>
            </a:extLst>
          </p:cNvPr>
          <p:cNvSpPr txBox="1"/>
          <p:nvPr/>
        </p:nvSpPr>
        <p:spPr>
          <a:xfrm>
            <a:off x="192833" y="580452"/>
            <a:ext cx="8634644" cy="3285195"/>
          </a:xfrm>
          <a:prstGeom prst="rect">
            <a:avLst/>
          </a:prstGeom>
          <a:noFill/>
        </p:spPr>
        <p:txBody>
          <a:bodyPr wrap="square" rtlCol="0">
            <a:spAutoFit/>
          </a:bodyPr>
          <a:lstStyle/>
          <a:p>
            <a:pPr marL="4763" indent="-4763" algn="just">
              <a:lnSpc>
                <a:spcPct val="150000"/>
              </a:lnSpc>
            </a:pPr>
            <a:r>
              <a:rPr lang="en-US" altLang="ja-JP" sz="1400" u="sng" dirty="0">
                <a:latin typeface="ヒラギノ丸ゴ ProN W4"/>
                <a:ea typeface="ヒラギノ丸ゴ ProN W4"/>
                <a:cs typeface="ヒラギノ丸ゴ ProN W4"/>
              </a:rPr>
              <a:t>50 kV</a:t>
            </a:r>
            <a:r>
              <a:rPr lang="ja-JP" altLang="en-US" sz="1400" u="sng">
                <a:latin typeface="ヒラギノ丸ゴ ProN W4"/>
                <a:ea typeface="ヒラギノ丸ゴ ProN W4"/>
                <a:cs typeface="ヒラギノ丸ゴ ProN W4"/>
              </a:rPr>
              <a:t>電子銃</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電極部の電場集中を緩和：</a:t>
            </a:r>
            <a:r>
              <a:rPr lang="en-US" altLang="ja-JP" sz="1400" dirty="0">
                <a:latin typeface="ヒラギノ丸ゴ ProN W4"/>
                <a:ea typeface="ヒラギノ丸ゴ ProN W4"/>
                <a:cs typeface="ヒラギノ丸ゴ ProN W4"/>
              </a:rPr>
              <a:t>&lt; 8 MV/m</a:t>
            </a:r>
          </a:p>
          <a:p>
            <a:pPr marL="227013" indent="-227013" algn="just">
              <a:lnSpc>
                <a:spcPct val="150000"/>
              </a:lnSpc>
            </a:pPr>
            <a:r>
              <a:rPr lang="ja-JP" altLang="en-US" sz="1400" u="sng">
                <a:latin typeface="ヒラギノ丸ゴ ProN W4"/>
                <a:ea typeface="ヒラギノ丸ゴ ProN W4"/>
                <a:cs typeface="ヒラギノ丸ゴ ProN W4"/>
              </a:rPr>
              <a:t>磁気レンズ</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補正コイルを磁気レンズ両側に配置</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狭小磁場の生成</a:t>
            </a:r>
            <a:endParaRPr lang="en-US" altLang="ja-JP" sz="1400" dirty="0">
              <a:solidFill>
                <a:srgbClr val="0432FF"/>
              </a:solidFill>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真空フランジ付き金属ケースに収納</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故障時、交換可能</a:t>
            </a:r>
            <a:endParaRPr lang="en-US" altLang="ja-JP" sz="1400" dirty="0">
              <a:solidFill>
                <a:srgbClr val="0432FF"/>
              </a:solidFill>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0.1 mm</a:t>
            </a:r>
            <a:r>
              <a:rPr lang="ja-JP" altLang="en-US" sz="1400">
                <a:latin typeface="ヒラギノ丸ゴ ProN W4"/>
                <a:ea typeface="ヒラギノ丸ゴ ProN W4"/>
                <a:cs typeface="ヒラギノ丸ゴ ProN W4"/>
              </a:rPr>
              <a:t>以下の組立精度</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u="sng" dirty="0">
                <a:latin typeface="ヒラギノ丸ゴ ProN W4"/>
                <a:ea typeface="ヒラギノ丸ゴ ProN W4"/>
                <a:cs typeface="ヒラギノ丸ゴ ProN W4"/>
              </a:rPr>
              <a:t>238 MHz</a:t>
            </a:r>
            <a:r>
              <a:rPr lang="ja-JP" altLang="en-US" sz="1400" u="sng">
                <a:latin typeface="ヒラギノ丸ゴ ProN W4"/>
                <a:ea typeface="ヒラギノ丸ゴ ProN W4"/>
                <a:cs typeface="ヒラギノ丸ゴ ProN W4"/>
              </a:rPr>
              <a:t> </a:t>
            </a:r>
            <a:r>
              <a:rPr lang="en-US" altLang="ja-JP" sz="1400" u="sng" dirty="0">
                <a:latin typeface="ヒラギノ丸ゴ ProN W4"/>
                <a:ea typeface="ヒラギノ丸ゴ ProN W4"/>
                <a:cs typeface="ヒラギノ丸ゴ ProN W4"/>
              </a:rPr>
              <a:t>RF</a:t>
            </a:r>
            <a:r>
              <a:rPr lang="ja-JP" altLang="en-US" sz="1400" u="sng">
                <a:latin typeface="ヒラギノ丸ゴ ProN W4"/>
                <a:ea typeface="ヒラギノ丸ゴ ProN W4"/>
                <a:cs typeface="ヒラギノ丸ゴ ProN W4"/>
              </a:rPr>
              <a:t>空胴</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リエントラント構造（電子銃側へギャップを移動）</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高シャントインピーダンスを得るため、ビーム口径を</a:t>
            </a:r>
            <a:r>
              <a:rPr lang="en-US" altLang="ja-JP" sz="1400" dirty="0">
                <a:latin typeface="ヒラギノ丸ゴ ProN W4"/>
                <a:ea typeface="ヒラギノ丸ゴ ProN W4"/>
                <a:cs typeface="ヒラギノ丸ゴ ProN W4"/>
              </a:rPr>
              <a:t>ø22</a:t>
            </a:r>
            <a:r>
              <a:rPr lang="ja-JP" altLang="en-US" sz="1400">
                <a:latin typeface="ヒラギノ丸ゴ ProN W4"/>
                <a:ea typeface="ヒラギノ丸ゴ ProN W4"/>
                <a:cs typeface="ヒラギノ丸ゴ ProN W4"/>
              </a:rPr>
              <a:t>とする</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励振用</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カプラ、周波数チューナーは、ギャップ部分の電磁場対称性に影響しない配置</a:t>
            </a:r>
            <a:endParaRPr lang="en-US" altLang="ja-JP" sz="1400" dirty="0">
              <a:latin typeface="ヒラギノ丸ゴ ProN W4"/>
              <a:ea typeface="ヒラギノ丸ゴ ProN W4"/>
              <a:cs typeface="ヒラギノ丸ゴ ProN W4"/>
            </a:endParaRPr>
          </a:p>
        </p:txBody>
      </p:sp>
      <p:sp>
        <p:nvSpPr>
          <p:cNvPr id="17" name="正方形/長方形 16">
            <a:extLst>
              <a:ext uri="{FF2B5EF4-FFF2-40B4-BE49-F238E27FC236}">
                <a16:creationId xmlns:a16="http://schemas.microsoft.com/office/drawing/2014/main" id="{CDE39F55-0A88-8D4D-82DF-2CDA42CD394F}"/>
              </a:ext>
            </a:extLst>
          </p:cNvPr>
          <p:cNvSpPr/>
          <p:nvPr/>
        </p:nvSpPr>
        <p:spPr>
          <a:xfrm>
            <a:off x="8219788" y="997297"/>
            <a:ext cx="857927" cy="276999"/>
          </a:xfrm>
          <a:prstGeom prst="rect">
            <a:avLst/>
          </a:prstGeom>
          <a:solidFill>
            <a:srgbClr val="FFFFFF">
              <a:alpha val="80000"/>
            </a:srgbClr>
          </a:solidFill>
          <a:ln w="12700">
            <a:solidFill>
              <a:srgbClr val="0432FF"/>
            </a:solidFill>
          </a:ln>
        </p:spPr>
        <p:txBody>
          <a:bodyPr wrap="none">
            <a:spAutoFit/>
          </a:bodyPr>
          <a:lstStyle/>
          <a:p>
            <a:pPr marL="227013" indent="-227013" algn="just"/>
            <a:r>
              <a:rPr lang="en-US" altLang="ja-JP" sz="1200" dirty="0">
                <a:latin typeface="ヒラギノ丸ゴ ProN W4"/>
                <a:ea typeface="ヒラギノ丸ゴ ProN W4"/>
                <a:cs typeface="ヒラギノ丸ゴ ProN W4"/>
              </a:rPr>
              <a:t>RF</a:t>
            </a:r>
            <a:r>
              <a:rPr lang="ja-JP" altLang="en-US" sz="1200">
                <a:latin typeface="ヒラギノ丸ゴ ProN W4"/>
                <a:ea typeface="ヒラギノ丸ゴ ProN W4"/>
                <a:cs typeface="ヒラギノ丸ゴ ProN W4"/>
              </a:rPr>
              <a:t>カプラ</a:t>
            </a:r>
            <a:endParaRPr lang="en-US" altLang="ja-JP" sz="1200" dirty="0">
              <a:latin typeface="ヒラギノ丸ゴ ProN W4"/>
              <a:ea typeface="ヒラギノ丸ゴ ProN W4"/>
              <a:cs typeface="ヒラギノ丸ゴ ProN W4"/>
            </a:endParaRPr>
          </a:p>
        </p:txBody>
      </p:sp>
      <p:sp>
        <p:nvSpPr>
          <p:cNvPr id="18" name="正方形/長方形 17">
            <a:extLst>
              <a:ext uri="{FF2B5EF4-FFF2-40B4-BE49-F238E27FC236}">
                <a16:creationId xmlns:a16="http://schemas.microsoft.com/office/drawing/2014/main" id="{9A33A9C6-2C09-6B45-962D-067485C359BD}"/>
              </a:ext>
            </a:extLst>
          </p:cNvPr>
          <p:cNvSpPr/>
          <p:nvPr/>
        </p:nvSpPr>
        <p:spPr>
          <a:xfrm>
            <a:off x="8123608" y="2015645"/>
            <a:ext cx="954107" cy="461665"/>
          </a:xfrm>
          <a:prstGeom prst="rect">
            <a:avLst/>
          </a:prstGeom>
          <a:solidFill>
            <a:srgbClr val="FFFFFF">
              <a:alpha val="80000"/>
            </a:srgbClr>
          </a:solidFill>
          <a:ln w="12700">
            <a:solidFill>
              <a:srgbClr val="0432FF"/>
            </a:solidFill>
          </a:ln>
        </p:spPr>
        <p:txBody>
          <a:bodyPr wrap="none">
            <a:spAutoFit/>
          </a:bodyPr>
          <a:lstStyle/>
          <a:p>
            <a:pPr marL="227013" indent="-227013" algn="just"/>
            <a:r>
              <a:rPr lang="ja-JP" altLang="en-US" sz="1200">
                <a:latin typeface="ヒラギノ丸ゴ ProN W4"/>
                <a:ea typeface="ヒラギノ丸ゴ ProN W4"/>
                <a:cs typeface="ヒラギノ丸ゴ ProN W4"/>
              </a:rPr>
              <a:t>周波数</a:t>
            </a:r>
            <a:endParaRPr lang="en-US" altLang="ja-JP" sz="1200" dirty="0">
              <a:latin typeface="ヒラギノ丸ゴ ProN W4"/>
              <a:ea typeface="ヒラギノ丸ゴ ProN W4"/>
              <a:cs typeface="ヒラギノ丸ゴ ProN W4"/>
            </a:endParaRPr>
          </a:p>
          <a:p>
            <a:pPr marL="227013" indent="-227013" algn="just"/>
            <a:r>
              <a:rPr lang="ja-JP" altLang="en-US" sz="1200">
                <a:latin typeface="ヒラギノ丸ゴ ProN W4"/>
                <a:ea typeface="ヒラギノ丸ゴ ProN W4"/>
                <a:cs typeface="ヒラギノ丸ゴ ProN W4"/>
              </a:rPr>
              <a:t>チューナー</a:t>
            </a:r>
            <a:endParaRPr lang="en-US" altLang="ja-JP" sz="1200" dirty="0">
              <a:latin typeface="ヒラギノ丸ゴ ProN W4"/>
              <a:ea typeface="ヒラギノ丸ゴ ProN W4"/>
              <a:cs typeface="ヒラギノ丸ゴ ProN W4"/>
            </a:endParaRPr>
          </a:p>
        </p:txBody>
      </p:sp>
      <p:sp>
        <p:nvSpPr>
          <p:cNvPr id="19" name="正方形/長方形 18">
            <a:extLst>
              <a:ext uri="{FF2B5EF4-FFF2-40B4-BE49-F238E27FC236}">
                <a16:creationId xmlns:a16="http://schemas.microsoft.com/office/drawing/2014/main" id="{A0D76FEA-CA1A-424B-A8EF-6B38E3510EF0}"/>
              </a:ext>
            </a:extLst>
          </p:cNvPr>
          <p:cNvSpPr/>
          <p:nvPr/>
        </p:nvSpPr>
        <p:spPr>
          <a:xfrm>
            <a:off x="5213160" y="4045566"/>
            <a:ext cx="1723549" cy="276999"/>
          </a:xfrm>
          <a:prstGeom prst="rect">
            <a:avLst/>
          </a:prstGeom>
          <a:solidFill>
            <a:schemeClr val="bg1"/>
          </a:solidFill>
        </p:spPr>
        <p:txBody>
          <a:bodyPr wrap="none">
            <a:spAutoFit/>
          </a:bodyPr>
          <a:lstStyle/>
          <a:p>
            <a:r>
              <a:rPr lang="ja-JP" altLang="en-US" sz="1200">
                <a:latin typeface="ヒラギノ丸ゴ ProN W4"/>
                <a:ea typeface="ヒラギノ丸ゴ ProN W4"/>
                <a:cs typeface="ヒラギノ丸ゴ ProN W4"/>
              </a:rPr>
              <a:t>磁気レンズ金属ケース</a:t>
            </a:r>
            <a:endParaRPr lang="en-US" altLang="ja-JP" sz="1200" dirty="0">
              <a:latin typeface="ヒラギノ丸ゴ ProN W4"/>
              <a:ea typeface="ヒラギノ丸ゴ ProN W4"/>
              <a:cs typeface="ヒラギノ丸ゴ ProN W4"/>
            </a:endParaRPr>
          </a:p>
        </p:txBody>
      </p:sp>
      <p:sp>
        <p:nvSpPr>
          <p:cNvPr id="20" name="正方形/長方形 19">
            <a:extLst>
              <a:ext uri="{FF2B5EF4-FFF2-40B4-BE49-F238E27FC236}">
                <a16:creationId xmlns:a16="http://schemas.microsoft.com/office/drawing/2014/main" id="{529B0918-CA45-F342-A63A-3B6B22B12B74}"/>
              </a:ext>
            </a:extLst>
          </p:cNvPr>
          <p:cNvSpPr/>
          <p:nvPr/>
        </p:nvSpPr>
        <p:spPr>
          <a:xfrm>
            <a:off x="227518" y="4025859"/>
            <a:ext cx="1558440" cy="276999"/>
          </a:xfrm>
          <a:prstGeom prst="rect">
            <a:avLst/>
          </a:prstGeom>
          <a:solidFill>
            <a:schemeClr val="bg1"/>
          </a:solidFill>
        </p:spPr>
        <p:txBody>
          <a:bodyPr wrap="none">
            <a:spAutoFit/>
          </a:bodyPr>
          <a:lstStyle/>
          <a:p>
            <a:r>
              <a:rPr lang="ja-JP" altLang="en-US" sz="1200">
                <a:latin typeface="ヒラギノ丸ゴ ProN W4"/>
                <a:ea typeface="ヒラギノ丸ゴ ProN W4"/>
                <a:cs typeface="ヒラギノ丸ゴ ProN W4"/>
              </a:rPr>
              <a:t>磁気レンズ断面形状</a:t>
            </a:r>
            <a:endParaRPr lang="en-US" altLang="ja-JP" sz="1200" dirty="0">
              <a:latin typeface="ヒラギノ丸ゴ ProN W4"/>
              <a:ea typeface="ヒラギノ丸ゴ ProN W4"/>
              <a:cs typeface="ヒラギノ丸ゴ ProN W4"/>
            </a:endParaRPr>
          </a:p>
        </p:txBody>
      </p:sp>
      <p:sp>
        <p:nvSpPr>
          <p:cNvPr id="21" name="正方形/長方形 20">
            <a:extLst>
              <a:ext uri="{FF2B5EF4-FFF2-40B4-BE49-F238E27FC236}">
                <a16:creationId xmlns:a16="http://schemas.microsoft.com/office/drawing/2014/main" id="{1328C99E-DDF4-3641-A9B1-3CF9789DA837}"/>
              </a:ext>
            </a:extLst>
          </p:cNvPr>
          <p:cNvSpPr/>
          <p:nvPr/>
        </p:nvSpPr>
        <p:spPr>
          <a:xfrm>
            <a:off x="2796406" y="4029683"/>
            <a:ext cx="1723549" cy="276999"/>
          </a:xfrm>
          <a:prstGeom prst="rect">
            <a:avLst/>
          </a:prstGeom>
          <a:solidFill>
            <a:schemeClr val="bg1"/>
          </a:solidFill>
        </p:spPr>
        <p:txBody>
          <a:bodyPr wrap="none">
            <a:spAutoFit/>
          </a:bodyPr>
          <a:lstStyle/>
          <a:p>
            <a:r>
              <a:rPr lang="ja-JP" altLang="en-US" sz="1200">
                <a:latin typeface="ヒラギノ丸ゴ ProN W4"/>
                <a:ea typeface="ヒラギノ丸ゴ ProN W4"/>
                <a:cs typeface="ヒラギノ丸ゴ ProN W4"/>
              </a:rPr>
              <a:t>磁気レンズの磁場分布</a:t>
            </a:r>
            <a:endParaRPr lang="en-US" altLang="ja-JP" sz="1200" dirty="0">
              <a:latin typeface="ヒラギノ丸ゴ ProN W4"/>
              <a:ea typeface="ヒラギノ丸ゴ ProN W4"/>
              <a:cs typeface="ヒラギノ丸ゴ ProN W4"/>
            </a:endParaRPr>
          </a:p>
        </p:txBody>
      </p:sp>
      <p:cxnSp>
        <p:nvCxnSpPr>
          <p:cNvPr id="23" name="直線コネクタ 22">
            <a:extLst>
              <a:ext uri="{FF2B5EF4-FFF2-40B4-BE49-F238E27FC236}">
                <a16:creationId xmlns:a16="http://schemas.microsoft.com/office/drawing/2014/main" id="{88B8F65F-08FE-BC41-856F-785336C86A3B}"/>
              </a:ext>
            </a:extLst>
          </p:cNvPr>
          <p:cNvCxnSpPr>
            <a:cxnSpLocks/>
          </p:cNvCxnSpPr>
          <p:nvPr/>
        </p:nvCxnSpPr>
        <p:spPr>
          <a:xfrm>
            <a:off x="2538833" y="5652638"/>
            <a:ext cx="6979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660813B6-4389-8242-B722-5CE334893CA6}"/>
              </a:ext>
            </a:extLst>
          </p:cNvPr>
          <p:cNvSpPr txBox="1"/>
          <p:nvPr/>
        </p:nvSpPr>
        <p:spPr>
          <a:xfrm>
            <a:off x="2872913" y="6387984"/>
            <a:ext cx="590226" cy="246221"/>
          </a:xfrm>
          <a:prstGeom prst="rect">
            <a:avLst/>
          </a:prstGeom>
          <a:noFill/>
          <a:ln>
            <a:solidFill>
              <a:srgbClr val="0432FF"/>
            </a:solidFill>
          </a:ln>
        </p:spPr>
        <p:txBody>
          <a:bodyPr wrap="none" rtlCol="0">
            <a:spAutoFit/>
          </a:bodyPr>
          <a:lstStyle/>
          <a:p>
            <a:r>
              <a:rPr kumimoji="1" lang="en-US" altLang="ja-JP" sz="1000" dirty="0">
                <a:latin typeface="Hiragino Maru Gothic ProN W4" panose="020F0400000000000000" pitchFamily="34" charset="-128"/>
                <a:ea typeface="Hiragino Maru Gothic ProN W4" panose="020F0400000000000000" pitchFamily="34" charset="-128"/>
              </a:rPr>
              <a:t>Anode</a:t>
            </a:r>
            <a:endParaRPr kumimoji="1" lang="ja-JP" altLang="en-US" sz="1000">
              <a:latin typeface="Hiragino Maru Gothic ProN W4" panose="020F0400000000000000" pitchFamily="34" charset="-128"/>
              <a:ea typeface="Hiragino Maru Gothic ProN W4" panose="020F0400000000000000" pitchFamily="34" charset="-128"/>
            </a:endParaRPr>
          </a:p>
        </p:txBody>
      </p:sp>
      <p:cxnSp>
        <p:nvCxnSpPr>
          <p:cNvPr id="34" name="直線矢印コネクタ 33">
            <a:extLst>
              <a:ext uri="{FF2B5EF4-FFF2-40B4-BE49-F238E27FC236}">
                <a16:creationId xmlns:a16="http://schemas.microsoft.com/office/drawing/2014/main" id="{88938F2B-F88E-1947-895B-8C2BBA8CC37B}"/>
              </a:ext>
            </a:extLst>
          </p:cNvPr>
          <p:cNvCxnSpPr>
            <a:cxnSpLocks/>
            <a:stCxn id="32" idx="0"/>
          </p:cNvCxnSpPr>
          <p:nvPr/>
        </p:nvCxnSpPr>
        <p:spPr>
          <a:xfrm flipV="1">
            <a:off x="3168026" y="5903774"/>
            <a:ext cx="0" cy="484210"/>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6683E5A1-3504-5844-A8C9-D03B80839A0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941" y="4340473"/>
            <a:ext cx="1614978" cy="2233300"/>
          </a:xfrm>
          <a:prstGeom prst="rect">
            <a:avLst/>
          </a:prstGeom>
        </p:spPr>
      </p:pic>
    </p:spTree>
    <p:extLst>
      <p:ext uri="{BB962C8B-B14F-4D97-AF65-F5344CB8AC3E}">
        <p14:creationId xmlns:p14="http://schemas.microsoft.com/office/powerpoint/2010/main" val="17537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C5AEA5B-8B23-9447-95D4-53484D2160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643" y="674679"/>
            <a:ext cx="4602564" cy="3156395"/>
          </a:xfrm>
          <a:prstGeom prst="rect">
            <a:avLst/>
          </a:prstGeom>
        </p:spPr>
      </p:pic>
      <p:pic>
        <p:nvPicPr>
          <p:cNvPr id="14" name="図 13">
            <a:extLst>
              <a:ext uri="{FF2B5EF4-FFF2-40B4-BE49-F238E27FC236}">
                <a16:creationId xmlns:a16="http://schemas.microsoft.com/office/drawing/2014/main" id="{10C3D670-6B0B-6642-B120-F19B7AFAB8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9565" y="3662087"/>
            <a:ext cx="3870251" cy="3029706"/>
          </a:xfrm>
          <a:prstGeom prst="rect">
            <a:avLst/>
          </a:prstGeom>
        </p:spPr>
      </p:pic>
      <p:pic>
        <p:nvPicPr>
          <p:cNvPr id="16" name="図 15">
            <a:extLst>
              <a:ext uri="{FF2B5EF4-FFF2-40B4-BE49-F238E27FC236}">
                <a16:creationId xmlns:a16="http://schemas.microsoft.com/office/drawing/2014/main" id="{E5C2FFF8-7046-0C46-B957-4F33BAB909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4770" y="578523"/>
            <a:ext cx="3870251" cy="2933632"/>
          </a:xfrm>
          <a:prstGeom prst="rect">
            <a:avLst/>
          </a:prstGeom>
        </p:spPr>
      </p:pic>
      <p:cxnSp>
        <p:nvCxnSpPr>
          <p:cNvPr id="18" name="直線コネクタ 17">
            <a:extLst>
              <a:ext uri="{FF2B5EF4-FFF2-40B4-BE49-F238E27FC236}">
                <a16:creationId xmlns:a16="http://schemas.microsoft.com/office/drawing/2014/main" id="{81939E6F-2067-A14A-A534-C0B0E4950E12}"/>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08E902A-FBD1-9643-9F2F-5E76818BB4E4}"/>
              </a:ext>
            </a:extLst>
          </p:cNvPr>
          <p:cNvSpPr txBox="1"/>
          <p:nvPr/>
        </p:nvSpPr>
        <p:spPr>
          <a:xfrm>
            <a:off x="5025331" y="3725124"/>
            <a:ext cx="1569660" cy="490262"/>
          </a:xfrm>
          <a:prstGeom prst="rect">
            <a:avLst/>
          </a:prstGeom>
          <a:solidFill>
            <a:srgbClr val="FFFFFF">
              <a:alpha val="69804"/>
            </a:srgbClr>
          </a:solidFill>
          <a:ln w="12700">
            <a:solidFill>
              <a:srgbClr val="0432FF"/>
            </a:solidFill>
          </a:ln>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高電圧ステーション</a:t>
            </a:r>
            <a:endParaRPr kumimoji="1"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000">
                <a:latin typeface="Hiragino Maru Gothic ProN W4" panose="020F0400000000000000" pitchFamily="34" charset="-128"/>
                <a:ea typeface="Hiragino Maru Gothic ProN W4" panose="020F0400000000000000" pitchFamily="34" charset="-128"/>
              </a:rPr>
              <a:t>日立造船（株）</a:t>
            </a:r>
            <a:endParaRPr lang="en-US" altLang="ja-JP" sz="1000" dirty="0">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0E1D0EB4-0455-0242-AB1F-9654C3601C2F}"/>
              </a:ext>
            </a:extLst>
          </p:cNvPr>
          <p:cNvSpPr txBox="1"/>
          <p:nvPr/>
        </p:nvSpPr>
        <p:spPr>
          <a:xfrm>
            <a:off x="7095381" y="2921684"/>
            <a:ext cx="1842171" cy="480131"/>
          </a:xfrm>
          <a:prstGeom prst="rect">
            <a:avLst/>
          </a:prstGeom>
          <a:solidFill>
            <a:srgbClr val="FFFFFF">
              <a:alpha val="69804"/>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238 MHz</a:t>
            </a:r>
            <a:r>
              <a:rPr lang="en-US" altLang="ja-JP" sz="1200" dirty="0">
                <a:latin typeface="Hiragino Maru Gothic ProN W4" panose="020F0400000000000000" pitchFamily="34" charset="-128"/>
                <a:ea typeface="Hiragino Maru Gothic ProN W4" panose="020F0400000000000000" pitchFamily="34" charset="-128"/>
              </a:rPr>
              <a:t> RF</a:t>
            </a:r>
            <a:r>
              <a:rPr kumimoji="1" lang="ja-JP" altLang="en-US" sz="1200">
                <a:latin typeface="Hiragino Maru Gothic ProN W4" panose="020F0400000000000000" pitchFamily="34" charset="-128"/>
                <a:ea typeface="Hiragino Maru Gothic ProN W4" panose="020F0400000000000000" pitchFamily="34" charset="-128"/>
              </a:rPr>
              <a:t>空胴</a:t>
            </a:r>
            <a:endParaRPr kumimoji="1"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000">
                <a:latin typeface="Hiragino Maru Gothic ProN W4" panose="020F0400000000000000" pitchFamily="34" charset="-128"/>
                <a:ea typeface="Hiragino Maru Gothic ProN W4" panose="020F0400000000000000" pitchFamily="34" charset="-128"/>
              </a:rPr>
              <a:t>三菱重工機械システム（株）</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29" name="テキスト ボックス 28">
            <a:extLst>
              <a:ext uri="{FF2B5EF4-FFF2-40B4-BE49-F238E27FC236}">
                <a16:creationId xmlns:a16="http://schemas.microsoft.com/office/drawing/2014/main" id="{ABAE44B0-6AD6-6F44-A7D3-C2A4F8F246C2}"/>
              </a:ext>
            </a:extLst>
          </p:cNvPr>
          <p:cNvSpPr txBox="1"/>
          <p:nvPr/>
        </p:nvSpPr>
        <p:spPr>
          <a:xfrm>
            <a:off x="4773061" y="1176352"/>
            <a:ext cx="1247457" cy="480131"/>
          </a:xfrm>
          <a:prstGeom prst="rect">
            <a:avLst/>
          </a:prstGeom>
          <a:solidFill>
            <a:srgbClr val="FFFFFF">
              <a:alpha val="69804"/>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50 kV</a:t>
            </a:r>
            <a:r>
              <a:rPr kumimoji="1" lang="ja-JP" altLang="en-US" sz="1200">
                <a:latin typeface="Hiragino Maru Gothic ProN W4" panose="020F0400000000000000" pitchFamily="34" charset="-128"/>
                <a:ea typeface="Hiragino Maru Gothic ProN W4" panose="020F0400000000000000" pitchFamily="34" charset="-128"/>
              </a:rPr>
              <a:t>熱電子銃</a:t>
            </a:r>
            <a:endParaRPr kumimoji="1"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000">
                <a:latin typeface="Hiragino Maru Gothic ProN W4" panose="020F0400000000000000" pitchFamily="34" charset="-128"/>
                <a:ea typeface="Hiragino Maru Gothic ProN W4" panose="020F0400000000000000" pitchFamily="34" charset="-128"/>
              </a:rPr>
              <a:t>（株）トヤマ</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31" name="テキスト ボックス 30">
            <a:extLst>
              <a:ext uri="{FF2B5EF4-FFF2-40B4-BE49-F238E27FC236}">
                <a16:creationId xmlns:a16="http://schemas.microsoft.com/office/drawing/2014/main" id="{4B39F3E8-A1D5-C94D-B6C1-BD132CC65800}"/>
              </a:ext>
            </a:extLst>
          </p:cNvPr>
          <p:cNvSpPr txBox="1"/>
          <p:nvPr/>
        </p:nvSpPr>
        <p:spPr>
          <a:xfrm>
            <a:off x="6957523" y="6139413"/>
            <a:ext cx="1980029" cy="480131"/>
          </a:xfrm>
          <a:prstGeom prst="rect">
            <a:avLst/>
          </a:prstGeom>
          <a:solidFill>
            <a:srgbClr val="FFFFFF">
              <a:alpha val="69804"/>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50 kV</a:t>
            </a:r>
            <a:r>
              <a:rPr lang="ja-JP" altLang="en-US" sz="1200">
                <a:latin typeface="Hiragino Maru Gothic ProN W4" panose="020F0400000000000000" pitchFamily="34" charset="-128"/>
                <a:ea typeface="Hiragino Maru Gothic ProN W4" panose="020F0400000000000000" pitchFamily="34" charset="-128"/>
              </a:rPr>
              <a:t>パルス電源</a:t>
            </a:r>
            <a:endParaRPr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000">
                <a:latin typeface="Hiragino Maru Gothic ProN W4" panose="020F0400000000000000" pitchFamily="34" charset="-128"/>
                <a:ea typeface="Hiragino Maru Gothic ProN W4" panose="020F0400000000000000" pitchFamily="34" charset="-128"/>
              </a:rPr>
              <a:t>（株）</a:t>
            </a:r>
            <a:r>
              <a:rPr kumimoji="1" lang="ja-JP" altLang="en-US" sz="1000">
                <a:latin typeface="Hiragino Maru Gothic ProN W4" panose="020F0400000000000000" pitchFamily="34" charset="-128"/>
                <a:ea typeface="Hiragino Maru Gothic ProN W4" panose="020F0400000000000000" pitchFamily="34" charset="-128"/>
              </a:rPr>
              <a:t>パルスパワー技術研究所</a:t>
            </a:r>
          </a:p>
        </p:txBody>
      </p:sp>
      <p:sp>
        <p:nvSpPr>
          <p:cNvPr id="21" name="テキスト ボックス 20">
            <a:extLst>
              <a:ext uri="{FF2B5EF4-FFF2-40B4-BE49-F238E27FC236}">
                <a16:creationId xmlns:a16="http://schemas.microsoft.com/office/drawing/2014/main" id="{21AE543E-A7AA-3A48-9834-E3BF7EBC08AA}"/>
              </a:ext>
            </a:extLst>
          </p:cNvPr>
          <p:cNvSpPr txBox="1"/>
          <p:nvPr/>
        </p:nvSpPr>
        <p:spPr>
          <a:xfrm>
            <a:off x="295751" y="4553409"/>
            <a:ext cx="4489374" cy="1669368"/>
          </a:xfrm>
          <a:prstGeom prst="rect">
            <a:avLst/>
          </a:prstGeom>
          <a:noFill/>
        </p:spPr>
        <p:txBody>
          <a:bodyPr wrap="square" rtlCol="0">
            <a:spAutoFit/>
          </a:bodyPr>
          <a:lstStyle/>
          <a:p>
            <a:pPr marL="227013" indent="-227013" algn="just">
              <a:lnSpc>
                <a:spcPct val="150000"/>
              </a:lnSpc>
            </a:pPr>
            <a:r>
              <a:rPr lang="en-US" altLang="ja-JP" sz="1400" u="sng" dirty="0">
                <a:latin typeface="ヒラギノ丸ゴ ProN W4"/>
                <a:ea typeface="ヒラギノ丸ゴ ProN W4"/>
                <a:cs typeface="ヒラギノ丸ゴ ProN W4"/>
              </a:rPr>
              <a:t>50 kV</a:t>
            </a:r>
            <a:r>
              <a:rPr lang="ja-JP" altLang="en-US" sz="1400" u="sng">
                <a:latin typeface="ヒラギノ丸ゴ ProN W4"/>
                <a:ea typeface="ヒラギノ丸ゴ ProN W4"/>
                <a:cs typeface="ヒラギノ丸ゴ ProN W4"/>
              </a:rPr>
              <a:t>パルス電源</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耐電圧</a:t>
            </a:r>
            <a:r>
              <a:rPr lang="en-US" altLang="ja-JP" sz="1400" dirty="0">
                <a:latin typeface="ヒラギノ丸ゴ ProN W4"/>
                <a:ea typeface="ヒラギノ丸ゴ ProN W4"/>
                <a:cs typeface="ヒラギノ丸ゴ ProN W4"/>
              </a:rPr>
              <a:t>13 kV</a:t>
            </a:r>
            <a:r>
              <a:rPr lang="ja-JP" altLang="en-US" sz="1400">
                <a:latin typeface="ヒラギノ丸ゴ ProN W4"/>
                <a:ea typeface="ヒラギノ丸ゴ ProN W4"/>
                <a:cs typeface="ヒラギノ丸ゴ ProN W4"/>
              </a:rPr>
              <a:t>の半導体スイッチを用いた</a:t>
            </a:r>
            <a:r>
              <a:rPr lang="en-US" altLang="ja-JP" sz="1400" dirty="0">
                <a:latin typeface="ヒラギノ丸ゴ ProN W4"/>
                <a:ea typeface="ヒラギノ丸ゴ ProN W4"/>
                <a:cs typeface="ヒラギノ丸ゴ ProN W4"/>
              </a:rPr>
              <a:t>Marx</a:t>
            </a:r>
            <a:r>
              <a:rPr lang="ja-JP" altLang="en-US" sz="1400">
                <a:latin typeface="ヒラギノ丸ゴ ProN W4"/>
                <a:ea typeface="ヒラギノ丸ゴ ProN W4"/>
                <a:cs typeface="ヒラギノ丸ゴ ProN W4"/>
              </a:rPr>
              <a:t>回路</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6</a:t>
            </a:r>
            <a:r>
              <a:rPr lang="ja-JP" altLang="en-US" sz="1400">
                <a:latin typeface="ヒラギノ丸ゴ ProN W4"/>
                <a:ea typeface="ヒラギノ丸ゴ ProN W4"/>
                <a:cs typeface="ヒラギノ丸ゴ ProN W4"/>
              </a:rPr>
              <a:t>段の</a:t>
            </a:r>
            <a:r>
              <a:rPr lang="en-US" altLang="ja-JP" sz="1400" dirty="0">
                <a:latin typeface="ヒラギノ丸ゴ ProN W4"/>
                <a:ea typeface="ヒラギノ丸ゴ ProN W4"/>
                <a:cs typeface="ヒラギノ丸ゴ ProN W4"/>
              </a:rPr>
              <a:t>Marx</a:t>
            </a:r>
            <a:r>
              <a:rPr lang="ja-JP" altLang="en-US" sz="1400">
                <a:latin typeface="ヒラギノ丸ゴ ProN W4"/>
                <a:ea typeface="ヒラギノ丸ゴ ProN W4"/>
                <a:cs typeface="ヒラギノ丸ゴ ProN W4"/>
              </a:rPr>
              <a:t>回路の構成</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小型化</a:t>
            </a:r>
            <a:endParaRPr lang="en-US" altLang="ja-JP" sz="1400" dirty="0">
              <a:solidFill>
                <a:srgbClr val="0432FF"/>
              </a:solidFill>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電圧安定度：</a:t>
            </a:r>
            <a:r>
              <a:rPr lang="en-US" altLang="ja-JP" sz="1400" dirty="0">
                <a:latin typeface="ヒラギノ丸ゴ ProN W4"/>
                <a:ea typeface="ヒラギノ丸ゴ ProN W4"/>
                <a:cs typeface="ヒラギノ丸ゴ ProN W4"/>
              </a:rPr>
              <a:t>&lt; 0.05%</a:t>
            </a: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&lt; 500 ppm</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充電電源の安定度から</a:t>
            </a:r>
            <a:r>
              <a:rPr lang="en-US" altLang="ja-JP" sz="1400" dirty="0">
                <a:latin typeface="ヒラギノ丸ゴ ProN W4"/>
                <a:ea typeface="ヒラギノ丸ゴ ProN W4"/>
                <a:cs typeface="ヒラギノ丸ゴ ProN W4"/>
              </a:rPr>
              <a:t>&lt; 100 ppm</a:t>
            </a:r>
            <a:r>
              <a:rPr lang="ja-JP" altLang="en-US" sz="1400">
                <a:latin typeface="ヒラギノ丸ゴ ProN W4"/>
                <a:ea typeface="ヒラギノ丸ゴ ProN W4"/>
                <a:cs typeface="ヒラギノ丸ゴ ProN W4"/>
              </a:rPr>
              <a:t>（予測値）</a:t>
            </a:r>
            <a:endParaRPr lang="en-US" altLang="ja-JP" sz="1400" dirty="0">
              <a:latin typeface="ヒラギノ丸ゴ ProN W4"/>
              <a:ea typeface="ヒラギノ丸ゴ ProN W4"/>
              <a:cs typeface="ヒラギノ丸ゴ ProN W4"/>
            </a:endParaRPr>
          </a:p>
        </p:txBody>
      </p:sp>
      <p:sp>
        <p:nvSpPr>
          <p:cNvPr id="23" name="正方形/長方形 22">
            <a:extLst>
              <a:ext uri="{FF2B5EF4-FFF2-40B4-BE49-F238E27FC236}">
                <a16:creationId xmlns:a16="http://schemas.microsoft.com/office/drawing/2014/main" id="{87029E34-AE22-B64C-A91F-F1BF7EBE1AC4}"/>
              </a:ext>
            </a:extLst>
          </p:cNvPr>
          <p:cNvSpPr/>
          <p:nvPr/>
        </p:nvSpPr>
        <p:spPr>
          <a:xfrm>
            <a:off x="125284" y="126876"/>
            <a:ext cx="4382931"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低エミッタンス</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電子銃　周辺機器</a:t>
            </a:r>
            <a:endParaRPr lang="en-US" altLang="ja-JP" sz="2000" dirty="0">
              <a:latin typeface="ヒラギノ丸ゴ ProN W4"/>
              <a:ea typeface="ヒラギノ丸ゴ ProN W4"/>
              <a:cs typeface="ヒラギノ丸ゴ ProN W4"/>
            </a:endParaRPr>
          </a:p>
        </p:txBody>
      </p:sp>
      <p:cxnSp>
        <p:nvCxnSpPr>
          <p:cNvPr id="15" name="直線矢印コネクタ 14">
            <a:extLst>
              <a:ext uri="{FF2B5EF4-FFF2-40B4-BE49-F238E27FC236}">
                <a16:creationId xmlns:a16="http://schemas.microsoft.com/office/drawing/2014/main" id="{FD3D76EB-52AC-B345-8B98-5735F4E0A74F}"/>
              </a:ext>
            </a:extLst>
          </p:cNvPr>
          <p:cNvCxnSpPr>
            <a:cxnSpLocks/>
            <a:stCxn id="19" idx="1"/>
          </p:cNvCxnSpPr>
          <p:nvPr/>
        </p:nvCxnSpPr>
        <p:spPr>
          <a:xfrm flipH="1" flipV="1">
            <a:off x="2228391" y="2921684"/>
            <a:ext cx="2796940" cy="1048571"/>
          </a:xfrm>
          <a:prstGeom prst="straightConnector1">
            <a:avLst/>
          </a:prstGeom>
          <a:ln w="28575">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DB60814-3B1A-E84B-B306-DE31F25EFC9B}"/>
              </a:ext>
            </a:extLst>
          </p:cNvPr>
          <p:cNvCxnSpPr>
            <a:cxnSpLocks/>
            <a:stCxn id="31" idx="1"/>
          </p:cNvCxnSpPr>
          <p:nvPr/>
        </p:nvCxnSpPr>
        <p:spPr>
          <a:xfrm flipH="1" flipV="1">
            <a:off x="3387306" y="3904891"/>
            <a:ext cx="3570217" cy="2474588"/>
          </a:xfrm>
          <a:prstGeom prst="straightConnector1">
            <a:avLst/>
          </a:prstGeom>
          <a:ln w="28575">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591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91FB912-E23F-744C-B73E-08F6D5204BE8}"/>
              </a:ext>
            </a:extLst>
          </p:cNvPr>
          <p:cNvSpPr/>
          <p:nvPr/>
        </p:nvSpPr>
        <p:spPr>
          <a:xfrm>
            <a:off x="125284" y="126876"/>
            <a:ext cx="4382931"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低エミッタンス</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電子銃　周辺機器</a:t>
            </a:r>
            <a:endParaRPr lang="en-US" altLang="ja-JP" sz="2000" dirty="0">
              <a:latin typeface="ヒラギノ丸ゴ ProN W4"/>
              <a:ea typeface="ヒラギノ丸ゴ ProN W4"/>
              <a:cs typeface="ヒラギノ丸ゴ ProN W4"/>
            </a:endParaRPr>
          </a:p>
        </p:txBody>
      </p:sp>
      <p:cxnSp>
        <p:nvCxnSpPr>
          <p:cNvPr id="3" name="直線コネクタ 2">
            <a:extLst>
              <a:ext uri="{FF2B5EF4-FFF2-40B4-BE49-F238E27FC236}">
                <a16:creationId xmlns:a16="http://schemas.microsoft.com/office/drawing/2014/main" id="{0D2FAFD7-AB1D-E441-BBE1-F17A4560BEC1}"/>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DB3370FA-95A1-3D42-94E8-A6D877EF3AFF}"/>
              </a:ext>
            </a:extLst>
          </p:cNvPr>
          <p:cNvSpPr txBox="1"/>
          <p:nvPr/>
        </p:nvSpPr>
        <p:spPr>
          <a:xfrm>
            <a:off x="4778343" y="587729"/>
            <a:ext cx="4322460" cy="1669368"/>
          </a:xfrm>
          <a:prstGeom prst="rect">
            <a:avLst/>
          </a:prstGeom>
          <a:noFill/>
        </p:spPr>
        <p:txBody>
          <a:bodyPr wrap="square" rtlCol="0">
            <a:spAutoFit/>
          </a:bodyPr>
          <a:lstStyle/>
          <a:p>
            <a:pPr marL="227013" indent="-227013" algn="just">
              <a:lnSpc>
                <a:spcPct val="150000"/>
              </a:lnSpc>
            </a:pPr>
            <a:r>
              <a:rPr lang="en-US" altLang="ja-JP" sz="1400" u="sng" dirty="0">
                <a:latin typeface="ヒラギノ丸ゴ ProN W4"/>
                <a:ea typeface="ヒラギノ丸ゴ ProN W4"/>
                <a:cs typeface="ヒラギノ丸ゴ ProN W4"/>
              </a:rPr>
              <a:t>238 MHz 42kW</a:t>
            </a:r>
            <a:r>
              <a:rPr lang="ja-JP" altLang="en-US" sz="1400" u="sng">
                <a:latin typeface="ヒラギノ丸ゴ ProN W4"/>
                <a:ea typeface="ヒラギノ丸ゴ ProN W4"/>
                <a:cs typeface="ヒラギノ丸ゴ ProN W4"/>
              </a:rPr>
              <a:t>半導体パルス増幅器</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制御部、電源部、増幅部、</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電力合成部で構成</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全てのユニットが</a:t>
            </a:r>
            <a:r>
              <a:rPr lang="en-US" altLang="ja-JP" sz="1400" dirty="0">
                <a:latin typeface="ヒラギノ丸ゴ ProN W4"/>
                <a:ea typeface="ヒラギノ丸ゴ ProN W4"/>
                <a:cs typeface="ヒラギノ丸ゴ ProN W4"/>
              </a:rPr>
              <a:t>19</a:t>
            </a:r>
            <a:r>
              <a:rPr lang="ja-JP" altLang="en-US" sz="1400">
                <a:latin typeface="ヒラギノ丸ゴ ProN W4"/>
                <a:ea typeface="ヒラギノ丸ゴ ProN W4"/>
                <a:cs typeface="ヒラギノ丸ゴ ProN W4"/>
              </a:rPr>
              <a:t>インチラック</a:t>
            </a:r>
            <a:r>
              <a:rPr lang="en-US" altLang="ja-JP" sz="1400" dirty="0">
                <a:latin typeface="ヒラギノ丸ゴ ProN W4"/>
                <a:ea typeface="ヒラギノ丸ゴ ProN W4"/>
                <a:cs typeface="ヒラギノ丸ゴ ProN W4"/>
              </a:rPr>
              <a:t>3</a:t>
            </a:r>
            <a:r>
              <a:rPr lang="ja-JP" altLang="en-US" sz="1400">
                <a:latin typeface="ヒラギノ丸ゴ ProN W4"/>
                <a:ea typeface="ヒラギノ丸ゴ ProN W4"/>
                <a:cs typeface="ヒラギノ丸ゴ ProN W4"/>
              </a:rPr>
              <a:t>台に収納</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RF</a:t>
            </a:r>
            <a:r>
              <a:rPr lang="ja-JP" altLang="en-US" sz="1400">
                <a:latin typeface="ヒラギノ丸ゴ ProN W4"/>
                <a:ea typeface="ヒラギノ丸ゴ ProN W4"/>
                <a:cs typeface="ヒラギノ丸ゴ ProN W4"/>
              </a:rPr>
              <a:t>電力安定度：</a:t>
            </a:r>
            <a:r>
              <a:rPr lang="en-US" altLang="ja-JP" sz="1400" dirty="0">
                <a:latin typeface="ヒラギノ丸ゴ ProN W4"/>
                <a:ea typeface="ヒラギノ丸ゴ ProN W4"/>
                <a:cs typeface="ヒラギノ丸ゴ ProN W4"/>
              </a:rPr>
              <a:t>0.01%</a:t>
            </a:r>
            <a:r>
              <a:rPr lang="ja-JP" altLang="en-US" sz="1400">
                <a:latin typeface="ヒラギノ丸ゴ ProN W4"/>
                <a:ea typeface="ヒラギノ丸ゴ ProN W4"/>
                <a:cs typeface="ヒラギノ丸ゴ ProN W4"/>
              </a:rPr>
              <a:t>（</a:t>
            </a:r>
            <a:r>
              <a:rPr lang="en-US" altLang="ja-JP" sz="1400" dirty="0" err="1">
                <a:latin typeface="ヒラギノ丸ゴ ProN W4"/>
                <a:ea typeface="ヒラギノ丸ゴ ProN W4"/>
                <a:cs typeface="ヒラギノ丸ゴ ProN W4"/>
              </a:rPr>
              <a:t>rms</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位相安定度：</a:t>
            </a:r>
            <a:r>
              <a:rPr lang="en-US" altLang="ja-JP" sz="1400" dirty="0">
                <a:latin typeface="ヒラギノ丸ゴ ProN W4"/>
                <a:ea typeface="ヒラギノ丸ゴ ProN W4"/>
                <a:cs typeface="ヒラギノ丸ゴ ProN W4"/>
              </a:rPr>
              <a:t>0.02˚</a:t>
            </a:r>
            <a:r>
              <a:rPr lang="ja-JP" altLang="en-US" sz="1400">
                <a:latin typeface="ヒラギノ丸ゴ ProN W4"/>
                <a:ea typeface="ヒラギノ丸ゴ ProN W4"/>
                <a:cs typeface="ヒラギノ丸ゴ ProN W4"/>
              </a:rPr>
              <a:t>（</a:t>
            </a:r>
            <a:r>
              <a:rPr lang="en-US" altLang="ja-JP" sz="1400" dirty="0" err="1">
                <a:latin typeface="ヒラギノ丸ゴ ProN W4"/>
                <a:ea typeface="ヒラギノ丸ゴ ProN W4"/>
                <a:cs typeface="ヒラギノ丸ゴ ProN W4"/>
              </a:rPr>
              <a:t>rms</a:t>
            </a:r>
            <a:r>
              <a:rPr lang="ja-JP" altLang="en-US" sz="1400">
                <a:latin typeface="ヒラギノ丸ゴ ProN W4"/>
                <a:ea typeface="ヒラギノ丸ゴ ProN W4"/>
                <a:cs typeface="ヒラギノ丸ゴ ProN W4"/>
              </a:rPr>
              <a:t>）</a:t>
            </a:r>
            <a:endParaRPr lang="en-US" altLang="ja-JP" sz="1400" dirty="0">
              <a:solidFill>
                <a:srgbClr val="0432FF"/>
              </a:solidFill>
              <a:latin typeface="ヒラギノ丸ゴ ProN W4"/>
              <a:ea typeface="ヒラギノ丸ゴ ProN W4"/>
              <a:cs typeface="ヒラギノ丸ゴ ProN W4"/>
            </a:endParaRPr>
          </a:p>
        </p:txBody>
      </p:sp>
      <p:pic>
        <p:nvPicPr>
          <p:cNvPr id="15" name="図 14">
            <a:extLst>
              <a:ext uri="{FF2B5EF4-FFF2-40B4-BE49-F238E27FC236}">
                <a16:creationId xmlns:a16="http://schemas.microsoft.com/office/drawing/2014/main" id="{1CB3FE18-4CC3-6340-97AB-32F31068C8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60023" y="2507139"/>
            <a:ext cx="4159099" cy="4291257"/>
          </a:xfrm>
          <a:prstGeom prst="rect">
            <a:avLst/>
          </a:prstGeom>
        </p:spPr>
      </p:pic>
      <p:sp>
        <p:nvSpPr>
          <p:cNvPr id="16" name="テキスト ボックス 15">
            <a:extLst>
              <a:ext uri="{FF2B5EF4-FFF2-40B4-BE49-F238E27FC236}">
                <a16:creationId xmlns:a16="http://schemas.microsoft.com/office/drawing/2014/main" id="{A1B5CC7F-2993-C34C-8929-A223A7A1F841}"/>
              </a:ext>
            </a:extLst>
          </p:cNvPr>
          <p:cNvSpPr txBox="1"/>
          <p:nvPr/>
        </p:nvSpPr>
        <p:spPr>
          <a:xfrm>
            <a:off x="4926598" y="2594139"/>
            <a:ext cx="2818400" cy="520720"/>
          </a:xfrm>
          <a:prstGeom prst="rect">
            <a:avLst/>
          </a:prstGeom>
          <a:solidFill>
            <a:srgbClr val="FFFFFF">
              <a:alpha val="69804"/>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238 MHz</a:t>
            </a:r>
            <a:r>
              <a:rPr kumimoji="1" lang="ja-JP" altLang="en-US" sz="1200">
                <a:latin typeface="Hiragino Maru Gothic ProN W4" panose="020F0400000000000000" pitchFamily="34" charset="-128"/>
                <a:ea typeface="Hiragino Maru Gothic ProN W4" panose="020F0400000000000000" pitchFamily="34" charset="-128"/>
              </a:rPr>
              <a:t> </a:t>
            </a:r>
            <a:r>
              <a:rPr kumimoji="1" lang="en-US" altLang="ja-JP" sz="1200" dirty="0">
                <a:latin typeface="Hiragino Maru Gothic ProN W4" panose="020F0400000000000000" pitchFamily="34" charset="-128"/>
                <a:ea typeface="Hiragino Maru Gothic ProN W4" panose="020F0400000000000000" pitchFamily="34" charset="-128"/>
              </a:rPr>
              <a:t>42 kW</a:t>
            </a:r>
            <a:r>
              <a:rPr lang="ja-JP" altLang="en-US" sz="1200">
                <a:latin typeface="Hiragino Maru Gothic ProN W4" panose="020F0400000000000000" pitchFamily="34" charset="-128"/>
                <a:ea typeface="Hiragino Maru Gothic ProN W4" panose="020F0400000000000000" pitchFamily="34" charset="-128"/>
              </a:rPr>
              <a:t>半導体パルス増幅器</a:t>
            </a:r>
            <a:endParaRPr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kumimoji="1" lang="ja-JP" altLang="en-US" sz="1200">
                <a:latin typeface="Hiragino Maru Gothic ProN W4" panose="020F0400000000000000" pitchFamily="34" charset="-128"/>
                <a:ea typeface="Hiragino Maru Gothic ProN W4" panose="020F0400000000000000" pitchFamily="34" charset="-128"/>
              </a:rPr>
              <a:t>日本高周波（株）</a:t>
            </a:r>
          </a:p>
        </p:txBody>
      </p:sp>
      <p:sp>
        <p:nvSpPr>
          <p:cNvPr id="17" name="テキスト ボックス 16">
            <a:extLst>
              <a:ext uri="{FF2B5EF4-FFF2-40B4-BE49-F238E27FC236}">
                <a16:creationId xmlns:a16="http://schemas.microsoft.com/office/drawing/2014/main" id="{0A6E59CD-7EBB-C143-AF46-AE6652738420}"/>
              </a:ext>
            </a:extLst>
          </p:cNvPr>
          <p:cNvSpPr txBox="1"/>
          <p:nvPr/>
        </p:nvSpPr>
        <p:spPr>
          <a:xfrm>
            <a:off x="5110453" y="5189263"/>
            <a:ext cx="954107" cy="276999"/>
          </a:xfrm>
          <a:prstGeom prst="rect">
            <a:avLst/>
          </a:prstGeom>
          <a:solidFill>
            <a:srgbClr val="FFFFFF">
              <a:alpha val="69804"/>
            </a:srgbClr>
          </a:solidFill>
          <a:ln w="12700">
            <a:solidFill>
              <a:srgbClr val="0432FF"/>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電力合成部</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ED3A993E-0429-6A40-9056-8756A84F3FF0}"/>
              </a:ext>
            </a:extLst>
          </p:cNvPr>
          <p:cNvSpPr txBox="1"/>
          <p:nvPr/>
        </p:nvSpPr>
        <p:spPr>
          <a:xfrm>
            <a:off x="6491852" y="5314415"/>
            <a:ext cx="646331" cy="276999"/>
          </a:xfrm>
          <a:prstGeom prst="rect">
            <a:avLst/>
          </a:prstGeom>
          <a:solidFill>
            <a:srgbClr val="FFFFFF">
              <a:alpha val="69804"/>
            </a:srgbClr>
          </a:solidFill>
          <a:ln w="12700">
            <a:solidFill>
              <a:srgbClr val="0432FF"/>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増幅部</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19" name="テキスト ボックス 18">
            <a:extLst>
              <a:ext uri="{FF2B5EF4-FFF2-40B4-BE49-F238E27FC236}">
                <a16:creationId xmlns:a16="http://schemas.microsoft.com/office/drawing/2014/main" id="{24D490C8-EC62-A543-8484-AB73082E6716}"/>
              </a:ext>
            </a:extLst>
          </p:cNvPr>
          <p:cNvSpPr txBox="1"/>
          <p:nvPr/>
        </p:nvSpPr>
        <p:spPr>
          <a:xfrm>
            <a:off x="8306575" y="3290457"/>
            <a:ext cx="646331" cy="276999"/>
          </a:xfrm>
          <a:prstGeom prst="rect">
            <a:avLst/>
          </a:prstGeom>
          <a:solidFill>
            <a:srgbClr val="FFFFFF">
              <a:alpha val="69804"/>
            </a:srgbClr>
          </a:solidFill>
          <a:ln w="12700">
            <a:solidFill>
              <a:srgbClr val="0432FF"/>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制御部</a:t>
            </a:r>
            <a:endParaRPr lang="en-US" altLang="ja-JP" sz="1200" dirty="0">
              <a:latin typeface="Hiragino Maru Gothic ProN W4" panose="020F0400000000000000" pitchFamily="34" charset="-128"/>
              <a:ea typeface="Hiragino Maru Gothic ProN W4" panose="020F0400000000000000" pitchFamily="34" charset="-128"/>
            </a:endParaRPr>
          </a:p>
        </p:txBody>
      </p:sp>
      <p:sp>
        <p:nvSpPr>
          <p:cNvPr id="20" name="テキスト ボックス 19">
            <a:extLst>
              <a:ext uri="{FF2B5EF4-FFF2-40B4-BE49-F238E27FC236}">
                <a16:creationId xmlns:a16="http://schemas.microsoft.com/office/drawing/2014/main" id="{404441B0-AB90-3548-8B70-F95ADD502799}"/>
              </a:ext>
            </a:extLst>
          </p:cNvPr>
          <p:cNvSpPr txBox="1"/>
          <p:nvPr/>
        </p:nvSpPr>
        <p:spPr>
          <a:xfrm>
            <a:off x="7807955" y="5380073"/>
            <a:ext cx="646331" cy="276999"/>
          </a:xfrm>
          <a:prstGeom prst="rect">
            <a:avLst/>
          </a:prstGeom>
          <a:solidFill>
            <a:srgbClr val="FFFFFF">
              <a:alpha val="69804"/>
            </a:srgbClr>
          </a:solidFill>
          <a:ln w="12700">
            <a:solidFill>
              <a:srgbClr val="0432FF"/>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電源部</a:t>
            </a:r>
            <a:endParaRPr lang="en-US" altLang="ja-JP" sz="1200" dirty="0">
              <a:latin typeface="Hiragino Maru Gothic ProN W4" panose="020F0400000000000000" pitchFamily="34" charset="-128"/>
              <a:ea typeface="Hiragino Maru Gothic ProN W4" panose="020F0400000000000000" pitchFamily="34" charset="-128"/>
            </a:endParaRPr>
          </a:p>
        </p:txBody>
      </p:sp>
      <p:sp>
        <p:nvSpPr>
          <p:cNvPr id="25" name="テキスト ボックス 24">
            <a:extLst>
              <a:ext uri="{FF2B5EF4-FFF2-40B4-BE49-F238E27FC236}">
                <a16:creationId xmlns:a16="http://schemas.microsoft.com/office/drawing/2014/main" id="{2DCE286E-5595-8E43-9AEE-9C1EE7646280}"/>
              </a:ext>
            </a:extLst>
          </p:cNvPr>
          <p:cNvSpPr txBox="1"/>
          <p:nvPr/>
        </p:nvSpPr>
        <p:spPr>
          <a:xfrm>
            <a:off x="456161" y="2626449"/>
            <a:ext cx="1675459" cy="276999"/>
          </a:xfrm>
          <a:prstGeom prst="rect">
            <a:avLst/>
          </a:prstGeom>
          <a:solidFill>
            <a:srgbClr val="FFFFFF">
              <a:alpha val="69804"/>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36</a:t>
            </a:r>
            <a:r>
              <a:rPr kumimoji="1" lang="ja-JP" altLang="en-US" sz="1200">
                <a:latin typeface="Hiragino Maru Gothic ProN W4" panose="020F0400000000000000" pitchFamily="34" charset="-128"/>
                <a:ea typeface="Hiragino Maru Gothic ProN W4" panose="020F0400000000000000" pitchFamily="34" charset="-128"/>
              </a:rPr>
              <a:t>入力</a:t>
            </a:r>
            <a:r>
              <a:rPr kumimoji="1" lang="en-US" altLang="ja-JP" sz="1200" dirty="0">
                <a:latin typeface="Hiragino Maru Gothic ProN W4" panose="020F0400000000000000" pitchFamily="34" charset="-128"/>
                <a:ea typeface="Hiragino Maru Gothic ProN W4" panose="020F0400000000000000" pitchFamily="34" charset="-128"/>
              </a:rPr>
              <a:t>RF</a:t>
            </a:r>
            <a:r>
              <a:rPr kumimoji="1" lang="ja-JP" altLang="en-US" sz="1200">
                <a:latin typeface="Hiragino Maru Gothic ProN W4" panose="020F0400000000000000" pitchFamily="34" charset="-128"/>
                <a:ea typeface="Hiragino Maru Gothic ProN W4" panose="020F0400000000000000" pitchFamily="34" charset="-128"/>
              </a:rPr>
              <a:t>電力合成器</a:t>
            </a:r>
          </a:p>
        </p:txBody>
      </p:sp>
      <p:pic>
        <p:nvPicPr>
          <p:cNvPr id="14" name="図 13">
            <a:extLst>
              <a:ext uri="{FF2B5EF4-FFF2-40B4-BE49-F238E27FC236}">
                <a16:creationId xmlns:a16="http://schemas.microsoft.com/office/drawing/2014/main" id="{B7885034-E0EC-6C4B-BC77-CB4F644FB7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643" y="674679"/>
            <a:ext cx="4602564" cy="3156395"/>
          </a:xfrm>
          <a:prstGeom prst="rect">
            <a:avLst/>
          </a:prstGeom>
        </p:spPr>
      </p:pic>
      <p:pic>
        <p:nvPicPr>
          <p:cNvPr id="21" name="図 20">
            <a:extLst>
              <a:ext uri="{FF2B5EF4-FFF2-40B4-BE49-F238E27FC236}">
                <a16:creationId xmlns:a16="http://schemas.microsoft.com/office/drawing/2014/main" id="{EBE91E53-623F-7A46-BEFE-070B0A97AF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2669" y="3978765"/>
            <a:ext cx="2114723" cy="2819631"/>
          </a:xfrm>
          <a:prstGeom prst="rect">
            <a:avLst/>
          </a:prstGeom>
          <a:ln w="28575">
            <a:solidFill>
              <a:srgbClr val="0432FF"/>
            </a:solidFill>
          </a:ln>
        </p:spPr>
      </p:pic>
      <p:cxnSp>
        <p:nvCxnSpPr>
          <p:cNvPr id="24" name="直線矢印コネクタ 23">
            <a:extLst>
              <a:ext uri="{FF2B5EF4-FFF2-40B4-BE49-F238E27FC236}">
                <a16:creationId xmlns:a16="http://schemas.microsoft.com/office/drawing/2014/main" id="{9E06BD04-9BB1-8C47-BF41-B7C74898D6FF}"/>
              </a:ext>
            </a:extLst>
          </p:cNvPr>
          <p:cNvCxnSpPr>
            <a:cxnSpLocks/>
          </p:cNvCxnSpPr>
          <p:nvPr/>
        </p:nvCxnSpPr>
        <p:spPr>
          <a:xfrm flipV="1">
            <a:off x="3470369" y="4621237"/>
            <a:ext cx="2051200" cy="347712"/>
          </a:xfrm>
          <a:prstGeom prst="straightConnector1">
            <a:avLst/>
          </a:prstGeom>
          <a:ln w="190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47D550C-95C7-494B-A320-85980121FB30}"/>
              </a:ext>
            </a:extLst>
          </p:cNvPr>
          <p:cNvSpPr/>
          <p:nvPr/>
        </p:nvSpPr>
        <p:spPr>
          <a:xfrm>
            <a:off x="5345724" y="4170948"/>
            <a:ext cx="561104" cy="798001"/>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矢印コネクタ 21">
            <a:extLst>
              <a:ext uri="{FF2B5EF4-FFF2-40B4-BE49-F238E27FC236}">
                <a16:creationId xmlns:a16="http://schemas.microsoft.com/office/drawing/2014/main" id="{05382FB6-D001-8145-BBA2-9F7D59D2D05B}"/>
              </a:ext>
            </a:extLst>
          </p:cNvPr>
          <p:cNvCxnSpPr>
            <a:cxnSpLocks/>
          </p:cNvCxnSpPr>
          <p:nvPr/>
        </p:nvCxnSpPr>
        <p:spPr>
          <a:xfrm flipH="1" flipV="1">
            <a:off x="3818626" y="2714445"/>
            <a:ext cx="1107975" cy="50504"/>
          </a:xfrm>
          <a:prstGeom prst="straightConnector1">
            <a:avLst/>
          </a:prstGeom>
          <a:ln w="28575">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9B96C05F-F34C-C545-984C-D9F39BA4273C}"/>
              </a:ext>
            </a:extLst>
          </p:cNvPr>
          <p:cNvSpPr txBox="1"/>
          <p:nvPr/>
        </p:nvSpPr>
        <p:spPr>
          <a:xfrm>
            <a:off x="2380925" y="6475327"/>
            <a:ext cx="1415772" cy="276999"/>
          </a:xfrm>
          <a:prstGeom prst="rect">
            <a:avLst/>
          </a:prstGeom>
          <a:solidFill>
            <a:srgbClr val="FFFFFF">
              <a:alpha val="69804"/>
            </a:srgbClr>
          </a:solidFill>
          <a:ln w="12700">
            <a:solidFill>
              <a:srgbClr val="0432FF"/>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空胴型電力合成器</a:t>
            </a:r>
            <a:endParaRPr kumimoji="1" lang="ja-JP" altLang="en-US" sz="1200">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1340603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直線コネクタ 26">
            <a:extLst>
              <a:ext uri="{FF2B5EF4-FFF2-40B4-BE49-F238E27FC236}">
                <a16:creationId xmlns:a16="http://schemas.microsoft.com/office/drawing/2014/main" id="{316BF6D4-75FA-D44C-8343-E434351784D9}"/>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7C36C538-1A80-984D-AA8C-3DC9E054EEAD}"/>
              </a:ext>
            </a:extLst>
          </p:cNvPr>
          <p:cNvSpPr txBox="1"/>
          <p:nvPr/>
        </p:nvSpPr>
        <p:spPr>
          <a:xfrm>
            <a:off x="258539" y="3090671"/>
            <a:ext cx="4693185" cy="1387268"/>
          </a:xfrm>
          <a:prstGeom prst="rect">
            <a:avLst/>
          </a:prstGeom>
          <a:noFill/>
        </p:spPr>
        <p:txBody>
          <a:bodyPr wrap="square" rtlCol="0">
            <a:spAutoFit/>
          </a:bodyPr>
          <a:lstStyle/>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エネルギー測定（</a:t>
            </a:r>
            <a:r>
              <a:rPr lang="en-US" altLang="ja-JP" sz="1400" dirty="0">
                <a:latin typeface="Hiragino Maru Gothic ProN W4" charset="-128"/>
                <a:ea typeface="Hiragino Maru Gothic ProN W4" charset="-128"/>
                <a:cs typeface="Hiragino Maru Gothic ProN W4" charset="-128"/>
              </a:rPr>
              <a:t>TOF</a:t>
            </a:r>
            <a:r>
              <a:rPr lang="ja-JP" altLang="en-US" sz="1400">
                <a:latin typeface="Hiragino Maru Gothic ProN W4" charset="-128"/>
                <a:ea typeface="Hiragino Maru Gothic ProN W4" charset="-128"/>
                <a:cs typeface="Hiragino Maru Gothic ProN W4" charset="-128"/>
              </a:rPr>
              <a:t>測定、</a:t>
            </a:r>
            <a:r>
              <a:rPr lang="en-US" altLang="ja-JP" sz="1400" dirty="0">
                <a:latin typeface="Hiragino Maru Gothic ProN W4" charset="-128"/>
                <a:ea typeface="Hiragino Maru Gothic ProN W4" charset="-128"/>
                <a:cs typeface="Hiragino Maru Gothic ProN W4" charset="-128"/>
              </a:rPr>
              <a:t>2</a:t>
            </a:r>
            <a:r>
              <a:rPr lang="ja-JP" altLang="en-US" sz="1400">
                <a:latin typeface="Hiragino Maru Gothic ProN W4" charset="-128"/>
                <a:ea typeface="Hiragino Maru Gothic ProN W4" charset="-128"/>
                <a:cs typeface="Hiragino Maru Gothic ProN W4" charset="-128"/>
              </a:rPr>
              <a:t>台の壁電流モニタ）</a:t>
            </a:r>
            <a:endParaRPr lang="en-US" altLang="ja-JP" sz="14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エネルギー幅測定（偏向電磁石＋スクリーンモニタ）</a:t>
            </a:r>
            <a:endParaRPr lang="en-US" altLang="ja-JP" sz="14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電荷量測定（壁電流モニタ、ファラデーカップ）</a:t>
            </a:r>
            <a:endParaRPr lang="en-US" altLang="ja-JP" sz="14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Hiragino Maru Gothic ProN W4" charset="-128"/>
              </a:rPr>
              <a:t>ビームサイズ測定（スクリーンモニタ）</a:t>
            </a:r>
            <a:endParaRPr lang="en-US" altLang="ja-JP" sz="1400" dirty="0">
              <a:latin typeface="Hiragino Maru Gothic ProN W4" charset="-128"/>
              <a:ea typeface="Hiragino Maru Gothic ProN W4" charset="-128"/>
              <a:cs typeface="Hiragino Maru Gothic ProN W4" charset="-128"/>
            </a:endParaRPr>
          </a:p>
        </p:txBody>
      </p:sp>
      <p:grpSp>
        <p:nvGrpSpPr>
          <p:cNvPr id="59" name="グループ化 58">
            <a:extLst>
              <a:ext uri="{FF2B5EF4-FFF2-40B4-BE49-F238E27FC236}">
                <a16:creationId xmlns:a16="http://schemas.microsoft.com/office/drawing/2014/main" id="{40A96F28-8704-CB4D-8C20-47206397502D}"/>
              </a:ext>
            </a:extLst>
          </p:cNvPr>
          <p:cNvGrpSpPr/>
          <p:nvPr/>
        </p:nvGrpSpPr>
        <p:grpSpPr>
          <a:xfrm>
            <a:off x="778945" y="5480355"/>
            <a:ext cx="2029083" cy="775658"/>
            <a:chOff x="1993483" y="5407366"/>
            <a:chExt cx="4042819" cy="1279514"/>
          </a:xfrm>
        </p:grpSpPr>
        <p:sp>
          <p:nvSpPr>
            <p:cNvPr id="60" name="正方形/長方形 59">
              <a:extLst>
                <a:ext uri="{FF2B5EF4-FFF2-40B4-BE49-F238E27FC236}">
                  <a16:creationId xmlns:a16="http://schemas.microsoft.com/office/drawing/2014/main" id="{1E1ED9F8-66E7-7249-A78A-DA1ED9CE1CD0}"/>
                </a:ext>
              </a:extLst>
            </p:cNvPr>
            <p:cNvSpPr/>
            <p:nvPr/>
          </p:nvSpPr>
          <p:spPr>
            <a:xfrm>
              <a:off x="4016593" y="5407366"/>
              <a:ext cx="94931" cy="571500"/>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sp>
          <p:nvSpPr>
            <p:cNvPr id="61" name="正方形/長方形 60">
              <a:extLst>
                <a:ext uri="{FF2B5EF4-FFF2-40B4-BE49-F238E27FC236}">
                  <a16:creationId xmlns:a16="http://schemas.microsoft.com/office/drawing/2014/main" id="{831B3715-1C30-DD49-9960-998B5B7C3DCF}"/>
                </a:ext>
              </a:extLst>
            </p:cNvPr>
            <p:cNvSpPr/>
            <p:nvPr/>
          </p:nvSpPr>
          <p:spPr>
            <a:xfrm>
              <a:off x="4016593" y="6115380"/>
              <a:ext cx="94931" cy="571500"/>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sp>
          <p:nvSpPr>
            <p:cNvPr id="62" name="正方形/長方形 61">
              <a:extLst>
                <a:ext uri="{FF2B5EF4-FFF2-40B4-BE49-F238E27FC236}">
                  <a16:creationId xmlns:a16="http://schemas.microsoft.com/office/drawing/2014/main" id="{2604EF2F-5513-184F-B5CF-A0F343C8F129}"/>
                </a:ext>
              </a:extLst>
            </p:cNvPr>
            <p:cNvSpPr/>
            <p:nvPr/>
          </p:nvSpPr>
          <p:spPr>
            <a:xfrm>
              <a:off x="5468612" y="5407366"/>
              <a:ext cx="45719" cy="127951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sp>
          <p:nvSpPr>
            <p:cNvPr id="63" name="フリーフォーム 62">
              <a:extLst>
                <a:ext uri="{FF2B5EF4-FFF2-40B4-BE49-F238E27FC236}">
                  <a16:creationId xmlns:a16="http://schemas.microsoft.com/office/drawing/2014/main" id="{6E50B5E4-7D5B-544B-862D-A28F98D17834}"/>
                </a:ext>
              </a:extLst>
            </p:cNvPr>
            <p:cNvSpPr/>
            <p:nvPr/>
          </p:nvSpPr>
          <p:spPr>
            <a:xfrm>
              <a:off x="1993483" y="5704546"/>
              <a:ext cx="2023110" cy="45719"/>
            </a:xfrm>
            <a:custGeom>
              <a:avLst/>
              <a:gdLst>
                <a:gd name="connsiteX0" fmla="*/ 0 w 2023110"/>
                <a:gd name="connsiteY0" fmla="*/ 0 h 138452"/>
                <a:gd name="connsiteX1" fmla="*/ 1188720 w 2023110"/>
                <a:gd name="connsiteY1" fmla="*/ 137160 h 138452"/>
                <a:gd name="connsiteX2" fmla="*/ 2023110 w 2023110"/>
                <a:gd name="connsiteY2" fmla="*/ 57150 h 138452"/>
              </a:gdLst>
              <a:ahLst/>
              <a:cxnLst>
                <a:cxn ang="0">
                  <a:pos x="connsiteX0" y="connsiteY0"/>
                </a:cxn>
                <a:cxn ang="0">
                  <a:pos x="connsiteX1" y="connsiteY1"/>
                </a:cxn>
                <a:cxn ang="0">
                  <a:pos x="connsiteX2" y="connsiteY2"/>
                </a:cxn>
              </a:cxnLst>
              <a:rect l="l" t="t" r="r" b="b"/>
              <a:pathLst>
                <a:path w="2023110" h="138452">
                  <a:moveTo>
                    <a:pt x="0" y="0"/>
                  </a:moveTo>
                  <a:cubicBezTo>
                    <a:pt x="425767" y="63817"/>
                    <a:pt x="851535" y="127635"/>
                    <a:pt x="1188720" y="137160"/>
                  </a:cubicBezTo>
                  <a:cubicBezTo>
                    <a:pt x="1525905" y="146685"/>
                    <a:pt x="1774507" y="101917"/>
                    <a:pt x="2023110" y="57150"/>
                  </a:cubicBezTo>
                </a:path>
              </a:pathLst>
            </a:cu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sp>
          <p:nvSpPr>
            <p:cNvPr id="64" name="フリーフォーム 63">
              <a:extLst>
                <a:ext uri="{FF2B5EF4-FFF2-40B4-BE49-F238E27FC236}">
                  <a16:creationId xmlns:a16="http://schemas.microsoft.com/office/drawing/2014/main" id="{1475F385-2647-294C-9115-4926593B9F04}"/>
                </a:ext>
              </a:extLst>
            </p:cNvPr>
            <p:cNvSpPr/>
            <p:nvPr/>
          </p:nvSpPr>
          <p:spPr>
            <a:xfrm flipV="1">
              <a:off x="1993483" y="6392474"/>
              <a:ext cx="2023110" cy="45719"/>
            </a:xfrm>
            <a:custGeom>
              <a:avLst/>
              <a:gdLst>
                <a:gd name="connsiteX0" fmla="*/ 0 w 2023110"/>
                <a:gd name="connsiteY0" fmla="*/ 0 h 138452"/>
                <a:gd name="connsiteX1" fmla="*/ 1188720 w 2023110"/>
                <a:gd name="connsiteY1" fmla="*/ 137160 h 138452"/>
                <a:gd name="connsiteX2" fmla="*/ 2023110 w 2023110"/>
                <a:gd name="connsiteY2" fmla="*/ 57150 h 138452"/>
              </a:gdLst>
              <a:ahLst/>
              <a:cxnLst>
                <a:cxn ang="0">
                  <a:pos x="connsiteX0" y="connsiteY0"/>
                </a:cxn>
                <a:cxn ang="0">
                  <a:pos x="connsiteX1" y="connsiteY1"/>
                </a:cxn>
                <a:cxn ang="0">
                  <a:pos x="connsiteX2" y="connsiteY2"/>
                </a:cxn>
              </a:cxnLst>
              <a:rect l="l" t="t" r="r" b="b"/>
              <a:pathLst>
                <a:path w="2023110" h="138452">
                  <a:moveTo>
                    <a:pt x="0" y="0"/>
                  </a:moveTo>
                  <a:cubicBezTo>
                    <a:pt x="425767" y="63817"/>
                    <a:pt x="851535" y="127635"/>
                    <a:pt x="1188720" y="137160"/>
                  </a:cubicBezTo>
                  <a:cubicBezTo>
                    <a:pt x="1525905" y="146685"/>
                    <a:pt x="1774507" y="101917"/>
                    <a:pt x="2023110" y="57150"/>
                  </a:cubicBezTo>
                </a:path>
              </a:pathLst>
            </a:cu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cxnSp>
          <p:nvCxnSpPr>
            <p:cNvPr id="65" name="直線コネクタ 64">
              <a:extLst>
                <a:ext uri="{FF2B5EF4-FFF2-40B4-BE49-F238E27FC236}">
                  <a16:creationId xmlns:a16="http://schemas.microsoft.com/office/drawing/2014/main" id="{17584A4B-507A-3345-BB47-266A84A36B09}"/>
                </a:ext>
              </a:extLst>
            </p:cNvPr>
            <p:cNvCxnSpPr>
              <a:cxnSpLocks/>
            </p:cNvCxnSpPr>
            <p:nvPr/>
          </p:nvCxnSpPr>
          <p:spPr>
            <a:xfrm flipV="1">
              <a:off x="4013418" y="5911684"/>
              <a:ext cx="1455194" cy="67182"/>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9E550B7E-B19A-204F-AB23-F0BAA6AA9D98}"/>
                </a:ext>
              </a:extLst>
            </p:cNvPr>
            <p:cNvCxnSpPr>
              <a:cxnSpLocks/>
            </p:cNvCxnSpPr>
            <p:nvPr/>
          </p:nvCxnSpPr>
          <p:spPr>
            <a:xfrm>
              <a:off x="4013418" y="6115380"/>
              <a:ext cx="1455194" cy="68753"/>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7B4A7FCE-2419-B94C-A885-3E012DB3286F}"/>
                </a:ext>
              </a:extLst>
            </p:cNvPr>
            <p:cNvGrpSpPr/>
            <p:nvPr/>
          </p:nvGrpSpPr>
          <p:grpSpPr>
            <a:xfrm rot="5400000">
              <a:off x="5513380" y="5844562"/>
              <a:ext cx="640080" cy="405765"/>
              <a:chOff x="7338060" y="4869180"/>
              <a:chExt cx="1348740" cy="971550"/>
            </a:xfrm>
          </p:grpSpPr>
          <p:sp>
            <p:nvSpPr>
              <p:cNvPr id="68" name="フリーフォーム 67">
                <a:extLst>
                  <a:ext uri="{FF2B5EF4-FFF2-40B4-BE49-F238E27FC236}">
                    <a16:creationId xmlns:a16="http://schemas.microsoft.com/office/drawing/2014/main" id="{9222BDE2-7FA5-7748-A1A7-A189F93CBFB1}"/>
                  </a:ext>
                </a:extLst>
              </p:cNvPr>
              <p:cNvSpPr/>
              <p:nvPr/>
            </p:nvSpPr>
            <p:spPr>
              <a:xfrm>
                <a:off x="7338060" y="4869180"/>
                <a:ext cx="674370" cy="971550"/>
              </a:xfrm>
              <a:custGeom>
                <a:avLst/>
                <a:gdLst>
                  <a:gd name="connsiteX0" fmla="*/ 0 w 674370"/>
                  <a:gd name="connsiteY0" fmla="*/ 971550 h 971550"/>
                  <a:gd name="connsiteX1" fmla="*/ 331470 w 674370"/>
                  <a:gd name="connsiteY1" fmla="*/ 857250 h 971550"/>
                  <a:gd name="connsiteX2" fmla="*/ 468630 w 674370"/>
                  <a:gd name="connsiteY2" fmla="*/ 434340 h 971550"/>
                  <a:gd name="connsiteX3" fmla="*/ 560070 w 674370"/>
                  <a:gd name="connsiteY3" fmla="*/ 114300 h 971550"/>
                  <a:gd name="connsiteX4" fmla="*/ 674370 w 674370"/>
                  <a:gd name="connsiteY4" fmla="*/ 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70" h="971550">
                    <a:moveTo>
                      <a:pt x="0" y="971550"/>
                    </a:moveTo>
                    <a:cubicBezTo>
                      <a:pt x="126682" y="959167"/>
                      <a:pt x="253365" y="946785"/>
                      <a:pt x="331470" y="857250"/>
                    </a:cubicBezTo>
                    <a:cubicBezTo>
                      <a:pt x="409575" y="767715"/>
                      <a:pt x="430530" y="558165"/>
                      <a:pt x="468630" y="434340"/>
                    </a:cubicBezTo>
                    <a:cubicBezTo>
                      <a:pt x="506730" y="310515"/>
                      <a:pt x="525780" y="186690"/>
                      <a:pt x="560070" y="114300"/>
                    </a:cubicBezTo>
                    <a:cubicBezTo>
                      <a:pt x="594360" y="41910"/>
                      <a:pt x="634365" y="20955"/>
                      <a:pt x="674370" y="0"/>
                    </a:cubicBezTo>
                  </a:path>
                </a:pathLst>
              </a:cu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sp>
            <p:nvSpPr>
              <p:cNvPr id="69" name="フリーフォーム 68">
                <a:extLst>
                  <a:ext uri="{FF2B5EF4-FFF2-40B4-BE49-F238E27FC236}">
                    <a16:creationId xmlns:a16="http://schemas.microsoft.com/office/drawing/2014/main" id="{A69398F0-9936-8745-A52E-FA3FF3197A56}"/>
                  </a:ext>
                </a:extLst>
              </p:cNvPr>
              <p:cNvSpPr/>
              <p:nvPr/>
            </p:nvSpPr>
            <p:spPr>
              <a:xfrm flipH="1">
                <a:off x="8012430" y="4869180"/>
                <a:ext cx="674370" cy="971550"/>
              </a:xfrm>
              <a:custGeom>
                <a:avLst/>
                <a:gdLst>
                  <a:gd name="connsiteX0" fmla="*/ 0 w 674370"/>
                  <a:gd name="connsiteY0" fmla="*/ 971550 h 971550"/>
                  <a:gd name="connsiteX1" fmla="*/ 331470 w 674370"/>
                  <a:gd name="connsiteY1" fmla="*/ 857250 h 971550"/>
                  <a:gd name="connsiteX2" fmla="*/ 468630 w 674370"/>
                  <a:gd name="connsiteY2" fmla="*/ 434340 h 971550"/>
                  <a:gd name="connsiteX3" fmla="*/ 560070 w 674370"/>
                  <a:gd name="connsiteY3" fmla="*/ 114300 h 971550"/>
                  <a:gd name="connsiteX4" fmla="*/ 674370 w 674370"/>
                  <a:gd name="connsiteY4" fmla="*/ 0 h 97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370" h="971550">
                    <a:moveTo>
                      <a:pt x="0" y="971550"/>
                    </a:moveTo>
                    <a:cubicBezTo>
                      <a:pt x="126682" y="959167"/>
                      <a:pt x="253365" y="946785"/>
                      <a:pt x="331470" y="857250"/>
                    </a:cubicBezTo>
                    <a:cubicBezTo>
                      <a:pt x="409575" y="767715"/>
                      <a:pt x="430530" y="558165"/>
                      <a:pt x="468630" y="434340"/>
                    </a:cubicBezTo>
                    <a:cubicBezTo>
                      <a:pt x="506730" y="310515"/>
                      <a:pt x="525780" y="186690"/>
                      <a:pt x="560070" y="114300"/>
                    </a:cubicBezTo>
                    <a:cubicBezTo>
                      <a:pt x="594360" y="41910"/>
                      <a:pt x="634365" y="20955"/>
                      <a:pt x="674370" y="0"/>
                    </a:cubicBezTo>
                  </a:path>
                </a:pathLst>
              </a:cu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4">
                  <a:latin typeface="Chalkboard SE" panose="03050602040202020205" pitchFamily="66" charset="0"/>
                </a:endParaRPr>
              </a:p>
            </p:txBody>
          </p:sp>
        </p:grpSp>
      </p:grpSp>
      <p:sp>
        <p:nvSpPr>
          <p:cNvPr id="70" name="テキスト ボックス 69">
            <a:extLst>
              <a:ext uri="{FF2B5EF4-FFF2-40B4-BE49-F238E27FC236}">
                <a16:creationId xmlns:a16="http://schemas.microsoft.com/office/drawing/2014/main" id="{D82B3953-5B10-A843-BEA3-E163C9F04714}"/>
              </a:ext>
            </a:extLst>
          </p:cNvPr>
          <p:cNvSpPr txBox="1"/>
          <p:nvPr/>
        </p:nvSpPr>
        <p:spPr>
          <a:xfrm>
            <a:off x="329594" y="5740327"/>
            <a:ext cx="1295547" cy="276999"/>
          </a:xfrm>
          <a:prstGeom prst="rect">
            <a:avLst/>
          </a:prstGeom>
          <a:noFill/>
        </p:spPr>
        <p:txBody>
          <a:bodyPr wrap="none" rtlCol="0">
            <a:spAutoFit/>
          </a:bodyPr>
          <a:lstStyle/>
          <a:p>
            <a:r>
              <a:rPr kumimoji="1" lang="en-US" altLang="ja-JP" sz="1200" dirty="0">
                <a:solidFill>
                  <a:srgbClr val="0432FF"/>
                </a:solidFill>
                <a:latin typeface="Hiragino Maru Gothic ProN W4" panose="020F0400000000000000" pitchFamily="34" charset="-128"/>
                <a:ea typeface="Hiragino Maru Gothic ProN W4" panose="020F0400000000000000" pitchFamily="34" charset="-128"/>
              </a:rPr>
              <a:t>500 </a:t>
            </a:r>
            <a:r>
              <a:rPr kumimoji="1" lang="en-US" altLang="ja-JP" sz="1200" dirty="0" err="1">
                <a:solidFill>
                  <a:srgbClr val="0432FF"/>
                </a:solidFill>
                <a:latin typeface="Hiragino Maru Gothic ProN W4" panose="020F0400000000000000" pitchFamily="34" charset="-128"/>
                <a:ea typeface="Hiragino Maru Gothic ProN W4" panose="020F0400000000000000" pitchFamily="34" charset="-128"/>
              </a:rPr>
              <a:t>keV</a:t>
            </a:r>
            <a:r>
              <a:rPr kumimoji="1" lang="en-US" altLang="ja-JP" sz="1200" dirty="0">
                <a:solidFill>
                  <a:srgbClr val="0432FF"/>
                </a:solidFill>
                <a:latin typeface="Hiragino Maru Gothic ProN W4" panose="020F0400000000000000" pitchFamily="34" charset="-128"/>
                <a:ea typeface="Hiragino Maru Gothic ProN W4" panose="020F0400000000000000" pitchFamily="34" charset="-128"/>
              </a:rPr>
              <a:t> Beam</a:t>
            </a:r>
            <a:endParaRPr kumimoji="1" lang="ja-JP" altLang="en-US" sz="120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71" name="テキスト ボックス 70">
            <a:extLst>
              <a:ext uri="{FF2B5EF4-FFF2-40B4-BE49-F238E27FC236}">
                <a16:creationId xmlns:a16="http://schemas.microsoft.com/office/drawing/2014/main" id="{0582CD9C-B28A-A94B-A5BD-F4D62187AE33}"/>
              </a:ext>
            </a:extLst>
          </p:cNvPr>
          <p:cNvSpPr txBox="1"/>
          <p:nvPr/>
        </p:nvSpPr>
        <p:spPr>
          <a:xfrm>
            <a:off x="1608009" y="5125672"/>
            <a:ext cx="420308" cy="308354"/>
          </a:xfrm>
          <a:prstGeom prst="rect">
            <a:avLst/>
          </a:prstGeom>
          <a:solidFill>
            <a:srgbClr val="FFFFFF">
              <a:alpha val="69804"/>
            </a:srgbClr>
          </a:solidFill>
          <a:ln>
            <a:solidFill>
              <a:srgbClr val="0432FF"/>
            </a:solidFill>
          </a:ln>
        </p:spPr>
        <p:txBody>
          <a:bodyPr wrap="none" rtlCol="0">
            <a:spAutoFit/>
          </a:bodyPr>
          <a:lstStyle/>
          <a:p>
            <a:pPr>
              <a:lnSpc>
                <a:spcPct val="130000"/>
              </a:lnSpc>
            </a:pP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Slit</a:t>
            </a:r>
          </a:p>
        </p:txBody>
      </p:sp>
      <p:sp>
        <p:nvSpPr>
          <p:cNvPr id="72" name="テキスト ボックス 71">
            <a:extLst>
              <a:ext uri="{FF2B5EF4-FFF2-40B4-BE49-F238E27FC236}">
                <a16:creationId xmlns:a16="http://schemas.microsoft.com/office/drawing/2014/main" id="{64E81952-02DB-DA44-B721-3EF1198E71B9}"/>
              </a:ext>
            </a:extLst>
          </p:cNvPr>
          <p:cNvSpPr txBox="1"/>
          <p:nvPr/>
        </p:nvSpPr>
        <p:spPr>
          <a:xfrm>
            <a:off x="2271777" y="5123074"/>
            <a:ext cx="548548" cy="308354"/>
          </a:xfrm>
          <a:prstGeom prst="rect">
            <a:avLst/>
          </a:prstGeom>
          <a:solidFill>
            <a:srgbClr val="FFFFFF">
              <a:alpha val="69804"/>
            </a:srgbClr>
          </a:solidFill>
          <a:ln>
            <a:solidFill>
              <a:srgbClr val="0432FF"/>
            </a:solidFill>
          </a:ln>
        </p:spPr>
        <p:txBody>
          <a:bodyPr wrap="none" rtlCol="0">
            <a:spAutoFit/>
          </a:bodyPr>
          <a:lstStyle/>
          <a:p>
            <a:pPr>
              <a:lnSpc>
                <a:spcPct val="130000"/>
              </a:lnSpc>
            </a:pP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SCM</a:t>
            </a:r>
          </a:p>
        </p:txBody>
      </p:sp>
      <p:sp>
        <p:nvSpPr>
          <p:cNvPr id="73" name="テキスト ボックス 72">
            <a:extLst>
              <a:ext uri="{FF2B5EF4-FFF2-40B4-BE49-F238E27FC236}">
                <a16:creationId xmlns:a16="http://schemas.microsoft.com/office/drawing/2014/main" id="{C5957FC9-6D51-E94C-9438-B1B793049360}"/>
              </a:ext>
            </a:extLst>
          </p:cNvPr>
          <p:cNvSpPr txBox="1"/>
          <p:nvPr/>
        </p:nvSpPr>
        <p:spPr>
          <a:xfrm>
            <a:off x="2915542" y="5919560"/>
            <a:ext cx="2201903" cy="548420"/>
          </a:xfrm>
          <a:prstGeom prst="rect">
            <a:avLst/>
          </a:prstGeom>
          <a:solidFill>
            <a:srgbClr val="FFFFFF">
              <a:alpha val="69804"/>
            </a:srgbClr>
          </a:solidFill>
          <a:ln>
            <a:noFill/>
          </a:ln>
        </p:spPr>
        <p:txBody>
          <a:bodyPr wrap="square" rtlCol="0">
            <a:spAutoFit/>
          </a:bodyPr>
          <a:lstStyle/>
          <a:p>
            <a:pPr marL="1023938" indent="-1023938">
              <a:lnSpc>
                <a:spcPct val="130000"/>
              </a:lnSpc>
            </a:pPr>
            <a:r>
              <a:rPr kumimoji="1" lang="ja-JP" altLang="en-US" sz="1200">
                <a:latin typeface="Hiragino Maru Gothic ProN W4" panose="020F0400000000000000" pitchFamily="34" charset="-128"/>
                <a:ea typeface="Hiragino Maru Gothic ProN W4" panose="020F0400000000000000" pitchFamily="34" charset="-128"/>
                <a:cs typeface="ヒラギノ丸ゴ ProN W4"/>
              </a:rPr>
              <a:t>スリット幅</a:t>
            </a: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	: 100</a:t>
            </a:r>
            <a:r>
              <a:rPr kumimoji="1" lang="ja-JP" altLang="en-US" sz="1200">
                <a:latin typeface="Hiragino Maru Gothic ProN W4" panose="020F0400000000000000" pitchFamily="34" charset="-128"/>
                <a:ea typeface="Hiragino Maru Gothic ProN W4" panose="020F0400000000000000" pitchFamily="34" charset="-128"/>
                <a:cs typeface="ヒラギノ丸ゴ ProN W4"/>
              </a:rPr>
              <a:t> </a:t>
            </a:r>
            <a:r>
              <a:rPr kumimoji="1" lang="el-GR" altLang="ja-JP" sz="1200" dirty="0">
                <a:latin typeface="Hiragino Maru Gothic ProN W4" panose="020F0400000000000000" pitchFamily="34" charset="-128"/>
                <a:ea typeface="Hiragino Maru Gothic ProN W4" panose="020F0400000000000000" pitchFamily="34" charset="-128"/>
                <a:cs typeface="ヒラギノ丸ゴ ProN W4"/>
              </a:rPr>
              <a:t>μ</a:t>
            </a: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m</a:t>
            </a:r>
            <a:endParaRPr kumimoji="1" lang="el-GR" altLang="ja-JP" sz="1200" dirty="0">
              <a:latin typeface="Hiragino Maru Gothic ProN W4" panose="020F0400000000000000" pitchFamily="34" charset="-128"/>
              <a:ea typeface="Hiragino Maru Gothic ProN W4" panose="020F0400000000000000" pitchFamily="34" charset="-128"/>
              <a:cs typeface="ヒラギノ丸ゴ ProN W4"/>
            </a:endParaRPr>
          </a:p>
          <a:p>
            <a:pPr marL="1023938" indent="-1023938">
              <a:lnSpc>
                <a:spcPct val="130000"/>
              </a:lnSpc>
            </a:pPr>
            <a:r>
              <a:rPr lang="ja-JP" altLang="en-US" sz="1200">
                <a:latin typeface="Hiragino Maru Gothic ProN W4" panose="020F0400000000000000" pitchFamily="34" charset="-128"/>
                <a:ea typeface="Hiragino Maru Gothic ProN W4" panose="020F0400000000000000" pitchFamily="34" charset="-128"/>
                <a:cs typeface="ヒラギノ丸ゴ ProN W4"/>
              </a:rPr>
              <a:t>移動ステップ</a:t>
            </a:r>
            <a:r>
              <a:rPr lang="en-US" altLang="ja-JP" sz="1200" dirty="0">
                <a:latin typeface="Hiragino Maru Gothic ProN W4" panose="020F0400000000000000" pitchFamily="34" charset="-128"/>
                <a:ea typeface="Hiragino Maru Gothic ProN W4" panose="020F0400000000000000" pitchFamily="34" charset="-128"/>
                <a:cs typeface="ヒラギノ丸ゴ ProN W4"/>
              </a:rPr>
              <a:t>	: 250 </a:t>
            </a:r>
            <a:r>
              <a:rPr lang="el-GR" altLang="ja-JP" sz="1200" dirty="0">
                <a:latin typeface="Hiragino Maru Gothic ProN W4" panose="020F0400000000000000" pitchFamily="34" charset="-128"/>
                <a:ea typeface="Hiragino Maru Gothic ProN W4" panose="020F0400000000000000" pitchFamily="34" charset="-128"/>
                <a:cs typeface="ヒラギノ丸ゴ ProN W4"/>
              </a:rPr>
              <a:t>μ</a:t>
            </a:r>
            <a:r>
              <a:rPr lang="en-US" altLang="ja-JP" sz="1200" dirty="0">
                <a:latin typeface="Hiragino Maru Gothic ProN W4" panose="020F0400000000000000" pitchFamily="34" charset="-128"/>
                <a:ea typeface="Hiragino Maru Gothic ProN W4" panose="020F0400000000000000" pitchFamily="34" charset="-128"/>
                <a:cs typeface="ヒラギノ丸ゴ ProN W4"/>
              </a:rPr>
              <a:t>m</a:t>
            </a:r>
            <a:endParaRPr kumimoji="1" lang="en-US" altLang="ja-JP" sz="1200" dirty="0">
              <a:latin typeface="Hiragino Maru Gothic ProN W4" panose="020F0400000000000000" pitchFamily="34" charset="-128"/>
              <a:ea typeface="Hiragino Maru Gothic ProN W4" panose="020F0400000000000000" pitchFamily="34" charset="-128"/>
              <a:cs typeface="ヒラギノ丸ゴ ProN W4"/>
            </a:endParaRPr>
          </a:p>
        </p:txBody>
      </p:sp>
      <p:pic>
        <p:nvPicPr>
          <p:cNvPr id="74" name="図 73">
            <a:extLst>
              <a:ext uri="{FF2B5EF4-FFF2-40B4-BE49-F238E27FC236}">
                <a16:creationId xmlns:a16="http://schemas.microsoft.com/office/drawing/2014/main" id="{E1E760DE-6C06-4045-819C-5046142750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1423" y="3720860"/>
            <a:ext cx="3633058" cy="3026051"/>
          </a:xfrm>
          <a:prstGeom prst="rect">
            <a:avLst/>
          </a:prstGeom>
        </p:spPr>
      </p:pic>
      <p:cxnSp>
        <p:nvCxnSpPr>
          <p:cNvPr id="90" name="直線コネクタ 89">
            <a:extLst>
              <a:ext uri="{FF2B5EF4-FFF2-40B4-BE49-F238E27FC236}">
                <a16:creationId xmlns:a16="http://schemas.microsoft.com/office/drawing/2014/main" id="{01C36E99-E6E0-AD4A-9586-E5C458D204D1}"/>
              </a:ext>
            </a:extLst>
          </p:cNvPr>
          <p:cNvCxnSpPr>
            <a:cxnSpLocks/>
          </p:cNvCxnSpPr>
          <p:nvPr/>
        </p:nvCxnSpPr>
        <p:spPr>
          <a:xfrm flipV="1">
            <a:off x="125284" y="4526234"/>
            <a:ext cx="482644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093EF70A-6938-A742-A92B-086279F117AA}"/>
              </a:ext>
            </a:extLst>
          </p:cNvPr>
          <p:cNvCxnSpPr>
            <a:cxnSpLocks/>
          </p:cNvCxnSpPr>
          <p:nvPr/>
        </p:nvCxnSpPr>
        <p:spPr>
          <a:xfrm>
            <a:off x="4951724" y="3455681"/>
            <a:ext cx="40327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正方形/長方形 92">
            <a:extLst>
              <a:ext uri="{FF2B5EF4-FFF2-40B4-BE49-F238E27FC236}">
                <a16:creationId xmlns:a16="http://schemas.microsoft.com/office/drawing/2014/main" id="{FF2A67CB-D4FF-F247-844D-CB57D09AE426}"/>
              </a:ext>
            </a:extLst>
          </p:cNvPr>
          <p:cNvSpPr/>
          <p:nvPr/>
        </p:nvSpPr>
        <p:spPr>
          <a:xfrm>
            <a:off x="260051" y="4582699"/>
            <a:ext cx="4572000" cy="376706"/>
          </a:xfrm>
          <a:prstGeom prst="rect">
            <a:avLst/>
          </a:prstGeom>
        </p:spPr>
        <p:txBody>
          <a:bodyPr>
            <a:spAutoFit/>
          </a:bodyPr>
          <a:lstStyle/>
          <a:p>
            <a:pPr marL="222250" indent="-222250"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Hiragino Maru Gothic ProN W4" charset="-128"/>
                <a:ea typeface="Hiragino Maru Gothic ProN W4" charset="-128"/>
                <a:cs typeface="ヒラギノ丸ゴ ProN W4"/>
              </a:rPr>
              <a:t>エミッタンス測定（スリットスキャン）</a:t>
            </a:r>
            <a:endParaRPr lang="en-US" altLang="ja-JP" sz="1400" dirty="0">
              <a:latin typeface="Hiragino Maru Gothic ProN W4" charset="-128"/>
              <a:ea typeface="Hiragino Maru Gothic ProN W4" charset="-128"/>
              <a:cs typeface="Hiragino Maru Gothic ProN W4" charset="-128"/>
            </a:endParaRPr>
          </a:p>
        </p:txBody>
      </p:sp>
      <p:cxnSp>
        <p:nvCxnSpPr>
          <p:cNvPr id="94" name="直線コネクタ 93">
            <a:extLst>
              <a:ext uri="{FF2B5EF4-FFF2-40B4-BE49-F238E27FC236}">
                <a16:creationId xmlns:a16="http://schemas.microsoft.com/office/drawing/2014/main" id="{0FC58DDB-5C95-3944-B4D9-4EE70DE16871}"/>
              </a:ext>
            </a:extLst>
          </p:cNvPr>
          <p:cNvCxnSpPr>
            <a:cxnSpLocks/>
          </p:cNvCxnSpPr>
          <p:nvPr/>
        </p:nvCxnSpPr>
        <p:spPr>
          <a:xfrm>
            <a:off x="4951724" y="3537162"/>
            <a:ext cx="0" cy="9005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2FDB4677-81EB-064B-B778-C7FA7A00AC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498" y="622355"/>
            <a:ext cx="6605196" cy="2246942"/>
          </a:xfrm>
          <a:prstGeom prst="rect">
            <a:avLst/>
          </a:prstGeom>
        </p:spPr>
      </p:pic>
      <p:sp>
        <p:nvSpPr>
          <p:cNvPr id="28" name="正方形/長方形 27">
            <a:extLst>
              <a:ext uri="{FF2B5EF4-FFF2-40B4-BE49-F238E27FC236}">
                <a16:creationId xmlns:a16="http://schemas.microsoft.com/office/drawing/2014/main" id="{F0408C68-A8B4-044C-BC28-3A2FB6F73D51}"/>
              </a:ext>
            </a:extLst>
          </p:cNvPr>
          <p:cNvSpPr/>
          <p:nvPr/>
        </p:nvSpPr>
        <p:spPr>
          <a:xfrm>
            <a:off x="125284" y="126876"/>
            <a:ext cx="8395261" cy="400110"/>
          </a:xfrm>
          <a:prstGeom prst="rect">
            <a:avLst/>
          </a:prstGeom>
          <a:noFill/>
          <a:ln>
            <a:noFill/>
          </a:ln>
        </p:spPr>
        <p:txBody>
          <a:bodyPr wrap="square">
            <a:spAutoFit/>
          </a:bodyPr>
          <a:lstStyle/>
          <a:p>
            <a:r>
              <a:rPr lang="ja-JP" altLang="en-US" sz="2000">
                <a:latin typeface="ヒラギノ丸ゴ ProN W4"/>
                <a:ea typeface="ヒラギノ丸ゴ ProN W4"/>
                <a:cs typeface="ヒラギノ丸ゴ ProN W4"/>
              </a:rPr>
              <a:t>低エミッタンス</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電子銃テストスタンド</a:t>
            </a:r>
            <a:r>
              <a:rPr lang="ja-JP" altLang="en-US" sz="2000" dirty="0">
                <a:latin typeface="ヒラギノ丸ゴ ProN W4"/>
                <a:ea typeface="ヒラギノ丸ゴ ProN W4"/>
                <a:cs typeface="ヒラギノ丸ゴ ProN W4"/>
              </a:rPr>
              <a:t>　</a:t>
            </a:r>
            <a:r>
              <a:rPr lang="ja-JP" altLang="en-US" sz="2000">
                <a:latin typeface="ヒラギノ丸ゴ ProN W4"/>
                <a:ea typeface="ヒラギノ丸ゴ ProN W4"/>
                <a:cs typeface="ヒラギノ丸ゴ ProN W4"/>
              </a:rPr>
              <a:t>機器配置、ビーム試験項目</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3155085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547FE01-BF64-A242-98C5-3F8A7F07F7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8290" y="693917"/>
            <a:ext cx="3678402" cy="2667119"/>
          </a:xfrm>
          <a:prstGeom prst="rect">
            <a:avLst/>
          </a:prstGeom>
        </p:spPr>
      </p:pic>
      <p:sp>
        <p:nvSpPr>
          <p:cNvPr id="9" name="テキスト ボックス 8">
            <a:extLst>
              <a:ext uri="{FF2B5EF4-FFF2-40B4-BE49-F238E27FC236}">
                <a16:creationId xmlns:a16="http://schemas.microsoft.com/office/drawing/2014/main" id="{6AE1A226-AFAC-2945-A3A2-BAEE515E299A}"/>
              </a:ext>
            </a:extLst>
          </p:cNvPr>
          <p:cNvSpPr txBox="1"/>
          <p:nvPr/>
        </p:nvSpPr>
        <p:spPr>
          <a:xfrm>
            <a:off x="468156" y="1111798"/>
            <a:ext cx="921534" cy="369332"/>
          </a:xfrm>
          <a:prstGeom prst="rect">
            <a:avLst/>
          </a:prstGeom>
          <a:solidFill>
            <a:srgbClr val="000000">
              <a:alpha val="50196"/>
            </a:srgbClr>
          </a:solidFill>
        </p:spPr>
        <p:txBody>
          <a:bodyPr wrap="none" rtlCol="0">
            <a:spAutoFit/>
          </a:bodyPr>
          <a:lstStyle/>
          <a:p>
            <a:r>
              <a:rPr kumimoji="1" lang="en-US" altLang="ja-JP" dirty="0">
                <a:solidFill>
                  <a:srgbClr val="FFFF00"/>
                </a:solidFill>
                <a:latin typeface="Chalkboard" panose="03050602040202020205" pitchFamily="66" charset="0"/>
              </a:rPr>
              <a:t>WCM-1</a:t>
            </a:r>
            <a:endParaRPr kumimoji="1" lang="ja-JP" altLang="en-US">
              <a:solidFill>
                <a:srgbClr val="FFFF00"/>
              </a:solidFill>
              <a:latin typeface="Chalkboard" panose="03050602040202020205" pitchFamily="66" charset="0"/>
            </a:endParaRPr>
          </a:p>
        </p:txBody>
      </p:sp>
      <p:sp>
        <p:nvSpPr>
          <p:cNvPr id="10" name="テキスト ボックス 9">
            <a:extLst>
              <a:ext uri="{FF2B5EF4-FFF2-40B4-BE49-F238E27FC236}">
                <a16:creationId xmlns:a16="http://schemas.microsoft.com/office/drawing/2014/main" id="{5B1358A6-D383-434A-96EE-27015A3001A7}"/>
              </a:ext>
            </a:extLst>
          </p:cNvPr>
          <p:cNvSpPr txBox="1"/>
          <p:nvPr/>
        </p:nvSpPr>
        <p:spPr>
          <a:xfrm>
            <a:off x="2015141" y="1595346"/>
            <a:ext cx="956544" cy="369332"/>
          </a:xfrm>
          <a:prstGeom prst="rect">
            <a:avLst/>
          </a:prstGeom>
          <a:solidFill>
            <a:srgbClr val="000000">
              <a:alpha val="50196"/>
            </a:srgbClr>
          </a:solidFill>
        </p:spPr>
        <p:txBody>
          <a:bodyPr wrap="none" rtlCol="0">
            <a:spAutoFit/>
          </a:bodyPr>
          <a:lstStyle/>
          <a:p>
            <a:r>
              <a:rPr kumimoji="1" lang="en-US" altLang="ja-JP" dirty="0">
                <a:solidFill>
                  <a:srgbClr val="00B050"/>
                </a:solidFill>
                <a:latin typeface="Chalkboard" panose="03050602040202020205" pitchFamily="66" charset="0"/>
              </a:rPr>
              <a:t>WCM-2</a:t>
            </a:r>
            <a:endParaRPr kumimoji="1" lang="ja-JP" altLang="en-US">
              <a:solidFill>
                <a:srgbClr val="00B050"/>
              </a:solidFill>
              <a:latin typeface="Chalkboard" panose="03050602040202020205" pitchFamily="66" charset="0"/>
            </a:endParaRPr>
          </a:p>
        </p:txBody>
      </p:sp>
      <p:cxnSp>
        <p:nvCxnSpPr>
          <p:cNvPr id="4" name="直線矢印コネクタ 3">
            <a:extLst>
              <a:ext uri="{FF2B5EF4-FFF2-40B4-BE49-F238E27FC236}">
                <a16:creationId xmlns:a16="http://schemas.microsoft.com/office/drawing/2014/main" id="{084B4AF2-6CB5-5944-AE33-B28D70CFE15B}"/>
              </a:ext>
            </a:extLst>
          </p:cNvPr>
          <p:cNvCxnSpPr>
            <a:cxnSpLocks/>
          </p:cNvCxnSpPr>
          <p:nvPr/>
        </p:nvCxnSpPr>
        <p:spPr>
          <a:xfrm flipV="1">
            <a:off x="2240499" y="2201910"/>
            <a:ext cx="0" cy="16167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44CB584D-B528-5A4E-BAED-05CECD0C803A}"/>
              </a:ext>
            </a:extLst>
          </p:cNvPr>
          <p:cNvCxnSpPr>
            <a:cxnSpLocks/>
          </p:cNvCxnSpPr>
          <p:nvPr/>
        </p:nvCxnSpPr>
        <p:spPr>
          <a:xfrm flipV="1">
            <a:off x="1123497" y="1638380"/>
            <a:ext cx="0" cy="26048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49A3D69E-B3D4-CD42-9C12-50F24632A2EA}"/>
              </a:ext>
            </a:extLst>
          </p:cNvPr>
          <p:cNvCxnSpPr>
            <a:cxnSpLocks/>
          </p:cNvCxnSpPr>
          <p:nvPr/>
        </p:nvCxnSpPr>
        <p:spPr>
          <a:xfrm flipV="1">
            <a:off x="2618807" y="2590972"/>
            <a:ext cx="0" cy="16522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B5E74D00-B496-6240-92D4-868E896B9AA0}"/>
              </a:ext>
            </a:extLst>
          </p:cNvPr>
          <p:cNvCxnSpPr>
            <a:cxnSpLocks/>
          </p:cNvCxnSpPr>
          <p:nvPr/>
        </p:nvCxnSpPr>
        <p:spPr>
          <a:xfrm>
            <a:off x="1123497" y="4145432"/>
            <a:ext cx="149531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ED5827E0-865B-ED4F-86CB-7096217A8B47}"/>
              </a:ext>
            </a:extLst>
          </p:cNvPr>
          <p:cNvCxnSpPr>
            <a:cxnSpLocks/>
          </p:cNvCxnSpPr>
          <p:nvPr/>
        </p:nvCxnSpPr>
        <p:spPr>
          <a:xfrm>
            <a:off x="1123497" y="3733626"/>
            <a:ext cx="111700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F4AE8CA0-7B9D-1243-8BAB-0F2A67E6A33A}"/>
              </a:ext>
            </a:extLst>
          </p:cNvPr>
          <p:cNvSpPr txBox="1"/>
          <p:nvPr/>
        </p:nvSpPr>
        <p:spPr>
          <a:xfrm>
            <a:off x="1211049" y="3842866"/>
            <a:ext cx="1407758" cy="276999"/>
          </a:xfrm>
          <a:prstGeom prst="rect">
            <a:avLst/>
          </a:prstGeom>
          <a:solidFill>
            <a:srgbClr val="FFFFFF">
              <a:alpha val="69804"/>
            </a:srgbClr>
          </a:solidFill>
        </p:spPr>
        <p:txBody>
          <a:bodyPr wrap="none" rtlCol="0">
            <a:spAutoFit/>
          </a:bodyPr>
          <a:lstStyle/>
          <a:p>
            <a:r>
              <a:rPr lang="en-US" altLang="ja-JP" sz="1200" dirty="0">
                <a:solidFill>
                  <a:srgbClr val="FF0000"/>
                </a:solidFill>
                <a:latin typeface="Chalkboard" panose="03050602040202020205" pitchFamily="66" charset="0"/>
              </a:rPr>
              <a:t>4.22</a:t>
            </a:r>
            <a:r>
              <a:rPr kumimoji="1" lang="en-US" altLang="ja-JP" sz="1200" dirty="0">
                <a:solidFill>
                  <a:srgbClr val="FF0000"/>
                </a:solidFill>
                <a:latin typeface="Chalkboard" panose="03050602040202020205" pitchFamily="66" charset="0"/>
              </a:rPr>
              <a:t> ns (167 </a:t>
            </a:r>
            <a:r>
              <a:rPr kumimoji="1" lang="en-US" altLang="ja-JP" sz="1200" dirty="0" err="1">
                <a:solidFill>
                  <a:srgbClr val="FF0000"/>
                </a:solidFill>
                <a:latin typeface="Chalkboard" panose="03050602040202020205" pitchFamily="66" charset="0"/>
              </a:rPr>
              <a:t>keV</a:t>
            </a:r>
            <a:r>
              <a:rPr kumimoji="1" lang="en-US" altLang="ja-JP" sz="1200" dirty="0">
                <a:solidFill>
                  <a:srgbClr val="FF0000"/>
                </a:solidFill>
                <a:latin typeface="Chalkboard" panose="03050602040202020205" pitchFamily="66" charset="0"/>
              </a:rPr>
              <a:t>)</a:t>
            </a:r>
            <a:endParaRPr kumimoji="1" lang="ja-JP" altLang="en-US" sz="1200">
              <a:solidFill>
                <a:srgbClr val="FF0000"/>
              </a:solidFill>
              <a:latin typeface="Chalkboard" panose="03050602040202020205" pitchFamily="66" charset="0"/>
            </a:endParaRPr>
          </a:p>
        </p:txBody>
      </p:sp>
      <p:sp>
        <p:nvSpPr>
          <p:cNvPr id="24" name="テキスト ボックス 23">
            <a:extLst>
              <a:ext uri="{FF2B5EF4-FFF2-40B4-BE49-F238E27FC236}">
                <a16:creationId xmlns:a16="http://schemas.microsoft.com/office/drawing/2014/main" id="{6E2CEBD2-A347-394B-854D-CB1EEAB541D7}"/>
              </a:ext>
            </a:extLst>
          </p:cNvPr>
          <p:cNvSpPr txBox="1"/>
          <p:nvPr/>
        </p:nvSpPr>
        <p:spPr>
          <a:xfrm>
            <a:off x="978119" y="3416184"/>
            <a:ext cx="1407758" cy="276999"/>
          </a:xfrm>
          <a:prstGeom prst="rect">
            <a:avLst/>
          </a:prstGeom>
          <a:solidFill>
            <a:srgbClr val="FFFFFF">
              <a:alpha val="69804"/>
            </a:srgbClr>
          </a:solidFill>
        </p:spPr>
        <p:txBody>
          <a:bodyPr wrap="none" rtlCol="0">
            <a:spAutoFit/>
          </a:bodyPr>
          <a:lstStyle/>
          <a:p>
            <a:r>
              <a:rPr kumimoji="1" lang="en-US" altLang="ja-JP" sz="1200" dirty="0">
                <a:solidFill>
                  <a:srgbClr val="FF0000"/>
                </a:solidFill>
                <a:latin typeface="Chalkboard" panose="03050602040202020205" pitchFamily="66" charset="0"/>
              </a:rPr>
              <a:t>3.18 ns (533 </a:t>
            </a:r>
            <a:r>
              <a:rPr kumimoji="1" lang="en-US" altLang="ja-JP" sz="1200" dirty="0" err="1">
                <a:solidFill>
                  <a:srgbClr val="FF0000"/>
                </a:solidFill>
                <a:latin typeface="Chalkboard" panose="03050602040202020205" pitchFamily="66" charset="0"/>
              </a:rPr>
              <a:t>keV</a:t>
            </a:r>
            <a:r>
              <a:rPr kumimoji="1" lang="en-US" altLang="ja-JP" sz="1200" dirty="0">
                <a:solidFill>
                  <a:srgbClr val="FF0000"/>
                </a:solidFill>
                <a:latin typeface="Chalkboard" panose="03050602040202020205" pitchFamily="66" charset="0"/>
              </a:rPr>
              <a:t>)</a:t>
            </a:r>
            <a:endParaRPr kumimoji="1" lang="ja-JP" altLang="en-US" sz="1200">
              <a:solidFill>
                <a:srgbClr val="FF0000"/>
              </a:solidFill>
              <a:latin typeface="Chalkboard" panose="03050602040202020205" pitchFamily="66" charset="0"/>
            </a:endParaRPr>
          </a:p>
        </p:txBody>
      </p:sp>
      <p:cxnSp>
        <p:nvCxnSpPr>
          <p:cNvPr id="28" name="直線コネクタ 27">
            <a:extLst>
              <a:ext uri="{FF2B5EF4-FFF2-40B4-BE49-F238E27FC236}">
                <a16:creationId xmlns:a16="http://schemas.microsoft.com/office/drawing/2014/main" id="{06C4C4D4-2D71-D649-9CAF-22C3B047E19C}"/>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80AD10C4-FB1F-3845-97C5-B17CF858C9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284" y="4339196"/>
            <a:ext cx="5839418" cy="2162587"/>
          </a:xfrm>
          <a:prstGeom prst="rect">
            <a:avLst/>
          </a:prstGeom>
        </p:spPr>
      </p:pic>
      <p:sp>
        <p:nvSpPr>
          <p:cNvPr id="22" name="正方形/長方形 21">
            <a:extLst>
              <a:ext uri="{FF2B5EF4-FFF2-40B4-BE49-F238E27FC236}">
                <a16:creationId xmlns:a16="http://schemas.microsoft.com/office/drawing/2014/main" id="{43A7BD9E-1AB7-894E-ADB3-1CEC10211C38}"/>
              </a:ext>
            </a:extLst>
          </p:cNvPr>
          <p:cNvSpPr/>
          <p:nvPr/>
        </p:nvSpPr>
        <p:spPr>
          <a:xfrm>
            <a:off x="125284" y="121481"/>
            <a:ext cx="3538148"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エネルギー測定（</a:t>
            </a:r>
            <a:r>
              <a:rPr lang="en-US" altLang="ja-JP" sz="2000" dirty="0">
                <a:latin typeface="ヒラギノ丸ゴ ProN W4"/>
                <a:ea typeface="ヒラギノ丸ゴ ProN W4"/>
                <a:cs typeface="ヒラギノ丸ゴ ProN W4"/>
              </a:rPr>
              <a:t>TOF</a:t>
            </a:r>
            <a:r>
              <a:rPr lang="ja-JP" altLang="en-US" sz="2000">
                <a:latin typeface="ヒラギノ丸ゴ ProN W4"/>
                <a:ea typeface="ヒラギノ丸ゴ ProN W4"/>
                <a:cs typeface="ヒラギノ丸ゴ ProN W4"/>
              </a:rPr>
              <a:t>測定）</a:t>
            </a:r>
            <a:endParaRPr lang="en-US" altLang="ja-JP" sz="2000" dirty="0">
              <a:latin typeface="ヒラギノ丸ゴ ProN W4"/>
              <a:ea typeface="ヒラギノ丸ゴ ProN W4"/>
              <a:cs typeface="ヒラギノ丸ゴ ProN W4"/>
            </a:endParaRPr>
          </a:p>
        </p:txBody>
      </p:sp>
      <p:pic>
        <p:nvPicPr>
          <p:cNvPr id="23" name="図 22">
            <a:extLst>
              <a:ext uri="{FF2B5EF4-FFF2-40B4-BE49-F238E27FC236}">
                <a16:creationId xmlns:a16="http://schemas.microsoft.com/office/drawing/2014/main" id="{A9A14E32-ECD4-C349-B3EC-571594C954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35658" y="630246"/>
            <a:ext cx="4517515" cy="3612954"/>
          </a:xfrm>
          <a:prstGeom prst="rect">
            <a:avLst/>
          </a:prstGeom>
        </p:spPr>
      </p:pic>
      <p:cxnSp>
        <p:nvCxnSpPr>
          <p:cNvPr id="26" name="直線コネクタ 25">
            <a:extLst>
              <a:ext uri="{FF2B5EF4-FFF2-40B4-BE49-F238E27FC236}">
                <a16:creationId xmlns:a16="http://schemas.microsoft.com/office/drawing/2014/main" id="{A2B8F4E7-4E58-2442-930D-E35EB0DCA1D6}"/>
              </a:ext>
            </a:extLst>
          </p:cNvPr>
          <p:cNvCxnSpPr>
            <a:cxnSpLocks/>
          </p:cNvCxnSpPr>
          <p:nvPr/>
        </p:nvCxnSpPr>
        <p:spPr>
          <a:xfrm>
            <a:off x="5174945" y="3498230"/>
            <a:ext cx="3576591" cy="0"/>
          </a:xfrm>
          <a:prstGeom prst="line">
            <a:avLst/>
          </a:prstGeom>
          <a:ln w="28575">
            <a:solidFill>
              <a:srgbClr val="00B0F0">
                <a:alpha val="69804"/>
              </a:srgbClr>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B272FAEB-CF59-BC4D-A5AE-DF55D7BD0829}"/>
              </a:ext>
            </a:extLst>
          </p:cNvPr>
          <p:cNvSpPr txBox="1"/>
          <p:nvPr/>
        </p:nvSpPr>
        <p:spPr>
          <a:xfrm>
            <a:off x="6594415" y="3341859"/>
            <a:ext cx="806631" cy="307777"/>
          </a:xfrm>
          <a:prstGeom prst="rect">
            <a:avLst/>
          </a:prstGeom>
          <a:solidFill>
            <a:srgbClr val="FFFFFF"/>
          </a:solidFill>
        </p:spPr>
        <p:txBody>
          <a:bodyPr wrap="none" rtlCol="0">
            <a:spAutoFit/>
          </a:bodyPr>
          <a:lstStyle/>
          <a:p>
            <a:r>
              <a:rPr kumimoji="1" lang="en-US" altLang="ja-JP" sz="1400" dirty="0">
                <a:latin typeface="Hiragino Maru Gothic ProN W4" panose="020F0400000000000000" pitchFamily="34" charset="-128"/>
                <a:ea typeface="Hiragino Maru Gothic ProN W4" panose="020F0400000000000000" pitchFamily="34" charset="-128"/>
              </a:rPr>
              <a:t>50 </a:t>
            </a:r>
            <a:r>
              <a:rPr kumimoji="1" lang="en-US" altLang="ja-JP" sz="1400" dirty="0" err="1">
                <a:latin typeface="Hiragino Maru Gothic ProN W4" panose="020F0400000000000000" pitchFamily="34" charset="-128"/>
                <a:ea typeface="Hiragino Maru Gothic ProN W4" panose="020F0400000000000000" pitchFamily="34" charset="-128"/>
              </a:rPr>
              <a:t>keV</a:t>
            </a:r>
            <a:endParaRPr kumimoji="1" lang="ja-JP" altLang="en-US" sz="1400">
              <a:latin typeface="Hiragino Maru Gothic ProN W4" panose="020F0400000000000000" pitchFamily="34" charset="-128"/>
              <a:ea typeface="Hiragino Maru Gothic ProN W4" panose="020F0400000000000000" pitchFamily="34" charset="-128"/>
            </a:endParaRPr>
          </a:p>
        </p:txBody>
      </p:sp>
      <p:cxnSp>
        <p:nvCxnSpPr>
          <p:cNvPr id="29" name="直線コネクタ 28">
            <a:extLst>
              <a:ext uri="{FF2B5EF4-FFF2-40B4-BE49-F238E27FC236}">
                <a16:creationId xmlns:a16="http://schemas.microsoft.com/office/drawing/2014/main" id="{B17E9885-7D30-5045-8A87-77A496B13685}"/>
              </a:ext>
            </a:extLst>
          </p:cNvPr>
          <p:cNvCxnSpPr>
            <a:cxnSpLocks/>
          </p:cNvCxnSpPr>
          <p:nvPr/>
        </p:nvCxnSpPr>
        <p:spPr>
          <a:xfrm>
            <a:off x="5174945" y="1564870"/>
            <a:ext cx="3576591" cy="0"/>
          </a:xfrm>
          <a:prstGeom prst="line">
            <a:avLst/>
          </a:prstGeom>
          <a:ln w="28575">
            <a:solidFill>
              <a:srgbClr val="C00000">
                <a:alpha val="69804"/>
              </a:srgbClr>
            </a:solidFill>
            <a:prstDash val="dash"/>
          </a:ln>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BF9381D9-D221-944B-940E-1AD1D634CABD}"/>
              </a:ext>
            </a:extLst>
          </p:cNvPr>
          <p:cNvSpPr/>
          <p:nvPr/>
        </p:nvSpPr>
        <p:spPr>
          <a:xfrm>
            <a:off x="6556993" y="2232608"/>
            <a:ext cx="2050561" cy="823559"/>
          </a:xfrm>
          <a:prstGeom prst="rect">
            <a:avLst/>
          </a:prstGeom>
          <a:ln>
            <a:solidFill>
              <a:schemeClr val="accent1"/>
            </a:solidFill>
          </a:ln>
        </p:spPr>
        <p:txBody>
          <a:bodyPr wrap="none">
            <a:spAutoFit/>
          </a:bodyPr>
          <a:lstStyle/>
          <a:p>
            <a:pPr marL="492125" indent="-492125">
              <a:lnSpc>
                <a:spcPct val="150000"/>
              </a:lnSpc>
            </a:pPr>
            <a:r>
              <a:rPr lang="en-US" altLang="ja-JP" sz="1100" dirty="0">
                <a:latin typeface="Hiragino Maru Gothic ProN W4" panose="020F0400000000000000" pitchFamily="34" charset="-128"/>
                <a:ea typeface="Hiragino Maru Gothic ProN W4" panose="020F0400000000000000" pitchFamily="34" charset="-128"/>
              </a:rPr>
              <a:t>238 MHz RF</a:t>
            </a:r>
            <a:r>
              <a:rPr lang="ja-JP" altLang="en-US" sz="1100">
                <a:latin typeface="Hiragino Maru Gothic ProN W4" panose="020F0400000000000000" pitchFamily="34" charset="-128"/>
                <a:ea typeface="Hiragino Maru Gothic ProN W4" panose="020F0400000000000000" pitchFamily="34" charset="-128"/>
              </a:rPr>
              <a:t>空胴パラメータ</a:t>
            </a:r>
            <a:endParaRPr lang="en-US" altLang="ja-JP" sz="1100" dirty="0">
              <a:latin typeface="Hiragino Maru Gothic ProN W4" panose="020F0400000000000000" pitchFamily="34" charset="-128"/>
              <a:ea typeface="Hiragino Maru Gothic ProN W4" panose="020F0400000000000000" pitchFamily="34" charset="-128"/>
            </a:endParaRPr>
          </a:p>
          <a:p>
            <a:pPr marL="492125" indent="-492125">
              <a:lnSpc>
                <a:spcPct val="150000"/>
              </a:lnSpc>
            </a:pPr>
            <a:r>
              <a:rPr lang="en-US" altLang="ja-JP" sz="1100" dirty="0" err="1">
                <a:latin typeface="Hiragino Maru Gothic ProN W4" panose="020F0400000000000000" pitchFamily="34" charset="-128"/>
                <a:ea typeface="Hiragino Maru Gothic ProN W4" panose="020F0400000000000000" pitchFamily="34" charset="-128"/>
              </a:rPr>
              <a:t>R</a:t>
            </a:r>
            <a:r>
              <a:rPr lang="en-US" altLang="ja-JP" sz="1100" baseline="-25000" dirty="0" err="1">
                <a:latin typeface="Hiragino Maru Gothic ProN W4" panose="020F0400000000000000" pitchFamily="34" charset="-128"/>
                <a:ea typeface="Hiragino Maru Gothic ProN W4" panose="020F0400000000000000" pitchFamily="34" charset="-128"/>
              </a:rPr>
              <a:t>shunt</a:t>
            </a:r>
            <a:r>
              <a:rPr lang="en-US" altLang="ja-JP" sz="1100" baseline="-25000" dirty="0">
                <a:latin typeface="Hiragino Maru Gothic ProN W4" panose="020F0400000000000000" pitchFamily="34" charset="-128"/>
                <a:ea typeface="Hiragino Maru Gothic ProN W4" panose="020F0400000000000000" pitchFamily="34" charset="-128"/>
              </a:rPr>
              <a:t>	</a:t>
            </a:r>
            <a:r>
              <a:rPr lang="en-US" altLang="ja-JP" sz="1100" dirty="0">
                <a:latin typeface="Hiragino Maru Gothic ProN W4" panose="020F0400000000000000" pitchFamily="34" charset="-128"/>
                <a:ea typeface="Hiragino Maru Gothic ProN W4" panose="020F0400000000000000" pitchFamily="34" charset="-128"/>
              </a:rPr>
              <a:t>: 6.17 MΩ</a:t>
            </a:r>
          </a:p>
          <a:p>
            <a:pPr marL="492125" indent="-492125">
              <a:lnSpc>
                <a:spcPct val="150000"/>
              </a:lnSpc>
            </a:pPr>
            <a:r>
              <a:rPr lang="en-US" altLang="ja-JP" sz="1100" dirty="0">
                <a:latin typeface="Hiragino Maru Gothic ProN W4" panose="020F0400000000000000" pitchFamily="34" charset="-128"/>
                <a:ea typeface="Hiragino Maru Gothic ProN W4" panose="020F0400000000000000" pitchFamily="34" charset="-128"/>
              </a:rPr>
              <a:t>Q</a:t>
            </a:r>
            <a:r>
              <a:rPr lang="en-US" altLang="ja-JP" sz="1100" baseline="-25000" dirty="0">
                <a:latin typeface="Hiragino Maru Gothic ProN W4" panose="020F0400000000000000" pitchFamily="34" charset="-128"/>
                <a:ea typeface="Hiragino Maru Gothic ProN W4" panose="020F0400000000000000" pitchFamily="34" charset="-128"/>
              </a:rPr>
              <a:t>0	</a:t>
            </a:r>
            <a:r>
              <a:rPr lang="en-US" altLang="ja-JP" sz="1100" dirty="0">
                <a:latin typeface="Hiragino Maru Gothic ProN W4" panose="020F0400000000000000" pitchFamily="34" charset="-128"/>
                <a:ea typeface="Hiragino Maru Gothic ProN W4" panose="020F0400000000000000" pitchFamily="34" charset="-128"/>
              </a:rPr>
              <a:t>: 23000</a:t>
            </a:r>
            <a:endParaRPr lang="ja-JP" altLang="en-US" sz="1100">
              <a:latin typeface="Hiragino Maru Gothic ProN W4" panose="020F0400000000000000" pitchFamily="34" charset="-128"/>
              <a:ea typeface="Hiragino Maru Gothic ProN W4" panose="020F0400000000000000" pitchFamily="34" charset="-128"/>
            </a:endParaRPr>
          </a:p>
        </p:txBody>
      </p:sp>
      <p:pic>
        <p:nvPicPr>
          <p:cNvPr id="33" name="図 32">
            <a:extLst>
              <a:ext uri="{FF2B5EF4-FFF2-40B4-BE49-F238E27FC236}">
                <a16:creationId xmlns:a16="http://schemas.microsoft.com/office/drawing/2014/main" id="{D4FF9436-E6C7-1E42-A31F-0D0158EBDA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2169" y="4823979"/>
            <a:ext cx="2229367" cy="1367960"/>
          </a:xfrm>
          <a:prstGeom prst="rect">
            <a:avLst/>
          </a:prstGeom>
        </p:spPr>
      </p:pic>
    </p:spTree>
    <p:extLst>
      <p:ext uri="{BB962C8B-B14F-4D97-AF65-F5344CB8AC3E}">
        <p14:creationId xmlns:p14="http://schemas.microsoft.com/office/powerpoint/2010/main" val="1261440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72F791D-E6B5-2F4A-AC26-048F70B490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1854"/>
            <a:ext cx="9144000" cy="4653596"/>
          </a:xfrm>
          <a:prstGeom prst="rect">
            <a:avLst/>
          </a:prstGeom>
        </p:spPr>
      </p:pic>
      <p:sp>
        <p:nvSpPr>
          <p:cNvPr id="2" name="正方形/長方形 1">
            <a:extLst>
              <a:ext uri="{FF2B5EF4-FFF2-40B4-BE49-F238E27FC236}">
                <a16:creationId xmlns:a16="http://schemas.microsoft.com/office/drawing/2014/main" id="{F21972B2-AEFB-2C4D-9E3C-5DC4A544EA7F}"/>
              </a:ext>
            </a:extLst>
          </p:cNvPr>
          <p:cNvSpPr/>
          <p:nvPr/>
        </p:nvSpPr>
        <p:spPr>
          <a:xfrm>
            <a:off x="111391" y="123601"/>
            <a:ext cx="7111794" cy="400110"/>
          </a:xfrm>
          <a:prstGeom prst="rect">
            <a:avLst/>
          </a:prstGeom>
          <a:noFill/>
          <a:ln>
            <a:noFill/>
          </a:ln>
        </p:spPr>
        <p:txBody>
          <a:bodyPr wrap="square">
            <a:spAutoFit/>
          </a:bodyPr>
          <a:lstStyle/>
          <a:p>
            <a:r>
              <a:rPr lang="ja-JP" altLang="en-US" sz="2000">
                <a:latin typeface="ヒラギノ丸ゴ ProN W4"/>
                <a:ea typeface="ヒラギノ丸ゴ ProN W4"/>
                <a:cs typeface="ヒラギノ丸ゴ ProN W4"/>
              </a:rPr>
              <a:t>ビームサイズ・強度分布測定</a:t>
            </a:r>
            <a:endParaRPr lang="en-US" altLang="ja-JP" sz="2000" dirty="0">
              <a:latin typeface="ヒラギノ丸ゴ ProN W4"/>
              <a:ea typeface="ヒラギノ丸ゴ ProN W4"/>
              <a:cs typeface="ヒラギノ丸ゴ ProN W4"/>
            </a:endParaRPr>
          </a:p>
        </p:txBody>
      </p:sp>
      <p:cxnSp>
        <p:nvCxnSpPr>
          <p:cNvPr id="3" name="直線コネクタ 2">
            <a:extLst>
              <a:ext uri="{FF2B5EF4-FFF2-40B4-BE49-F238E27FC236}">
                <a16:creationId xmlns:a16="http://schemas.microsoft.com/office/drawing/2014/main" id="{54DFE73C-94A0-7A45-A2A6-C26775A11B72}"/>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3E0612F-45AE-D448-9410-8C05D951EE6E}"/>
              </a:ext>
            </a:extLst>
          </p:cNvPr>
          <p:cNvSpPr txBox="1"/>
          <p:nvPr/>
        </p:nvSpPr>
        <p:spPr>
          <a:xfrm>
            <a:off x="228316" y="4094830"/>
            <a:ext cx="2332431" cy="890052"/>
          </a:xfrm>
          <a:prstGeom prst="rect">
            <a:avLst/>
          </a:prstGeom>
          <a:solidFill>
            <a:srgbClr val="FFFFFF">
              <a:alpha val="80000"/>
            </a:srgbClr>
          </a:solidFill>
          <a:ln>
            <a:solidFill>
              <a:srgbClr val="0432FF"/>
            </a:solidFill>
          </a:ln>
        </p:spPr>
        <p:txBody>
          <a:bodyPr wrap="square" rtlCol="0">
            <a:spAutoFit/>
          </a:bodyPr>
          <a:lstStyle/>
          <a:p>
            <a:pPr marL="222250" indent="-222250" algn="just">
              <a:lnSpc>
                <a:spcPct val="150000"/>
              </a:lnSpc>
            </a:pPr>
            <a:r>
              <a:rPr lang="ja-JP" altLang="en-US" sz="1200">
                <a:latin typeface="Hiragino Maru Gothic ProN W4" charset="-128"/>
                <a:ea typeface="Hiragino Maru Gothic ProN W4" charset="-128"/>
                <a:cs typeface="Hiragino Maru Gothic ProN W4" charset="-128"/>
              </a:rPr>
              <a:t>・</a:t>
            </a:r>
            <a:r>
              <a:rPr lang="en-US" altLang="ja-JP" sz="1200" dirty="0" err="1">
                <a:latin typeface="Hiragino Maru Gothic ProN W4" charset="-128"/>
                <a:ea typeface="Hiragino Maru Gothic ProN W4" charset="-128"/>
                <a:cs typeface="Hiragino Maru Gothic ProN W4" charset="-128"/>
              </a:rPr>
              <a:t>CeYAG</a:t>
            </a:r>
            <a:r>
              <a:rPr lang="ja-JP" altLang="en-US" sz="1200">
                <a:latin typeface="Hiragino Maru Gothic ProN W4" charset="-128"/>
                <a:ea typeface="Hiragino Maru Gothic ProN W4" charset="-128"/>
                <a:cs typeface="Hiragino Maru Gothic ProN W4" charset="-128"/>
              </a:rPr>
              <a:t>（</a:t>
            </a:r>
            <a:r>
              <a:rPr lang="en-US" altLang="ja-JP" sz="1200" dirty="0">
                <a:latin typeface="Hiragino Maru Gothic ProN W4" charset="-128"/>
                <a:ea typeface="Hiragino Maru Gothic ProN W4" charset="-128"/>
                <a:cs typeface="Hiragino Maru Gothic ProN W4" charset="-128"/>
              </a:rPr>
              <a:t>0.1 mm</a:t>
            </a:r>
            <a:r>
              <a:rPr lang="ja-JP" altLang="en-US" sz="1200">
                <a:latin typeface="Hiragino Maru Gothic ProN W4" charset="-128"/>
                <a:ea typeface="Hiragino Maru Gothic ProN W4" charset="-128"/>
                <a:cs typeface="Hiragino Maru Gothic ProN W4" charset="-128"/>
              </a:rPr>
              <a:t>）</a:t>
            </a:r>
            <a:endParaRPr lang="en-US" altLang="ja-JP" sz="12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200">
                <a:latin typeface="Hiragino Maru Gothic ProN W4" charset="-128"/>
                <a:ea typeface="Hiragino Maru Gothic ProN W4" charset="-128"/>
                <a:cs typeface="Hiragino Maru Gothic ProN W4" charset="-128"/>
              </a:rPr>
              <a:t>・</a:t>
            </a:r>
            <a:r>
              <a:rPr lang="en-US" altLang="ja-JP" sz="1200" dirty="0">
                <a:latin typeface="Hiragino Maru Gothic ProN W4" charset="-128"/>
                <a:ea typeface="Hiragino Maru Gothic ProN W4" charset="-128"/>
                <a:cs typeface="Hiragino Maru Gothic ProN W4" charset="-128"/>
              </a:rPr>
              <a:t>CCD</a:t>
            </a:r>
            <a:r>
              <a:rPr lang="ja-JP" altLang="en-US" sz="1200">
                <a:latin typeface="Hiragino Maru Gothic ProN W4" charset="-128"/>
                <a:ea typeface="Hiragino Maru Gothic ProN W4" charset="-128"/>
                <a:cs typeface="Hiragino Maru Gothic ProN W4" charset="-128"/>
              </a:rPr>
              <a:t>カメラ（</a:t>
            </a:r>
            <a:r>
              <a:rPr lang="en-US" altLang="ja-JP" sz="1200" dirty="0">
                <a:latin typeface="Hiragino Maru Gothic ProN W4" charset="-128"/>
                <a:ea typeface="Hiragino Maru Gothic ProN W4" charset="-128"/>
                <a:cs typeface="Hiragino Maru Gothic ProN W4" charset="-128"/>
              </a:rPr>
              <a:t>GigE</a:t>
            </a:r>
            <a:r>
              <a:rPr lang="ja-JP" altLang="en-US" sz="1200">
                <a:latin typeface="Hiragino Maru Gothic ProN W4" charset="-128"/>
                <a:ea typeface="Hiragino Maru Gothic ProN W4" charset="-128"/>
                <a:cs typeface="Hiragino Maru Gothic ProN W4" charset="-128"/>
              </a:rPr>
              <a:t>）</a:t>
            </a:r>
            <a:endParaRPr lang="en-US" altLang="ja-JP" sz="1200" dirty="0">
              <a:latin typeface="Hiragino Maru Gothic ProN W4" charset="-128"/>
              <a:ea typeface="Hiragino Maru Gothic ProN W4" charset="-128"/>
              <a:cs typeface="Hiragino Maru Gothic ProN W4" charset="-128"/>
            </a:endParaRPr>
          </a:p>
          <a:p>
            <a:pPr marL="222250" indent="-222250" algn="just">
              <a:lnSpc>
                <a:spcPct val="150000"/>
              </a:lnSpc>
            </a:pPr>
            <a:r>
              <a:rPr lang="ja-JP" altLang="en-US" sz="1200">
                <a:latin typeface="Hiragino Maru Gothic ProN W4" charset="-128"/>
                <a:ea typeface="Hiragino Maru Gothic ProN W4" charset="-128"/>
                <a:cs typeface="Hiragino Maru Gothic ProN W4" charset="-128"/>
              </a:rPr>
              <a:t>・テレセントリックレンズ</a:t>
            </a:r>
            <a:endParaRPr lang="en-US" altLang="ja-JP" sz="1200" dirty="0">
              <a:latin typeface="Hiragino Maru Gothic ProN W4" charset="-128"/>
              <a:ea typeface="Hiragino Maru Gothic ProN W4" charset="-128"/>
              <a:cs typeface="Hiragino Maru Gothic ProN W4" charset="-128"/>
            </a:endParaRPr>
          </a:p>
        </p:txBody>
      </p:sp>
      <p:sp>
        <p:nvSpPr>
          <p:cNvPr id="22" name="テキスト ボックス 21">
            <a:extLst>
              <a:ext uri="{FF2B5EF4-FFF2-40B4-BE49-F238E27FC236}">
                <a16:creationId xmlns:a16="http://schemas.microsoft.com/office/drawing/2014/main" id="{2601D5ED-0049-D74E-AB1F-A86516F499E8}"/>
              </a:ext>
            </a:extLst>
          </p:cNvPr>
          <p:cNvSpPr txBox="1"/>
          <p:nvPr/>
        </p:nvSpPr>
        <p:spPr>
          <a:xfrm>
            <a:off x="1264085" y="832153"/>
            <a:ext cx="1459054" cy="276999"/>
          </a:xfrm>
          <a:prstGeom prst="rect">
            <a:avLst/>
          </a:prstGeom>
          <a:solidFill>
            <a:srgbClr val="FFFFFF">
              <a:alpha val="80000"/>
            </a:srgbClr>
          </a:solidFill>
          <a:ln w="12700">
            <a:solidFill>
              <a:srgbClr val="0432FF"/>
            </a:solidFill>
          </a:ln>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238 MHz</a:t>
            </a:r>
            <a:r>
              <a:rPr lang="en-US" altLang="ja-JP" sz="1200" dirty="0">
                <a:latin typeface="Hiragino Maru Gothic ProN W4" panose="020F0400000000000000" pitchFamily="34" charset="-128"/>
                <a:ea typeface="Hiragino Maru Gothic ProN W4" panose="020F0400000000000000" pitchFamily="34" charset="-128"/>
              </a:rPr>
              <a:t> RF</a:t>
            </a:r>
            <a:r>
              <a:rPr kumimoji="1" lang="ja-JP" altLang="en-US" sz="1200">
                <a:latin typeface="Hiragino Maru Gothic ProN W4" panose="020F0400000000000000" pitchFamily="34" charset="-128"/>
                <a:ea typeface="Hiragino Maru Gothic ProN W4" panose="020F0400000000000000" pitchFamily="34" charset="-128"/>
              </a:rPr>
              <a:t>空胴</a:t>
            </a:r>
          </a:p>
        </p:txBody>
      </p:sp>
      <p:sp>
        <p:nvSpPr>
          <p:cNvPr id="23" name="テキスト ボックス 22">
            <a:extLst>
              <a:ext uri="{FF2B5EF4-FFF2-40B4-BE49-F238E27FC236}">
                <a16:creationId xmlns:a16="http://schemas.microsoft.com/office/drawing/2014/main" id="{BDA67928-1598-994F-9231-A6BBC876253C}"/>
              </a:ext>
            </a:extLst>
          </p:cNvPr>
          <p:cNvSpPr txBox="1"/>
          <p:nvPr/>
        </p:nvSpPr>
        <p:spPr>
          <a:xfrm>
            <a:off x="3398668" y="1583422"/>
            <a:ext cx="800219" cy="276999"/>
          </a:xfrm>
          <a:prstGeom prst="rect">
            <a:avLst/>
          </a:prstGeom>
          <a:solidFill>
            <a:srgbClr val="FFFFFF">
              <a:alpha val="80000"/>
            </a:srgbClr>
          </a:solidFill>
          <a:ln w="12700">
            <a:solidFill>
              <a:srgbClr val="0432FF"/>
            </a:solidFill>
          </a:ln>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スリット</a:t>
            </a:r>
          </a:p>
        </p:txBody>
      </p:sp>
      <p:sp>
        <p:nvSpPr>
          <p:cNvPr id="24" name="テキスト ボックス 23">
            <a:extLst>
              <a:ext uri="{FF2B5EF4-FFF2-40B4-BE49-F238E27FC236}">
                <a16:creationId xmlns:a16="http://schemas.microsoft.com/office/drawing/2014/main" id="{F701B00B-00FC-8E49-9069-C8643146BEB7}"/>
              </a:ext>
            </a:extLst>
          </p:cNvPr>
          <p:cNvSpPr txBox="1"/>
          <p:nvPr/>
        </p:nvSpPr>
        <p:spPr>
          <a:xfrm>
            <a:off x="4262907" y="2173705"/>
            <a:ext cx="1415772" cy="276999"/>
          </a:xfrm>
          <a:prstGeom prst="rect">
            <a:avLst/>
          </a:prstGeom>
          <a:solidFill>
            <a:srgbClr val="FFFFFF">
              <a:alpha val="80000"/>
            </a:srgbClr>
          </a:solidFill>
          <a:ln w="12700">
            <a:solidFill>
              <a:srgbClr val="0432FF"/>
            </a:solidFill>
          </a:ln>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スクリーンモニタ</a:t>
            </a:r>
          </a:p>
        </p:txBody>
      </p:sp>
      <p:sp>
        <p:nvSpPr>
          <p:cNvPr id="25" name="テキスト ボックス 24">
            <a:extLst>
              <a:ext uri="{FF2B5EF4-FFF2-40B4-BE49-F238E27FC236}">
                <a16:creationId xmlns:a16="http://schemas.microsoft.com/office/drawing/2014/main" id="{63B4D982-CA80-0A40-A357-2DCC963F882E}"/>
              </a:ext>
            </a:extLst>
          </p:cNvPr>
          <p:cNvSpPr txBox="1"/>
          <p:nvPr/>
        </p:nvSpPr>
        <p:spPr>
          <a:xfrm>
            <a:off x="139917" y="5441437"/>
            <a:ext cx="2774598" cy="699872"/>
          </a:xfrm>
          <a:prstGeom prst="rect">
            <a:avLst/>
          </a:prstGeom>
          <a:noFill/>
        </p:spPr>
        <p:txBody>
          <a:bodyPr wrap="square" rtlCol="0">
            <a:spAutoFit/>
          </a:bodyPr>
          <a:lstStyle/>
          <a:p>
            <a:pPr marL="6350" indent="-6350">
              <a:lnSpc>
                <a:spcPct val="150000"/>
              </a:lnSpc>
            </a:pPr>
            <a:r>
              <a:rPr lang="en-US" altLang="ja-JP" sz="1400" dirty="0">
                <a:latin typeface="Hiragino Maru Gothic ProN W4" charset="-128"/>
                <a:ea typeface="Hiragino Maru Gothic ProN W4" charset="-128"/>
                <a:cs typeface="Hiragino Maru Gothic ProN W4" charset="-128"/>
              </a:rPr>
              <a:t>500 </a:t>
            </a:r>
            <a:r>
              <a:rPr lang="en-US" altLang="ja-JP" sz="1400" dirty="0" err="1">
                <a:latin typeface="Hiragino Maru Gothic ProN W4" charset="-128"/>
                <a:ea typeface="Hiragino Maru Gothic ProN W4" charset="-128"/>
                <a:cs typeface="Hiragino Maru Gothic ProN W4" charset="-128"/>
              </a:rPr>
              <a:t>keV</a:t>
            </a:r>
            <a:r>
              <a:rPr lang="ja-JP" altLang="en-US" sz="1400">
                <a:latin typeface="Hiragino Maru Gothic ProN W4" charset="-128"/>
                <a:ea typeface="Hiragino Maru Gothic ProN W4" charset="-128"/>
                <a:cs typeface="Hiragino Maru Gothic ProN W4" charset="-128"/>
              </a:rPr>
              <a:t>ビームの強度分布が、一様性をもつことを確認</a:t>
            </a:r>
            <a:endParaRPr lang="en-US" altLang="ja-JP" sz="1400" dirty="0">
              <a:latin typeface="Hiragino Maru Gothic ProN W4" charset="-128"/>
              <a:ea typeface="Hiragino Maru Gothic ProN W4" charset="-128"/>
              <a:cs typeface="Hiragino Maru Gothic ProN W4" charset="-128"/>
            </a:endParaRPr>
          </a:p>
        </p:txBody>
      </p:sp>
      <p:sp>
        <p:nvSpPr>
          <p:cNvPr id="30" name="正方形/長方形 29">
            <a:extLst>
              <a:ext uri="{FF2B5EF4-FFF2-40B4-BE49-F238E27FC236}">
                <a16:creationId xmlns:a16="http://schemas.microsoft.com/office/drawing/2014/main" id="{0C079DA0-1117-D846-9792-A9FD7462C6A6}"/>
              </a:ext>
            </a:extLst>
          </p:cNvPr>
          <p:cNvSpPr/>
          <p:nvPr/>
        </p:nvSpPr>
        <p:spPr>
          <a:xfrm>
            <a:off x="3176649" y="4179194"/>
            <a:ext cx="5967351" cy="26788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CEBFA319-69FA-0B47-9BAF-15DCD1F233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4937" y="4287228"/>
            <a:ext cx="2895971" cy="2465120"/>
          </a:xfrm>
          <a:prstGeom prst="rect">
            <a:avLst/>
          </a:prstGeom>
        </p:spPr>
      </p:pic>
      <p:pic>
        <p:nvPicPr>
          <p:cNvPr id="29" name="図 28">
            <a:extLst>
              <a:ext uri="{FF2B5EF4-FFF2-40B4-BE49-F238E27FC236}">
                <a16:creationId xmlns:a16="http://schemas.microsoft.com/office/drawing/2014/main" id="{A2CB3385-8D98-5C48-AC8F-18E0BC9DF3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3776" y="4287228"/>
            <a:ext cx="2269308" cy="2449508"/>
          </a:xfrm>
          <a:prstGeom prst="rect">
            <a:avLst/>
          </a:prstGeom>
        </p:spPr>
      </p:pic>
      <p:cxnSp>
        <p:nvCxnSpPr>
          <p:cNvPr id="32" name="直線矢印コネクタ 31">
            <a:extLst>
              <a:ext uri="{FF2B5EF4-FFF2-40B4-BE49-F238E27FC236}">
                <a16:creationId xmlns:a16="http://schemas.microsoft.com/office/drawing/2014/main" id="{1E675B2E-4BEF-8840-88D4-17172278787A}"/>
              </a:ext>
            </a:extLst>
          </p:cNvPr>
          <p:cNvCxnSpPr>
            <a:cxnSpLocks/>
          </p:cNvCxnSpPr>
          <p:nvPr/>
        </p:nvCxnSpPr>
        <p:spPr>
          <a:xfrm>
            <a:off x="4115652" y="6140426"/>
            <a:ext cx="997738" cy="0"/>
          </a:xfrm>
          <a:prstGeom prst="straightConnector1">
            <a:avLst/>
          </a:prstGeom>
          <a:ln w="12700">
            <a:solidFill>
              <a:srgbClr val="FFFF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8F05A06D-12FD-BA4B-86CA-DE43B866A170}"/>
              </a:ext>
            </a:extLst>
          </p:cNvPr>
          <p:cNvSpPr txBox="1"/>
          <p:nvPr/>
        </p:nvSpPr>
        <p:spPr>
          <a:xfrm>
            <a:off x="4260898" y="6187338"/>
            <a:ext cx="707245" cy="276999"/>
          </a:xfrm>
          <a:prstGeom prst="rect">
            <a:avLst/>
          </a:prstGeom>
          <a:noFill/>
        </p:spPr>
        <p:txBody>
          <a:bodyPr wrap="none" rtlCol="0">
            <a:spAutoFit/>
          </a:bodyPr>
          <a:lstStyle/>
          <a:p>
            <a:r>
              <a:rPr kumimoji="1" lang="en-US" altLang="ja-JP" sz="1200" dirty="0">
                <a:solidFill>
                  <a:schemeClr val="bg1"/>
                </a:solidFill>
                <a:latin typeface="Hiragino Maru Gothic ProN W4" panose="020F0400000000000000" pitchFamily="34" charset="-128"/>
                <a:ea typeface="Hiragino Maru Gothic ProN W4" panose="020F0400000000000000" pitchFamily="34" charset="-128"/>
              </a:rPr>
              <a:t>15 mm</a:t>
            </a:r>
            <a:endParaRPr kumimoji="1" lang="ja-JP" altLang="en-US" sz="1200">
              <a:solidFill>
                <a:schemeClr val="bg1"/>
              </a:solidFill>
              <a:latin typeface="Hiragino Maru Gothic ProN W4" panose="020F0400000000000000" pitchFamily="34" charset="-128"/>
              <a:ea typeface="Hiragino Maru Gothic ProN W4" panose="020F0400000000000000" pitchFamily="34" charset="-128"/>
            </a:endParaRPr>
          </a:p>
        </p:txBody>
      </p:sp>
      <p:cxnSp>
        <p:nvCxnSpPr>
          <p:cNvPr id="37" name="直線矢印コネクタ 36">
            <a:extLst>
              <a:ext uri="{FF2B5EF4-FFF2-40B4-BE49-F238E27FC236}">
                <a16:creationId xmlns:a16="http://schemas.microsoft.com/office/drawing/2014/main" id="{0CA4327D-1BCB-8441-8A43-2B57EC435F0D}"/>
              </a:ext>
            </a:extLst>
          </p:cNvPr>
          <p:cNvCxnSpPr>
            <a:cxnSpLocks/>
          </p:cNvCxnSpPr>
          <p:nvPr/>
        </p:nvCxnSpPr>
        <p:spPr>
          <a:xfrm flipV="1">
            <a:off x="3973650" y="5000527"/>
            <a:ext cx="0" cy="1022910"/>
          </a:xfrm>
          <a:prstGeom prst="straightConnector1">
            <a:avLst/>
          </a:prstGeom>
          <a:ln w="12700">
            <a:solidFill>
              <a:srgbClr val="FFFFFF"/>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A56A9194-68BD-2944-AB56-14B0C8CA6CDC}"/>
              </a:ext>
            </a:extLst>
          </p:cNvPr>
          <p:cNvSpPr txBox="1"/>
          <p:nvPr/>
        </p:nvSpPr>
        <p:spPr>
          <a:xfrm rot="16200000">
            <a:off x="3433830" y="5380097"/>
            <a:ext cx="707245" cy="276999"/>
          </a:xfrm>
          <a:prstGeom prst="rect">
            <a:avLst/>
          </a:prstGeom>
          <a:noFill/>
        </p:spPr>
        <p:txBody>
          <a:bodyPr wrap="none" rtlCol="0">
            <a:spAutoFit/>
          </a:bodyPr>
          <a:lstStyle/>
          <a:p>
            <a:r>
              <a:rPr kumimoji="1" lang="en-US" altLang="ja-JP" sz="1200" dirty="0">
                <a:solidFill>
                  <a:schemeClr val="bg1"/>
                </a:solidFill>
                <a:latin typeface="Hiragino Maru Gothic ProN W4" panose="020F0400000000000000" pitchFamily="34" charset="-128"/>
                <a:ea typeface="Hiragino Maru Gothic ProN W4" panose="020F0400000000000000" pitchFamily="34" charset="-128"/>
              </a:rPr>
              <a:t>15 mm</a:t>
            </a:r>
            <a:endParaRPr kumimoji="1" lang="ja-JP" altLang="en-US" sz="1200">
              <a:solidFill>
                <a:schemeClr val="bg1"/>
              </a:solidFill>
              <a:latin typeface="Hiragino Maru Gothic ProN W4" panose="020F0400000000000000" pitchFamily="34" charset="-128"/>
              <a:ea typeface="Hiragino Maru Gothic ProN W4" panose="020F0400000000000000" pitchFamily="34" charset="-128"/>
            </a:endParaRPr>
          </a:p>
        </p:txBody>
      </p:sp>
      <p:pic>
        <p:nvPicPr>
          <p:cNvPr id="5" name="図 4">
            <a:extLst>
              <a:ext uri="{FF2B5EF4-FFF2-40B4-BE49-F238E27FC236}">
                <a16:creationId xmlns:a16="http://schemas.microsoft.com/office/drawing/2014/main" id="{0E12A10D-D03B-664F-BF6C-096B6F9311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5798932" y="4298814"/>
            <a:ext cx="183907" cy="2412000"/>
          </a:xfrm>
          <a:prstGeom prst="rect">
            <a:avLst/>
          </a:prstGeom>
        </p:spPr>
      </p:pic>
    </p:spTree>
    <p:extLst>
      <p:ext uri="{BB962C8B-B14F-4D97-AF65-F5344CB8AC3E}">
        <p14:creationId xmlns:p14="http://schemas.microsoft.com/office/powerpoint/2010/main" val="425047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02EC765-AE89-C54B-BA72-9D53E1BB97E7}"/>
              </a:ext>
            </a:extLst>
          </p:cNvPr>
          <p:cNvSpPr txBox="1"/>
          <p:nvPr/>
        </p:nvSpPr>
        <p:spPr>
          <a:xfrm>
            <a:off x="125284" y="123601"/>
            <a:ext cx="4775666" cy="400110"/>
          </a:xfrm>
          <a:prstGeom prst="rect">
            <a:avLst/>
          </a:prstGeom>
          <a:noFill/>
        </p:spPr>
        <p:txBody>
          <a:bodyPr wrap="none" rtlCol="0">
            <a:spAutoFit/>
          </a:bodyPr>
          <a:lstStyle/>
          <a:p>
            <a:r>
              <a:rPr kumimoji="1" lang="ja-JP" altLang="en-US" sz="2000">
                <a:latin typeface="Hiragino Maru Gothic ProN W4" charset="-128"/>
                <a:ea typeface="Hiragino Maru Gothic ProN W4" charset="-128"/>
                <a:cs typeface="Hiragino Maru Gothic ProN W4" charset="-128"/>
              </a:rPr>
              <a:t>エミッタンス測定（スリットスキャン）</a:t>
            </a:r>
            <a:endParaRPr kumimoji="1" lang="ja-JP" altLang="en-US" sz="2000" dirty="0">
              <a:latin typeface="Times" pitchFamily="2" charset="0"/>
              <a:ea typeface="Hiragino Maru Gothic ProN W4" charset="-128"/>
              <a:cs typeface="Hiragino Maru Gothic ProN W4" charset="-128"/>
            </a:endParaRPr>
          </a:p>
        </p:txBody>
      </p:sp>
      <p:cxnSp>
        <p:nvCxnSpPr>
          <p:cNvPr id="3" name="直線コネクタ 2">
            <a:extLst>
              <a:ext uri="{FF2B5EF4-FFF2-40B4-BE49-F238E27FC236}">
                <a16:creationId xmlns:a16="http://schemas.microsoft.com/office/drawing/2014/main" id="{7FC9385D-0BD9-624C-9BFD-1218B441D73F}"/>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75F888C0-E6C2-C742-A8E4-EC377CB942DB}"/>
              </a:ext>
            </a:extLst>
          </p:cNvPr>
          <p:cNvSpPr txBox="1"/>
          <p:nvPr/>
        </p:nvSpPr>
        <p:spPr>
          <a:xfrm>
            <a:off x="4823229" y="4762523"/>
            <a:ext cx="3472746" cy="340029"/>
          </a:xfrm>
          <a:prstGeom prst="rect">
            <a:avLst/>
          </a:prstGeom>
          <a:noFill/>
          <a:ln w="19050">
            <a:solidFill>
              <a:srgbClr val="0432FF"/>
            </a:solidFill>
          </a:ln>
        </p:spPr>
        <p:txBody>
          <a:bodyPr wrap="none" rtlCol="0">
            <a:spAutoFit/>
          </a:bodyPr>
          <a:lstStyle/>
          <a:p>
            <a:pPr marL="1290638" indent="-1290638">
              <a:lnSpc>
                <a:spcPct val="150000"/>
              </a:lnSpc>
            </a:pPr>
            <a:r>
              <a:rPr lang="en-US" altLang="ja-JP" sz="1200" dirty="0">
                <a:latin typeface="Hiragino Maru Gothic ProN W4" panose="020F0400000000000000" pitchFamily="34" charset="-128"/>
                <a:ea typeface="Hiragino Maru Gothic ProN W4" panose="020F0400000000000000" pitchFamily="34" charset="-128"/>
              </a:rPr>
              <a:t>- Normalized 𝞮</a:t>
            </a:r>
            <a:r>
              <a:rPr lang="en-US" altLang="ja-JP" sz="1200" baseline="-25000" dirty="0">
                <a:latin typeface="Hiragino Maru Gothic ProN W4" panose="020F0400000000000000" pitchFamily="34" charset="-128"/>
                <a:ea typeface="Hiragino Maru Gothic ProN W4" panose="020F0400000000000000" pitchFamily="34" charset="-128"/>
              </a:rPr>
              <a:t>x</a:t>
            </a:r>
            <a:r>
              <a:rPr lang="en-US" altLang="ja-JP" sz="1200" dirty="0">
                <a:latin typeface="Hiragino Maru Gothic ProN W4" panose="020F0400000000000000" pitchFamily="34" charset="-128"/>
                <a:ea typeface="Hiragino Maru Gothic ProN W4" panose="020F0400000000000000" pitchFamily="34" charset="-128"/>
              </a:rPr>
              <a:t> 	: 2.0 mm </a:t>
            </a:r>
            <a:r>
              <a:rPr lang="en-US" altLang="ja-JP" sz="1200" dirty="0" err="1">
                <a:latin typeface="Hiragino Maru Gothic ProN W4" panose="020F0400000000000000" pitchFamily="34" charset="-128"/>
                <a:ea typeface="Hiragino Maru Gothic ProN W4" panose="020F0400000000000000" pitchFamily="34" charset="-128"/>
              </a:rPr>
              <a:t>mrad</a:t>
            </a:r>
            <a:r>
              <a:rPr lang="en-US" altLang="ja-JP" sz="1200" dirty="0">
                <a:latin typeface="Hiragino Maru Gothic ProN W4" panose="020F0400000000000000" pitchFamily="34" charset="-128"/>
                <a:ea typeface="Hiragino Maru Gothic ProN W4" panose="020F0400000000000000" pitchFamily="34" charset="-128"/>
              </a:rPr>
              <a:t> (</a:t>
            </a:r>
            <a:r>
              <a:rPr lang="en-US" altLang="ja-JP" sz="1200" dirty="0" err="1">
                <a:latin typeface="Hiragino Maru Gothic ProN W4" panose="020F0400000000000000" pitchFamily="34" charset="-128"/>
                <a:ea typeface="Hiragino Maru Gothic ProN W4" panose="020F0400000000000000" pitchFamily="34" charset="-128"/>
              </a:rPr>
              <a:t>rms</a:t>
            </a:r>
            <a:r>
              <a:rPr lang="en-US" altLang="ja-JP" sz="1200" dirty="0">
                <a:latin typeface="Hiragino Maru Gothic ProN W4" panose="020F0400000000000000" pitchFamily="34" charset="-128"/>
                <a:ea typeface="Hiragino Maru Gothic ProN W4" panose="020F0400000000000000" pitchFamily="34" charset="-128"/>
              </a:rPr>
              <a:t>, 60%)</a:t>
            </a:r>
          </a:p>
        </p:txBody>
      </p:sp>
      <p:sp>
        <p:nvSpPr>
          <p:cNvPr id="21" name="テキスト ボックス 20">
            <a:extLst>
              <a:ext uri="{FF2B5EF4-FFF2-40B4-BE49-F238E27FC236}">
                <a16:creationId xmlns:a16="http://schemas.microsoft.com/office/drawing/2014/main" id="{591E801F-080F-AE47-A36C-B070C6BE77F7}"/>
              </a:ext>
            </a:extLst>
          </p:cNvPr>
          <p:cNvSpPr txBox="1"/>
          <p:nvPr/>
        </p:nvSpPr>
        <p:spPr>
          <a:xfrm>
            <a:off x="332242" y="4762523"/>
            <a:ext cx="3922869" cy="613053"/>
          </a:xfrm>
          <a:prstGeom prst="rect">
            <a:avLst/>
          </a:prstGeom>
          <a:noFill/>
          <a:ln w="19050">
            <a:solidFill>
              <a:srgbClr val="0432FF"/>
            </a:solidFill>
          </a:ln>
        </p:spPr>
        <p:txBody>
          <a:bodyPr wrap="none" rtlCol="0">
            <a:spAutoFit/>
          </a:bodyPr>
          <a:lstStyle/>
          <a:p>
            <a:pPr marL="1286178" indent="-1286178">
              <a:lnSpc>
                <a:spcPct val="150000"/>
              </a:lnSpc>
            </a:pPr>
            <a:r>
              <a:rPr kumimoji="1" lang="en-US" altLang="ja-JP" sz="1200" dirty="0">
                <a:latin typeface="Hiragino Maru Gothic ProN W4" panose="020F0400000000000000" pitchFamily="34" charset="-128"/>
                <a:ea typeface="Hiragino Maru Gothic ProN W4" panose="020F0400000000000000" pitchFamily="34" charset="-128"/>
              </a:rPr>
              <a:t>- Normalized 𝞮</a:t>
            </a:r>
            <a:r>
              <a:rPr kumimoji="1" lang="en-US" altLang="ja-JP" sz="1200" baseline="-25000" dirty="0">
                <a:latin typeface="Hiragino Maru Gothic ProN W4" panose="020F0400000000000000" pitchFamily="34" charset="-128"/>
                <a:ea typeface="Hiragino Maru Gothic ProN W4" panose="020F0400000000000000" pitchFamily="34" charset="-128"/>
              </a:rPr>
              <a:t>x</a:t>
            </a:r>
            <a:r>
              <a:rPr kumimoji="1" lang="en-US" altLang="ja-JP" sz="1200" dirty="0">
                <a:latin typeface="Hiragino Maru Gothic ProN W4" panose="020F0400000000000000" pitchFamily="34" charset="-128"/>
                <a:ea typeface="Hiragino Maru Gothic ProN W4" panose="020F0400000000000000" pitchFamily="34" charset="-128"/>
              </a:rPr>
              <a:t>	: 3.1 mm </a:t>
            </a:r>
            <a:r>
              <a:rPr kumimoji="1" lang="en-US" altLang="ja-JP" sz="1200" dirty="0" err="1">
                <a:latin typeface="Hiragino Maru Gothic ProN W4" panose="020F0400000000000000" pitchFamily="34" charset="-128"/>
                <a:ea typeface="Hiragino Maru Gothic ProN W4" panose="020F0400000000000000" pitchFamily="34" charset="-128"/>
              </a:rPr>
              <a:t>mrad</a:t>
            </a:r>
            <a:r>
              <a:rPr kumimoji="1" lang="en-US" altLang="ja-JP" sz="1200" dirty="0">
                <a:latin typeface="Hiragino Maru Gothic ProN W4" panose="020F0400000000000000" pitchFamily="34" charset="-128"/>
                <a:ea typeface="Hiragino Maru Gothic ProN W4" panose="020F0400000000000000" pitchFamily="34" charset="-128"/>
              </a:rPr>
              <a:t> (Gaussian fitting)</a:t>
            </a:r>
          </a:p>
          <a:p>
            <a:pPr marL="1286178" indent="-1286178">
              <a:lnSpc>
                <a:spcPct val="150000"/>
              </a:lnSpc>
            </a:pPr>
            <a:r>
              <a:rPr lang="en-US" altLang="ja-JP" sz="1200" dirty="0">
                <a:latin typeface="Hiragino Maru Gothic ProN W4" panose="020F0400000000000000" pitchFamily="34" charset="-128"/>
                <a:ea typeface="Hiragino Maru Gothic ProN W4" panose="020F0400000000000000" pitchFamily="34" charset="-128"/>
              </a:rPr>
              <a:t>	: 1.7 mm </a:t>
            </a:r>
            <a:r>
              <a:rPr lang="en-US" altLang="ja-JP" sz="1200" dirty="0" err="1">
                <a:latin typeface="Hiragino Maru Gothic ProN W4" panose="020F0400000000000000" pitchFamily="34" charset="-128"/>
                <a:ea typeface="Hiragino Maru Gothic ProN W4" panose="020F0400000000000000" pitchFamily="34" charset="-128"/>
              </a:rPr>
              <a:t>mrad</a:t>
            </a:r>
            <a:r>
              <a:rPr lang="en-US" altLang="ja-JP" sz="1200" dirty="0">
                <a:latin typeface="Hiragino Maru Gothic ProN W4" panose="020F0400000000000000" pitchFamily="34" charset="-128"/>
                <a:ea typeface="Hiragino Maru Gothic ProN W4" panose="020F0400000000000000" pitchFamily="34" charset="-128"/>
              </a:rPr>
              <a:t> (</a:t>
            </a:r>
            <a:r>
              <a:rPr lang="en-US" altLang="ja-JP" sz="1200" dirty="0" err="1">
                <a:latin typeface="Hiragino Maru Gothic ProN W4" panose="020F0400000000000000" pitchFamily="34" charset="-128"/>
                <a:ea typeface="Hiragino Maru Gothic ProN W4" panose="020F0400000000000000" pitchFamily="34" charset="-128"/>
              </a:rPr>
              <a:t>rms</a:t>
            </a:r>
            <a:r>
              <a:rPr lang="en-US" altLang="ja-JP" sz="1200" dirty="0">
                <a:latin typeface="Hiragino Maru Gothic ProN W4" panose="020F0400000000000000" pitchFamily="34" charset="-128"/>
                <a:ea typeface="Hiragino Maru Gothic ProN W4" panose="020F0400000000000000" pitchFamily="34" charset="-128"/>
              </a:rPr>
              <a:t>, 60%)</a:t>
            </a:r>
            <a:endParaRPr lang="ja-JP" altLang="en-US" sz="1200">
              <a:latin typeface="Hiragino Maru Gothic ProN W4" panose="020F0400000000000000" pitchFamily="34" charset="-128"/>
              <a:ea typeface="Hiragino Maru Gothic ProN W4" panose="020F0400000000000000" pitchFamily="34" charset="-128"/>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id="{8D8D2F97-6916-FE47-8801-E1B3E1D25D1D}"/>
                  </a:ext>
                </a:extLst>
              </p:cNvPr>
              <p:cNvSpPr txBox="1"/>
              <p:nvPr/>
            </p:nvSpPr>
            <p:spPr>
              <a:xfrm>
                <a:off x="425280" y="5761360"/>
                <a:ext cx="3736792" cy="462114"/>
              </a:xfrm>
              <a:prstGeom prst="rect">
                <a:avLst/>
              </a:prstGeom>
              <a:noFill/>
            </p:spPr>
            <p:txBody>
              <a:bodyPr wrap="none" rtlCol="0">
                <a:spAutoFit/>
              </a:bodyPr>
              <a:lstStyle/>
              <a:p>
                <a14:m>
                  <m:oMath xmlns:m="http://schemas.openxmlformats.org/officeDocument/2006/math">
                    <m:sSub>
                      <m:sSubPr>
                        <m:ctrlPr>
                          <a:rPr kumimoji="1" lang="en-US" altLang="ja-JP" sz="1984" i="1">
                            <a:latin typeface="Cambria Math" panose="02040503050406030204" pitchFamily="18" charset="0"/>
                          </a:rPr>
                        </m:ctrlPr>
                      </m:sSubPr>
                      <m:e>
                        <m:r>
                          <a:rPr kumimoji="1" lang="en-US" altLang="ja-JP" sz="1984" i="1">
                            <a:latin typeface="Cambria Math" panose="02040503050406030204" pitchFamily="18" charset="0"/>
                            <a:ea typeface="Cambria Math" panose="02040503050406030204" pitchFamily="18" charset="0"/>
                          </a:rPr>
                          <m:t>𝜀</m:t>
                        </m:r>
                      </m:e>
                      <m:sub>
                        <m:r>
                          <a:rPr kumimoji="1" lang="en-US" altLang="ja-JP" sz="1984" i="1">
                            <a:latin typeface="Cambria Math" panose="02040503050406030204" pitchFamily="18" charset="0"/>
                          </a:rPr>
                          <m:t>𝑛</m:t>
                        </m:r>
                        <m:r>
                          <a:rPr kumimoji="1" lang="en-US" altLang="ja-JP" sz="1984" i="1">
                            <a:latin typeface="Cambria Math" panose="02040503050406030204" pitchFamily="18" charset="0"/>
                          </a:rPr>
                          <m:t>,   </m:t>
                        </m:r>
                        <m:r>
                          <a:rPr kumimoji="1" lang="en-US" altLang="ja-JP" sz="1984" i="1">
                            <a:latin typeface="Cambria Math" panose="02040503050406030204" pitchFamily="18" charset="0"/>
                          </a:rPr>
                          <m:t>𝑟𝑚𝑠</m:t>
                        </m:r>
                      </m:sub>
                    </m:sSub>
                  </m:oMath>
                </a14:m>
                <a:r>
                  <a:rPr kumimoji="1" lang="en-US" altLang="ja-JP" sz="1984" dirty="0"/>
                  <a:t> = </a:t>
                </a:r>
                <a14:m>
                  <m:oMath xmlns:m="http://schemas.openxmlformats.org/officeDocument/2006/math">
                    <m:acc>
                      <m:accPr>
                        <m:chr m:val="̅"/>
                        <m:ctrlPr>
                          <a:rPr kumimoji="1" lang="en-US" altLang="ja-JP" sz="1984" i="1">
                            <a:latin typeface="Cambria Math" panose="02040503050406030204" pitchFamily="18" charset="0"/>
                          </a:rPr>
                        </m:ctrlPr>
                      </m:accPr>
                      <m:e>
                        <m:r>
                          <a:rPr kumimoji="1" lang="en-US" altLang="ja-JP" sz="1984" i="1">
                            <a:latin typeface="Cambria Math" panose="02040503050406030204" pitchFamily="18" charset="0"/>
                            <a:ea typeface="Cambria Math" panose="02040503050406030204" pitchFamily="18" charset="0"/>
                          </a:rPr>
                          <m:t>𝛽𝛾</m:t>
                        </m:r>
                      </m:e>
                    </m:acc>
                    <m:r>
                      <a:rPr kumimoji="1" lang="en-US" altLang="ja-JP" sz="1984" i="1">
                        <a:latin typeface="Cambria Math" panose="02040503050406030204" pitchFamily="18" charset="0"/>
                      </a:rPr>
                      <m:t> </m:t>
                    </m:r>
                    <m:rad>
                      <m:radPr>
                        <m:degHide m:val="on"/>
                        <m:ctrlPr>
                          <a:rPr kumimoji="1" lang="en-US" altLang="ja-JP" sz="1984" i="1">
                            <a:latin typeface="Cambria Math" panose="02040503050406030204" pitchFamily="18" charset="0"/>
                          </a:rPr>
                        </m:ctrlPr>
                      </m:radPr>
                      <m:deg/>
                      <m:e>
                        <m:d>
                          <m:dPr>
                            <m:begChr m:val="⟨"/>
                            <m:endChr m:val="⟩"/>
                            <m:ctrlPr>
                              <a:rPr kumimoji="1" lang="en-US" altLang="ja-JP" sz="1984" i="1">
                                <a:latin typeface="Cambria Math" panose="02040503050406030204" pitchFamily="18" charset="0"/>
                              </a:rPr>
                            </m:ctrlPr>
                          </m:dPr>
                          <m:e>
                            <m:sSup>
                              <m:sSupPr>
                                <m:ctrlPr>
                                  <a:rPr kumimoji="1" lang="en-US" altLang="ja-JP" sz="1984" i="1">
                                    <a:latin typeface="Cambria Math" panose="02040503050406030204" pitchFamily="18" charset="0"/>
                                  </a:rPr>
                                </m:ctrlPr>
                              </m:sSupPr>
                              <m:e>
                                <m:r>
                                  <a:rPr kumimoji="1" lang="en-US" altLang="ja-JP" sz="1984" i="1">
                                    <a:latin typeface="Cambria Math" panose="02040503050406030204" pitchFamily="18" charset="0"/>
                                  </a:rPr>
                                  <m:t>𝑥</m:t>
                                </m:r>
                              </m:e>
                              <m:sup>
                                <m:r>
                                  <a:rPr kumimoji="1" lang="en-US" altLang="ja-JP" sz="1984" i="1">
                                    <a:latin typeface="Cambria Math" panose="02040503050406030204" pitchFamily="18" charset="0"/>
                                  </a:rPr>
                                  <m:t>2</m:t>
                                </m:r>
                              </m:sup>
                            </m:sSup>
                          </m:e>
                        </m:d>
                        <m:d>
                          <m:dPr>
                            <m:begChr m:val="⟨"/>
                            <m:endChr m:val="⟩"/>
                            <m:ctrlPr>
                              <a:rPr kumimoji="1" lang="en-US" altLang="ja-JP" sz="1984" i="1">
                                <a:latin typeface="Cambria Math" panose="02040503050406030204" pitchFamily="18" charset="0"/>
                              </a:rPr>
                            </m:ctrlPr>
                          </m:dPr>
                          <m:e>
                            <m:sSup>
                              <m:sSupPr>
                                <m:ctrlPr>
                                  <a:rPr kumimoji="1" lang="en-US" altLang="ja-JP" sz="1984" i="1">
                                    <a:latin typeface="Cambria Math" panose="02040503050406030204" pitchFamily="18" charset="0"/>
                                  </a:rPr>
                                </m:ctrlPr>
                              </m:sSupPr>
                              <m:e>
                                <m:r>
                                  <a:rPr kumimoji="1" lang="en-US" altLang="ja-JP" sz="1984" i="1">
                                    <a:latin typeface="Cambria Math" panose="02040503050406030204" pitchFamily="18" charset="0"/>
                                  </a:rPr>
                                  <m:t>𝑥</m:t>
                                </m:r>
                                <m:r>
                                  <a:rPr kumimoji="1" lang="en-US" altLang="ja-JP" sz="1984" i="1">
                                    <a:latin typeface="Cambria Math" panose="02040503050406030204" pitchFamily="18" charset="0"/>
                                  </a:rPr>
                                  <m:t>′</m:t>
                                </m:r>
                              </m:e>
                              <m:sup>
                                <m:r>
                                  <a:rPr kumimoji="1" lang="en-US" altLang="ja-JP" sz="1984" i="1">
                                    <a:latin typeface="Cambria Math" panose="02040503050406030204" pitchFamily="18" charset="0"/>
                                  </a:rPr>
                                  <m:t>2</m:t>
                                </m:r>
                              </m:sup>
                            </m:sSup>
                          </m:e>
                        </m:d>
                        <m:r>
                          <a:rPr kumimoji="1" lang="en-US" altLang="ja-JP" sz="1984" i="1">
                            <a:latin typeface="Cambria Math" panose="02040503050406030204" pitchFamily="18" charset="0"/>
                            <a:ea typeface="Cambria Math" panose="02040503050406030204" pitchFamily="18" charset="0"/>
                          </a:rPr>
                          <m:t>−</m:t>
                        </m:r>
                        <m:sSup>
                          <m:sSupPr>
                            <m:ctrlPr>
                              <a:rPr kumimoji="1" lang="en-US" altLang="ja-JP" sz="1984" i="1">
                                <a:latin typeface="Cambria Math" panose="02040503050406030204" pitchFamily="18" charset="0"/>
                                <a:ea typeface="Cambria Math" panose="02040503050406030204" pitchFamily="18" charset="0"/>
                              </a:rPr>
                            </m:ctrlPr>
                          </m:sSupPr>
                          <m:e>
                            <m:d>
                              <m:dPr>
                                <m:begChr m:val="⟨"/>
                                <m:endChr m:val="⟩"/>
                                <m:ctrlPr>
                                  <a:rPr lang="en-US" altLang="ja-JP" sz="1984" i="1">
                                    <a:latin typeface="Cambria Math" panose="02040503050406030204" pitchFamily="18" charset="0"/>
                                    <a:ea typeface="Cambria Math" panose="02040503050406030204" pitchFamily="18" charset="0"/>
                                  </a:rPr>
                                </m:ctrlPr>
                              </m:dPr>
                              <m:e>
                                <m:r>
                                  <a:rPr lang="en-US" altLang="ja-JP" sz="1984" i="1">
                                    <a:latin typeface="Cambria Math" panose="02040503050406030204" pitchFamily="18" charset="0"/>
                                    <a:ea typeface="Cambria Math" panose="02040503050406030204" pitchFamily="18" charset="0"/>
                                  </a:rPr>
                                  <m:t>𝑥</m:t>
                                </m:r>
                                <m:r>
                                  <a:rPr lang="en-US" altLang="ja-JP" sz="1984" i="1">
                                    <a:latin typeface="Cambria Math" panose="02040503050406030204" pitchFamily="18" charset="0"/>
                                    <a:ea typeface="Cambria Math" panose="02040503050406030204" pitchFamily="18" charset="0"/>
                                  </a:rPr>
                                  <m:t>∙</m:t>
                                </m:r>
                                <m:r>
                                  <a:rPr lang="en-US" altLang="ja-JP" sz="1984" i="1">
                                    <a:latin typeface="Cambria Math" panose="02040503050406030204" pitchFamily="18" charset="0"/>
                                    <a:ea typeface="Cambria Math" panose="02040503050406030204" pitchFamily="18" charset="0"/>
                                  </a:rPr>
                                  <m:t>𝑥</m:t>
                                </m:r>
                                <m:r>
                                  <a:rPr lang="en-US" altLang="ja-JP" sz="1984" i="1">
                                    <a:latin typeface="Cambria Math" panose="02040503050406030204" pitchFamily="18" charset="0"/>
                                    <a:ea typeface="Cambria Math" panose="02040503050406030204" pitchFamily="18" charset="0"/>
                                  </a:rPr>
                                  <m:t>′</m:t>
                                </m:r>
                              </m:e>
                            </m:d>
                          </m:e>
                          <m:sup>
                            <m:r>
                              <a:rPr kumimoji="1" lang="en-US" altLang="ja-JP" sz="1984" i="1">
                                <a:latin typeface="Cambria Math" panose="02040503050406030204" pitchFamily="18" charset="0"/>
                                <a:ea typeface="Cambria Math" panose="02040503050406030204" pitchFamily="18" charset="0"/>
                              </a:rPr>
                              <m:t>2</m:t>
                            </m:r>
                          </m:sup>
                        </m:sSup>
                      </m:e>
                    </m:rad>
                  </m:oMath>
                </a14:m>
                <a:endParaRPr kumimoji="1" lang="ja-JP" altLang="en-US" sz="1984"/>
              </a:p>
            </p:txBody>
          </p:sp>
        </mc:Choice>
        <mc:Fallback xmlns="">
          <p:sp>
            <p:nvSpPr>
              <p:cNvPr id="23" name="テキスト ボックス 22">
                <a:extLst>
                  <a:ext uri="{FF2B5EF4-FFF2-40B4-BE49-F238E27FC236}">
                    <a16:creationId xmlns:a16="http://schemas.microsoft.com/office/drawing/2014/main" id="{8D8D2F97-6916-FE47-8801-E1B3E1D25D1D}"/>
                  </a:ext>
                </a:extLst>
              </p:cNvPr>
              <p:cNvSpPr txBox="1">
                <a:spLocks noRot="1" noChangeAspect="1" noMove="1" noResize="1" noEditPoints="1" noAdjustHandles="1" noChangeArrowheads="1" noChangeShapeType="1" noTextEdit="1"/>
              </p:cNvSpPr>
              <p:nvPr/>
            </p:nvSpPr>
            <p:spPr>
              <a:xfrm>
                <a:off x="425280" y="5761360"/>
                <a:ext cx="3736792" cy="462114"/>
              </a:xfrm>
              <a:prstGeom prst="rect">
                <a:avLst/>
              </a:prstGeom>
              <a:blipFill>
                <a:blip r:embed="rId2"/>
                <a:stretch>
                  <a:fillRect b="-18919"/>
                </a:stretch>
              </a:blipFill>
            </p:spPr>
            <p:txBody>
              <a:bodyPr/>
              <a:lstStyle/>
              <a:p>
                <a:r>
                  <a:rPr lang="ja-JP" altLang="en-US">
                    <a:noFill/>
                  </a:rPr>
                  <a:t> </a:t>
                </a:r>
              </a:p>
            </p:txBody>
          </p:sp>
        </mc:Fallback>
      </mc:AlternateContent>
      <p:pic>
        <p:nvPicPr>
          <p:cNvPr id="24" name="図 23">
            <a:extLst>
              <a:ext uri="{FF2B5EF4-FFF2-40B4-BE49-F238E27FC236}">
                <a16:creationId xmlns:a16="http://schemas.microsoft.com/office/drawing/2014/main" id="{DA66F792-DD0C-8947-BEA1-DF74C28434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242" y="579510"/>
            <a:ext cx="4099115" cy="4068013"/>
          </a:xfrm>
          <a:prstGeom prst="rect">
            <a:avLst/>
          </a:prstGeom>
        </p:spPr>
      </p:pic>
      <p:pic>
        <p:nvPicPr>
          <p:cNvPr id="25" name="図 24">
            <a:extLst>
              <a:ext uri="{FF2B5EF4-FFF2-40B4-BE49-F238E27FC236}">
                <a16:creationId xmlns:a16="http://schemas.microsoft.com/office/drawing/2014/main" id="{FA52A8B9-6128-174C-8B80-CD40B00528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3229" y="584961"/>
            <a:ext cx="4074986" cy="4062562"/>
          </a:xfrm>
          <a:prstGeom prst="rect">
            <a:avLst/>
          </a:prstGeom>
        </p:spPr>
      </p:pic>
      <p:sp>
        <p:nvSpPr>
          <p:cNvPr id="26" name="テキスト ボックス 25">
            <a:extLst>
              <a:ext uri="{FF2B5EF4-FFF2-40B4-BE49-F238E27FC236}">
                <a16:creationId xmlns:a16="http://schemas.microsoft.com/office/drawing/2014/main" id="{132DCA68-AA92-8C49-B40F-89F6FD8ECC94}"/>
              </a:ext>
            </a:extLst>
          </p:cNvPr>
          <p:cNvSpPr txBox="1"/>
          <p:nvPr/>
        </p:nvSpPr>
        <p:spPr>
          <a:xfrm>
            <a:off x="990341" y="718205"/>
            <a:ext cx="2730564" cy="397673"/>
          </a:xfrm>
          <a:prstGeom prst="rect">
            <a:avLst/>
          </a:prstGeom>
          <a:noFill/>
        </p:spPr>
        <p:txBody>
          <a:bodyPr wrap="square" rtlCol="0">
            <a:spAutoFit/>
          </a:bodyPr>
          <a:lstStyle/>
          <a:p>
            <a:r>
              <a:rPr kumimoji="1" lang="ja-JP" altLang="en-US" sz="1984">
                <a:solidFill>
                  <a:schemeClr val="bg1"/>
                </a:solidFill>
                <a:latin typeface="Hiragino Maru Gothic ProN W4" panose="020F0400000000000000" pitchFamily="34" charset="-128"/>
                <a:ea typeface="Hiragino Maru Gothic ProN W4" panose="020F0400000000000000" pitchFamily="34" charset="-128"/>
              </a:rPr>
              <a:t>測定結果</a:t>
            </a:r>
            <a:r>
              <a:rPr lang="ja-JP" altLang="en-US" sz="1984">
                <a:solidFill>
                  <a:schemeClr val="bg1"/>
                </a:solidFill>
                <a:latin typeface="Hiragino Maru Gothic ProN W4" panose="020F0400000000000000" pitchFamily="34" charset="-128"/>
                <a:ea typeface="Hiragino Maru Gothic ProN W4" panose="020F0400000000000000" pitchFamily="34" charset="-128"/>
              </a:rPr>
              <a:t>（水平方向）</a:t>
            </a:r>
            <a:endParaRPr kumimoji="1" lang="ja-JP" altLang="en-US" sz="1984">
              <a:solidFill>
                <a:schemeClr val="bg1"/>
              </a:solidFill>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FEEBA339-5EEE-9449-B0DD-B5F86B23ADB2}"/>
              </a:ext>
            </a:extLst>
          </p:cNvPr>
          <p:cNvSpPr txBox="1"/>
          <p:nvPr/>
        </p:nvSpPr>
        <p:spPr>
          <a:xfrm>
            <a:off x="5494001" y="726218"/>
            <a:ext cx="2733441" cy="397673"/>
          </a:xfrm>
          <a:prstGeom prst="rect">
            <a:avLst/>
          </a:prstGeom>
          <a:noFill/>
        </p:spPr>
        <p:txBody>
          <a:bodyPr wrap="none" rtlCol="0">
            <a:spAutoFit/>
          </a:bodyPr>
          <a:lstStyle/>
          <a:p>
            <a:r>
              <a:rPr lang="ja-JP" altLang="en-US" sz="1984">
                <a:solidFill>
                  <a:schemeClr val="bg1"/>
                </a:solidFill>
                <a:latin typeface="Hiragino Maru Gothic ProN W4" panose="020F0400000000000000" pitchFamily="34" charset="-128"/>
                <a:ea typeface="Hiragino Maru Gothic ProN W4" panose="020F0400000000000000" pitchFamily="34" charset="-128"/>
              </a:rPr>
              <a:t>シミュレーション結果</a:t>
            </a:r>
            <a:endParaRPr kumimoji="1" lang="ja-JP" altLang="en-US" sz="1984">
              <a:solidFill>
                <a:schemeClr val="bg1"/>
              </a:solidFill>
              <a:latin typeface="Hiragino Maru Gothic ProN W4" panose="020F0400000000000000" pitchFamily="34" charset="-128"/>
              <a:ea typeface="Hiragino Maru Gothic ProN W4" panose="020F0400000000000000" pitchFamily="34" charset="-128"/>
            </a:endParaRPr>
          </a:p>
        </p:txBody>
      </p:sp>
      <p:sp>
        <p:nvSpPr>
          <p:cNvPr id="4" name="正方形/長方形 3">
            <a:extLst>
              <a:ext uri="{FF2B5EF4-FFF2-40B4-BE49-F238E27FC236}">
                <a16:creationId xmlns:a16="http://schemas.microsoft.com/office/drawing/2014/main" id="{525AB7D0-DB76-1C47-950A-E46FE27AEF2B}"/>
              </a:ext>
            </a:extLst>
          </p:cNvPr>
          <p:cNvSpPr/>
          <p:nvPr/>
        </p:nvSpPr>
        <p:spPr>
          <a:xfrm>
            <a:off x="5155872" y="253220"/>
            <a:ext cx="3879162" cy="276999"/>
          </a:xfrm>
          <a:prstGeom prst="rect">
            <a:avLst/>
          </a:prstGeom>
        </p:spPr>
        <p:txBody>
          <a:bodyPr wrap="square">
            <a:spAutoFit/>
          </a:bodyPr>
          <a:lstStyle/>
          <a:p>
            <a:r>
              <a:rPr lang="en-US" altLang="ja-JP" sz="1200" dirty="0">
                <a:latin typeface="Times" pitchFamily="2" charset="0"/>
                <a:ea typeface="Hiragino Maru Gothic ProN W4" charset="-128"/>
                <a:cs typeface="Hiragino Maru Gothic ProN W4" charset="-128"/>
              </a:rPr>
              <a:t>T. </a:t>
            </a:r>
            <a:r>
              <a:rPr lang="en-US" altLang="ja-JP" sz="1200" dirty="0" err="1">
                <a:latin typeface="Times" pitchFamily="2" charset="0"/>
                <a:ea typeface="Hiragino Maru Gothic ProN W4" charset="-128"/>
                <a:cs typeface="Hiragino Maru Gothic ProN W4" charset="-128"/>
              </a:rPr>
              <a:t>Asaka</a:t>
            </a:r>
            <a:r>
              <a:rPr lang="en-US" altLang="ja-JP" sz="1200" dirty="0">
                <a:latin typeface="Times" pitchFamily="2" charset="0"/>
                <a:ea typeface="Hiragino Maru Gothic ProN W4" charset="-128"/>
                <a:cs typeface="Hiragino Maru Gothic ProN W4" charset="-128"/>
              </a:rPr>
              <a:t> et al., Phys. Rev. Accel. Beams </a:t>
            </a:r>
            <a:r>
              <a:rPr lang="en-US" altLang="ja-JP" sz="1200" b="1" dirty="0">
                <a:latin typeface="Times" pitchFamily="2" charset="0"/>
                <a:ea typeface="Hiragino Maru Gothic ProN W4" charset="-128"/>
                <a:cs typeface="Hiragino Maru Gothic ProN W4" charset="-128"/>
              </a:rPr>
              <a:t>23</a:t>
            </a:r>
            <a:r>
              <a:rPr lang="en-US" altLang="ja-JP" sz="1200" dirty="0">
                <a:latin typeface="Times" pitchFamily="2" charset="0"/>
                <a:ea typeface="Hiragino Maru Gothic ProN W4" charset="-128"/>
                <a:cs typeface="Hiragino Maru Gothic ProN W4" charset="-128"/>
              </a:rPr>
              <a:t>, 063401 (2020)</a:t>
            </a:r>
            <a:endParaRPr lang="ja-JP" altLang="en-US" sz="1200"/>
          </a:p>
        </p:txBody>
      </p:sp>
      <p:sp>
        <p:nvSpPr>
          <p:cNvPr id="6" name="テキスト ボックス 5">
            <a:extLst>
              <a:ext uri="{FF2B5EF4-FFF2-40B4-BE49-F238E27FC236}">
                <a16:creationId xmlns:a16="http://schemas.microsoft.com/office/drawing/2014/main" id="{EEA972A1-84C7-E94F-B1D7-70BF7CAE4BF5}"/>
              </a:ext>
            </a:extLst>
          </p:cNvPr>
          <p:cNvSpPr txBox="1"/>
          <p:nvPr/>
        </p:nvSpPr>
        <p:spPr>
          <a:xfrm>
            <a:off x="928475" y="1187843"/>
            <a:ext cx="3502882" cy="307777"/>
          </a:xfrm>
          <a:prstGeom prst="rect">
            <a:avLst/>
          </a:prstGeom>
          <a:noFill/>
        </p:spPr>
        <p:txBody>
          <a:bodyPr wrap="none" rtlCol="0">
            <a:spAutoFit/>
          </a:bodyPr>
          <a:lstStyle/>
          <a:p>
            <a:r>
              <a:rPr lang="en-US" altLang="ja-JP" sz="1400" dirty="0">
                <a:solidFill>
                  <a:schemeClr val="bg1"/>
                </a:solidFill>
                <a:latin typeface="Hiragino Maru Gothic ProN W4" panose="020F0400000000000000" pitchFamily="34" charset="-128"/>
                <a:ea typeface="Hiragino Maru Gothic ProN W4" panose="020F0400000000000000" pitchFamily="34" charset="-128"/>
              </a:rPr>
              <a:t>Beam charge</a:t>
            </a:r>
            <a:r>
              <a:rPr lang="ja-JP" altLang="en-US" sz="1400">
                <a:solidFill>
                  <a:schemeClr val="bg1"/>
                </a:solidFill>
                <a:latin typeface="Hiragino Maru Gothic ProN W4" panose="020F0400000000000000" pitchFamily="34" charset="-128"/>
                <a:ea typeface="Hiragino Maru Gothic ProN W4" panose="020F0400000000000000" pitchFamily="34" charset="-128"/>
              </a:rPr>
              <a:t>：</a:t>
            </a:r>
            <a:r>
              <a:rPr kumimoji="1" lang="en-US" altLang="ja-JP" sz="1400" dirty="0">
                <a:solidFill>
                  <a:schemeClr val="bg1"/>
                </a:solidFill>
                <a:latin typeface="Hiragino Maru Gothic ProN W4" panose="020F0400000000000000" pitchFamily="34" charset="-128"/>
                <a:ea typeface="Hiragino Maru Gothic ProN W4" panose="020F0400000000000000" pitchFamily="34" charset="-128"/>
              </a:rPr>
              <a:t>1 </a:t>
            </a:r>
            <a:r>
              <a:rPr kumimoji="1" lang="en-US" altLang="ja-JP" sz="1400" dirty="0" err="1">
                <a:solidFill>
                  <a:schemeClr val="bg1"/>
                </a:solidFill>
                <a:latin typeface="Hiragino Maru Gothic ProN W4" panose="020F0400000000000000" pitchFamily="34" charset="-128"/>
                <a:ea typeface="Hiragino Maru Gothic ProN W4" panose="020F0400000000000000" pitchFamily="34" charset="-128"/>
              </a:rPr>
              <a:t>nC</a:t>
            </a:r>
            <a:r>
              <a:rPr lang="ja-JP" altLang="en-US" sz="1400">
                <a:solidFill>
                  <a:schemeClr val="bg1"/>
                </a:solidFill>
                <a:latin typeface="Hiragino Maru Gothic ProN W4" panose="020F0400000000000000" pitchFamily="34" charset="-128"/>
                <a:ea typeface="Hiragino Maru Gothic ProN W4" panose="020F0400000000000000" pitchFamily="34" charset="-128"/>
              </a:rPr>
              <a:t> </a:t>
            </a:r>
            <a:r>
              <a:rPr lang="en-US" altLang="ja-JP" sz="1400" dirty="0">
                <a:solidFill>
                  <a:schemeClr val="bg1"/>
                </a:solidFill>
                <a:latin typeface="Hiragino Maru Gothic ProN W4" panose="020F0400000000000000" pitchFamily="34" charset="-128"/>
                <a:ea typeface="Hiragino Maru Gothic ProN W4" panose="020F0400000000000000" pitchFamily="34" charset="-128"/>
              </a:rPr>
              <a:t> (w/o collimation)</a:t>
            </a:r>
            <a:endParaRPr kumimoji="1" lang="ja-JP" altLang="en-US" sz="1400">
              <a:solidFill>
                <a:schemeClr val="bg1"/>
              </a:solidFill>
              <a:latin typeface="Hiragino Maru Gothic ProN W4" panose="020F0400000000000000" pitchFamily="34" charset="-128"/>
              <a:ea typeface="Hiragino Maru Gothic ProN W4" panose="020F0400000000000000" pitchFamily="34" charset="-128"/>
            </a:endParaRPr>
          </a:p>
        </p:txBody>
      </p:sp>
      <p:sp>
        <p:nvSpPr>
          <p:cNvPr id="14" name="テキスト ボックス 13">
            <a:extLst>
              <a:ext uri="{FF2B5EF4-FFF2-40B4-BE49-F238E27FC236}">
                <a16:creationId xmlns:a16="http://schemas.microsoft.com/office/drawing/2014/main" id="{0E872808-92FA-ED4B-A8A3-2D9426318127}"/>
              </a:ext>
            </a:extLst>
          </p:cNvPr>
          <p:cNvSpPr txBox="1"/>
          <p:nvPr/>
        </p:nvSpPr>
        <p:spPr>
          <a:xfrm>
            <a:off x="5396043" y="1178633"/>
            <a:ext cx="3502882" cy="307777"/>
          </a:xfrm>
          <a:prstGeom prst="rect">
            <a:avLst/>
          </a:prstGeom>
          <a:noFill/>
        </p:spPr>
        <p:txBody>
          <a:bodyPr wrap="none" rtlCol="0">
            <a:spAutoFit/>
          </a:bodyPr>
          <a:lstStyle/>
          <a:p>
            <a:r>
              <a:rPr lang="en-US" altLang="ja-JP" sz="1400" dirty="0">
                <a:solidFill>
                  <a:schemeClr val="bg1"/>
                </a:solidFill>
                <a:latin typeface="Hiragino Maru Gothic ProN W4" panose="020F0400000000000000" pitchFamily="34" charset="-128"/>
                <a:ea typeface="Hiragino Maru Gothic ProN W4" panose="020F0400000000000000" pitchFamily="34" charset="-128"/>
              </a:rPr>
              <a:t>Beam charge</a:t>
            </a:r>
            <a:r>
              <a:rPr lang="ja-JP" altLang="en-US" sz="1400">
                <a:solidFill>
                  <a:schemeClr val="bg1"/>
                </a:solidFill>
                <a:latin typeface="Hiragino Maru Gothic ProN W4" panose="020F0400000000000000" pitchFamily="34" charset="-128"/>
                <a:ea typeface="Hiragino Maru Gothic ProN W4" panose="020F0400000000000000" pitchFamily="34" charset="-128"/>
              </a:rPr>
              <a:t>：</a:t>
            </a:r>
            <a:r>
              <a:rPr kumimoji="1" lang="en-US" altLang="ja-JP" sz="1400" dirty="0">
                <a:solidFill>
                  <a:schemeClr val="bg1"/>
                </a:solidFill>
                <a:latin typeface="Hiragino Maru Gothic ProN W4" panose="020F0400000000000000" pitchFamily="34" charset="-128"/>
                <a:ea typeface="Hiragino Maru Gothic ProN W4" panose="020F0400000000000000" pitchFamily="34" charset="-128"/>
              </a:rPr>
              <a:t>1 </a:t>
            </a:r>
            <a:r>
              <a:rPr kumimoji="1" lang="en-US" altLang="ja-JP" sz="1400" dirty="0" err="1">
                <a:solidFill>
                  <a:schemeClr val="bg1"/>
                </a:solidFill>
                <a:latin typeface="Hiragino Maru Gothic ProN W4" panose="020F0400000000000000" pitchFamily="34" charset="-128"/>
                <a:ea typeface="Hiragino Maru Gothic ProN W4" panose="020F0400000000000000" pitchFamily="34" charset="-128"/>
              </a:rPr>
              <a:t>nC</a:t>
            </a:r>
            <a:r>
              <a:rPr lang="ja-JP" altLang="en-US" sz="1400">
                <a:solidFill>
                  <a:schemeClr val="bg1"/>
                </a:solidFill>
                <a:latin typeface="Hiragino Maru Gothic ProN W4" panose="020F0400000000000000" pitchFamily="34" charset="-128"/>
                <a:ea typeface="Hiragino Maru Gothic ProN W4" panose="020F0400000000000000" pitchFamily="34" charset="-128"/>
              </a:rPr>
              <a:t> </a:t>
            </a:r>
            <a:r>
              <a:rPr lang="en-US" altLang="ja-JP" sz="1400" dirty="0">
                <a:solidFill>
                  <a:schemeClr val="bg1"/>
                </a:solidFill>
                <a:latin typeface="Hiragino Maru Gothic ProN W4" panose="020F0400000000000000" pitchFamily="34" charset="-128"/>
                <a:ea typeface="Hiragino Maru Gothic ProN W4" panose="020F0400000000000000" pitchFamily="34" charset="-128"/>
              </a:rPr>
              <a:t> (w/o collimation)</a:t>
            </a:r>
            <a:endParaRPr kumimoji="1" lang="ja-JP" altLang="en-US" sz="1400">
              <a:solidFill>
                <a:schemeClr val="bg1"/>
              </a:solidFill>
              <a:latin typeface="Hiragino Maru Gothic ProN W4" panose="020F0400000000000000" pitchFamily="34" charset="-128"/>
              <a:ea typeface="Hiragino Maru Gothic ProN W4" panose="020F0400000000000000" pitchFamily="34" charset="-128"/>
            </a:endParaRPr>
          </a:p>
        </p:txBody>
      </p:sp>
      <p:sp>
        <p:nvSpPr>
          <p:cNvPr id="15" name="テキスト ボックス 14">
            <a:extLst>
              <a:ext uri="{FF2B5EF4-FFF2-40B4-BE49-F238E27FC236}">
                <a16:creationId xmlns:a16="http://schemas.microsoft.com/office/drawing/2014/main" id="{EDE20200-ABFB-814F-B3DA-EDA71988B4F3}"/>
              </a:ext>
            </a:extLst>
          </p:cNvPr>
          <p:cNvSpPr txBox="1"/>
          <p:nvPr/>
        </p:nvSpPr>
        <p:spPr>
          <a:xfrm>
            <a:off x="478013" y="1578359"/>
            <a:ext cx="2201903" cy="548420"/>
          </a:xfrm>
          <a:prstGeom prst="rect">
            <a:avLst/>
          </a:prstGeom>
          <a:solidFill>
            <a:srgbClr val="FFFFFF">
              <a:alpha val="69804"/>
            </a:srgbClr>
          </a:solidFill>
          <a:ln>
            <a:noFill/>
          </a:ln>
        </p:spPr>
        <p:txBody>
          <a:bodyPr wrap="square" rtlCol="0">
            <a:spAutoFit/>
          </a:bodyPr>
          <a:lstStyle/>
          <a:p>
            <a:pPr marL="1023938" indent="-1023938">
              <a:lnSpc>
                <a:spcPct val="130000"/>
              </a:lnSpc>
            </a:pPr>
            <a:r>
              <a:rPr kumimoji="1" lang="ja-JP" altLang="en-US" sz="1200">
                <a:latin typeface="Hiragino Maru Gothic ProN W4" panose="020F0400000000000000" pitchFamily="34" charset="-128"/>
                <a:ea typeface="Hiragino Maru Gothic ProN W4" panose="020F0400000000000000" pitchFamily="34" charset="-128"/>
                <a:cs typeface="ヒラギノ丸ゴ ProN W4"/>
              </a:rPr>
              <a:t>スリット幅</a:t>
            </a: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	: 100</a:t>
            </a:r>
            <a:r>
              <a:rPr kumimoji="1" lang="ja-JP" altLang="en-US" sz="1200">
                <a:latin typeface="Hiragino Maru Gothic ProN W4" panose="020F0400000000000000" pitchFamily="34" charset="-128"/>
                <a:ea typeface="Hiragino Maru Gothic ProN W4" panose="020F0400000000000000" pitchFamily="34" charset="-128"/>
                <a:cs typeface="ヒラギノ丸ゴ ProN W4"/>
              </a:rPr>
              <a:t> </a:t>
            </a:r>
            <a:r>
              <a:rPr kumimoji="1" lang="el-GR" altLang="ja-JP" sz="1200" dirty="0">
                <a:latin typeface="Hiragino Maru Gothic ProN W4" panose="020F0400000000000000" pitchFamily="34" charset="-128"/>
                <a:ea typeface="Hiragino Maru Gothic ProN W4" panose="020F0400000000000000" pitchFamily="34" charset="-128"/>
                <a:cs typeface="ヒラギノ丸ゴ ProN W4"/>
              </a:rPr>
              <a:t>μ</a:t>
            </a:r>
            <a:r>
              <a:rPr kumimoji="1" lang="en-US" altLang="ja-JP" sz="1200" dirty="0">
                <a:latin typeface="Hiragino Maru Gothic ProN W4" panose="020F0400000000000000" pitchFamily="34" charset="-128"/>
                <a:ea typeface="Hiragino Maru Gothic ProN W4" panose="020F0400000000000000" pitchFamily="34" charset="-128"/>
                <a:cs typeface="ヒラギノ丸ゴ ProN W4"/>
              </a:rPr>
              <a:t>m</a:t>
            </a:r>
            <a:endParaRPr kumimoji="1" lang="el-GR" altLang="ja-JP" sz="1200" dirty="0">
              <a:latin typeface="Hiragino Maru Gothic ProN W4" panose="020F0400000000000000" pitchFamily="34" charset="-128"/>
              <a:ea typeface="Hiragino Maru Gothic ProN W4" panose="020F0400000000000000" pitchFamily="34" charset="-128"/>
              <a:cs typeface="ヒラギノ丸ゴ ProN W4"/>
            </a:endParaRPr>
          </a:p>
          <a:p>
            <a:pPr marL="1023938" indent="-1023938">
              <a:lnSpc>
                <a:spcPct val="130000"/>
              </a:lnSpc>
            </a:pPr>
            <a:r>
              <a:rPr lang="ja-JP" altLang="en-US" sz="1200">
                <a:latin typeface="Hiragino Maru Gothic ProN W4" panose="020F0400000000000000" pitchFamily="34" charset="-128"/>
                <a:ea typeface="Hiragino Maru Gothic ProN W4" panose="020F0400000000000000" pitchFamily="34" charset="-128"/>
                <a:cs typeface="ヒラギノ丸ゴ ProN W4"/>
              </a:rPr>
              <a:t>移動ステップ</a:t>
            </a:r>
            <a:r>
              <a:rPr lang="en-US" altLang="ja-JP" sz="1200" dirty="0">
                <a:latin typeface="Hiragino Maru Gothic ProN W4" panose="020F0400000000000000" pitchFamily="34" charset="-128"/>
                <a:ea typeface="Hiragino Maru Gothic ProN W4" panose="020F0400000000000000" pitchFamily="34" charset="-128"/>
                <a:cs typeface="ヒラギノ丸ゴ ProN W4"/>
              </a:rPr>
              <a:t>	: 250 </a:t>
            </a:r>
            <a:r>
              <a:rPr lang="el-GR" altLang="ja-JP" sz="1200" dirty="0">
                <a:latin typeface="Hiragino Maru Gothic ProN W4" panose="020F0400000000000000" pitchFamily="34" charset="-128"/>
                <a:ea typeface="Hiragino Maru Gothic ProN W4" panose="020F0400000000000000" pitchFamily="34" charset="-128"/>
                <a:cs typeface="ヒラギノ丸ゴ ProN W4"/>
              </a:rPr>
              <a:t>μ</a:t>
            </a:r>
            <a:r>
              <a:rPr lang="en-US" altLang="ja-JP" sz="1200" dirty="0">
                <a:latin typeface="Hiragino Maru Gothic ProN W4" panose="020F0400000000000000" pitchFamily="34" charset="-128"/>
                <a:ea typeface="Hiragino Maru Gothic ProN W4" panose="020F0400000000000000" pitchFamily="34" charset="-128"/>
                <a:cs typeface="ヒラギノ丸ゴ ProN W4"/>
              </a:rPr>
              <a:t>m</a:t>
            </a:r>
            <a:endParaRPr kumimoji="1" lang="en-US" altLang="ja-JP" sz="1200" dirty="0">
              <a:latin typeface="Hiragino Maru Gothic ProN W4" panose="020F0400000000000000" pitchFamily="34" charset="-128"/>
              <a:ea typeface="Hiragino Maru Gothic ProN W4" panose="020F0400000000000000" pitchFamily="34" charset="-128"/>
              <a:cs typeface="ヒラギノ丸ゴ ProN W4"/>
            </a:endParaRPr>
          </a:p>
        </p:txBody>
      </p:sp>
    </p:spTree>
    <p:extLst>
      <p:ext uri="{BB962C8B-B14F-4D97-AF65-F5344CB8AC3E}">
        <p14:creationId xmlns:p14="http://schemas.microsoft.com/office/powerpoint/2010/main" val="281905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653914F-EDF7-EC49-B20E-7D158D51FB6F}"/>
              </a:ext>
            </a:extLst>
          </p:cNvPr>
          <p:cNvSpPr txBox="1"/>
          <p:nvPr/>
        </p:nvSpPr>
        <p:spPr>
          <a:xfrm>
            <a:off x="125284" y="126877"/>
            <a:ext cx="1210588"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発表内容</a:t>
            </a:r>
            <a:endParaRPr lang="en-US" altLang="ja-JP" sz="2000" dirty="0">
              <a:latin typeface="ヒラギノ丸ゴ ProN W4"/>
              <a:ea typeface="ヒラギノ丸ゴ ProN W4"/>
              <a:cs typeface="ヒラギノ丸ゴ ProN W4"/>
            </a:endParaRPr>
          </a:p>
        </p:txBody>
      </p:sp>
      <p:sp>
        <p:nvSpPr>
          <p:cNvPr id="3" name="テキスト ボックス 2">
            <a:extLst>
              <a:ext uri="{FF2B5EF4-FFF2-40B4-BE49-F238E27FC236}">
                <a16:creationId xmlns:a16="http://schemas.microsoft.com/office/drawing/2014/main" id="{CA4C274C-2801-E348-A9AD-50A07D6FF32E}"/>
              </a:ext>
            </a:extLst>
          </p:cNvPr>
          <p:cNvSpPr txBox="1"/>
          <p:nvPr/>
        </p:nvSpPr>
        <p:spPr>
          <a:xfrm>
            <a:off x="192833" y="580452"/>
            <a:ext cx="6250170" cy="3285195"/>
          </a:xfrm>
          <a:prstGeom prst="rect">
            <a:avLst/>
          </a:prstGeom>
          <a:noFill/>
        </p:spPr>
        <p:txBody>
          <a:bodyPr wrap="square" rtlCol="0">
            <a:spAutoFit/>
          </a:bodyPr>
          <a:lstStyle/>
          <a:p>
            <a:pPr marL="222250" indent="-217488"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グリッド付き熱カソードを用いた電子銃の開発</a:t>
            </a:r>
            <a:endParaRPr lang="en-US" altLang="ja-JP" sz="1400" dirty="0">
              <a:latin typeface="ヒラギノ丸ゴ ProN W4"/>
              <a:ea typeface="ヒラギノ丸ゴ ProN W4"/>
              <a:cs typeface="ヒラギノ丸ゴ ProN W4"/>
            </a:endParaRPr>
          </a:p>
          <a:p>
            <a:pPr marL="222250" indent="-217488"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現状の高輝度電子銃（低エミッタンス電子銃）を踏まえた本研究の背景</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グリッド付き熱カソードを用いた低エミッタンス</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電子銃の概要</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シミュレーション、設計、製作</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 実証試験のためのテストスタンド構築</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 ビーム試験内容、試験結果</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連続可変ビームコリメータ</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次世代放射光施設</a:t>
            </a:r>
            <a:r>
              <a:rPr lang="en-US" altLang="ja-JP" sz="1400" dirty="0">
                <a:latin typeface="ヒラギノ丸ゴ ProN W4"/>
                <a:ea typeface="ヒラギノ丸ゴ ProN W4"/>
                <a:cs typeface="ヒラギノ丸ゴ ProN W4"/>
              </a:rPr>
              <a:t>3GeV</a:t>
            </a:r>
            <a:r>
              <a:rPr lang="ja-JP" altLang="en-US" sz="1400">
                <a:latin typeface="ヒラギノ丸ゴ ProN W4"/>
                <a:ea typeface="ヒラギノ丸ゴ ProN W4"/>
                <a:cs typeface="ヒラギノ丸ゴ ProN W4"/>
              </a:rPr>
              <a:t>線型加速器</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 プロトタイプ線型加速器（ニュースバル</a:t>
            </a:r>
            <a:r>
              <a:rPr lang="en-US" altLang="ja-JP" sz="1400" dirty="0">
                <a:latin typeface="ヒラギノ丸ゴ ProN W4"/>
                <a:ea typeface="ヒラギノ丸ゴ ProN W4"/>
                <a:cs typeface="ヒラギノ丸ゴ ProN W4"/>
              </a:rPr>
              <a:t>1 GeV</a:t>
            </a:r>
            <a:r>
              <a:rPr lang="ja-JP" altLang="en-US" sz="1400">
                <a:latin typeface="ヒラギノ丸ゴ ProN W4"/>
                <a:ea typeface="ヒラギノ丸ゴ ProN W4"/>
                <a:cs typeface="ヒラギノ丸ゴ ProN W4"/>
              </a:rPr>
              <a:t>入射器）</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まとめ</a:t>
            </a:r>
            <a:endParaRPr lang="en-US" altLang="ja-JP" sz="1400" dirty="0">
              <a:latin typeface="ヒラギノ丸ゴ ProN W4"/>
              <a:ea typeface="ヒラギノ丸ゴ ProN W4"/>
              <a:cs typeface="ヒラギノ丸ゴ ProN W4"/>
            </a:endParaRPr>
          </a:p>
        </p:txBody>
      </p:sp>
      <p:cxnSp>
        <p:nvCxnSpPr>
          <p:cNvPr id="4" name="直線コネクタ 3">
            <a:extLst>
              <a:ext uri="{FF2B5EF4-FFF2-40B4-BE49-F238E27FC236}">
                <a16:creationId xmlns:a16="http://schemas.microsoft.com/office/drawing/2014/main" id="{57E20958-D775-8D43-8B2B-2439AC5CEB2E}"/>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22E011C3-CADA-2840-B84E-14B29AAE66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08577" y="3740191"/>
            <a:ext cx="6028945" cy="2986780"/>
          </a:xfrm>
          <a:prstGeom prst="rect">
            <a:avLst/>
          </a:prstGeom>
          <a:ln w="12700">
            <a:solidFill>
              <a:srgbClr val="0432FF"/>
            </a:solidFill>
          </a:ln>
        </p:spPr>
      </p:pic>
      <p:sp>
        <p:nvSpPr>
          <p:cNvPr id="5" name="テキスト ボックス 4">
            <a:extLst>
              <a:ext uri="{FF2B5EF4-FFF2-40B4-BE49-F238E27FC236}">
                <a16:creationId xmlns:a16="http://schemas.microsoft.com/office/drawing/2014/main" id="{504CA3E9-8DED-854A-87B2-A6DCF7BD8B5A}"/>
              </a:ext>
            </a:extLst>
          </p:cNvPr>
          <p:cNvSpPr txBox="1"/>
          <p:nvPr/>
        </p:nvSpPr>
        <p:spPr>
          <a:xfrm>
            <a:off x="5505172" y="3403981"/>
            <a:ext cx="3432350" cy="276999"/>
          </a:xfrm>
          <a:prstGeom prst="rect">
            <a:avLst/>
          </a:prstGeom>
          <a:noFill/>
        </p:spPr>
        <p:txBody>
          <a:bodyPr wrap="none" rtlCol="0">
            <a:spAutoFit/>
          </a:bodyPr>
          <a:lstStyle/>
          <a:p>
            <a:r>
              <a:rPr lang="ja-JP" altLang="en-US" sz="1200">
                <a:solidFill>
                  <a:srgbClr val="009051"/>
                </a:solidFill>
                <a:latin typeface="Hiragino Maru Gothic ProN W4" panose="020F0400000000000000" pitchFamily="34" charset="-128"/>
                <a:ea typeface="Hiragino Maru Gothic ProN W4" panose="020F0400000000000000" pitchFamily="34" charset="-128"/>
              </a:rPr>
              <a:t>▼</a:t>
            </a:r>
            <a:r>
              <a:rPr lang="ja-JP" altLang="en-US" sz="1200">
                <a:latin typeface="Hiragino Maru Gothic ProN W4" panose="020F0400000000000000" pitchFamily="34" charset="-128"/>
                <a:ea typeface="Hiragino Maru Gothic ProN W4" panose="020F0400000000000000" pitchFamily="34" charset="-128"/>
              </a:rPr>
              <a:t> </a:t>
            </a:r>
            <a:r>
              <a:rPr kumimoji="1" lang="en-US" altLang="ja-JP" sz="1200" dirty="0">
                <a:latin typeface="Hiragino Maru Gothic ProN W4" panose="020F0400000000000000" pitchFamily="34" charset="-128"/>
                <a:ea typeface="Hiragino Maru Gothic ProN W4" panose="020F0400000000000000" pitchFamily="34" charset="-128"/>
              </a:rPr>
              <a:t>2020</a:t>
            </a:r>
            <a:r>
              <a:rPr kumimoji="1" lang="ja-JP" altLang="en-US" sz="1200">
                <a:latin typeface="Hiragino Maru Gothic ProN W4" panose="020F0400000000000000" pitchFamily="34" charset="-128"/>
                <a:ea typeface="Hiragino Maru Gothic ProN W4" panose="020F0400000000000000" pitchFamily="34" charset="-128"/>
              </a:rPr>
              <a:t>年</a:t>
            </a:r>
            <a:r>
              <a:rPr kumimoji="1" lang="en-US" altLang="ja-JP" sz="1200" dirty="0">
                <a:latin typeface="Hiragino Maru Gothic ProN W4" panose="020F0400000000000000" pitchFamily="34" charset="-128"/>
                <a:ea typeface="Hiragino Maru Gothic ProN W4" panose="020F0400000000000000" pitchFamily="34" charset="-128"/>
              </a:rPr>
              <a:t>6</a:t>
            </a:r>
            <a:r>
              <a:rPr kumimoji="1" lang="ja-JP" altLang="en-US" sz="1200">
                <a:latin typeface="Hiragino Maru Gothic ProN W4" panose="020F0400000000000000" pitchFamily="34" charset="-128"/>
                <a:ea typeface="Hiragino Maru Gothic ProN W4" panose="020F0400000000000000" pitchFamily="34" charset="-128"/>
              </a:rPr>
              <a:t>月　理化学研究所</a:t>
            </a:r>
            <a:r>
              <a:rPr kumimoji="1" lang="en-US" altLang="ja-JP" sz="1200" dirty="0">
                <a:latin typeface="Hiragino Maru Gothic ProN W4" panose="020F0400000000000000" pitchFamily="34" charset="-128"/>
                <a:ea typeface="Hiragino Maru Gothic ProN W4" panose="020F0400000000000000" pitchFamily="34" charset="-128"/>
              </a:rPr>
              <a:t>HP</a:t>
            </a:r>
            <a:r>
              <a:rPr kumimoji="1" lang="ja-JP" altLang="en-US" sz="1200">
                <a:latin typeface="Hiragino Maru Gothic ProN W4" panose="020F0400000000000000" pitchFamily="34" charset="-128"/>
                <a:ea typeface="Hiragino Maru Gothic ProN W4" panose="020F0400000000000000" pitchFamily="34" charset="-128"/>
              </a:rPr>
              <a:t>バナーに掲載</a:t>
            </a:r>
          </a:p>
        </p:txBody>
      </p:sp>
    </p:spTree>
    <p:extLst>
      <p:ext uri="{BB962C8B-B14F-4D97-AF65-F5344CB8AC3E}">
        <p14:creationId xmlns:p14="http://schemas.microsoft.com/office/powerpoint/2010/main" val="80896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233B82-8FB6-B642-9535-3D501AF4B094}"/>
              </a:ext>
            </a:extLst>
          </p:cNvPr>
          <p:cNvSpPr txBox="1"/>
          <p:nvPr/>
        </p:nvSpPr>
        <p:spPr>
          <a:xfrm>
            <a:off x="125284" y="123601"/>
            <a:ext cx="2492990" cy="400110"/>
          </a:xfrm>
          <a:prstGeom prst="rect">
            <a:avLst/>
          </a:prstGeom>
          <a:noFill/>
        </p:spPr>
        <p:txBody>
          <a:bodyPr wrap="none" rtlCol="0">
            <a:spAutoFit/>
          </a:bodyPr>
          <a:lstStyle/>
          <a:p>
            <a:r>
              <a:rPr kumimoji="1" lang="ja-JP" altLang="en-US" sz="2000">
                <a:latin typeface="Hiragino Maru Gothic ProN W4" charset="-128"/>
                <a:ea typeface="Hiragino Maru Gothic ProN W4" charset="-128"/>
                <a:cs typeface="Hiragino Maru Gothic ProN W4" charset="-128"/>
              </a:rPr>
              <a:t>グリッド電圧依存性</a:t>
            </a:r>
            <a:endParaRPr kumimoji="1" lang="ja-JP" altLang="en-US" sz="2000" dirty="0">
              <a:latin typeface="Hiragino Maru Gothic ProN W4" charset="-128"/>
              <a:ea typeface="Hiragino Maru Gothic ProN W4" charset="-128"/>
              <a:cs typeface="Hiragino Maru Gothic ProN W4" charset="-128"/>
            </a:endParaRPr>
          </a:p>
        </p:txBody>
      </p:sp>
      <p:cxnSp>
        <p:nvCxnSpPr>
          <p:cNvPr id="3" name="直線コネクタ 2">
            <a:extLst>
              <a:ext uri="{FF2B5EF4-FFF2-40B4-BE49-F238E27FC236}">
                <a16:creationId xmlns:a16="http://schemas.microsoft.com/office/drawing/2014/main" id="{32786BCA-5321-8141-8A94-DF6808BFBCDC}"/>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B263D276-710D-2B40-B33C-21E82A7F32A6}"/>
              </a:ext>
            </a:extLst>
          </p:cNvPr>
          <p:cNvSpPr/>
          <p:nvPr/>
        </p:nvSpPr>
        <p:spPr>
          <a:xfrm>
            <a:off x="5583017" y="256954"/>
            <a:ext cx="3451784" cy="276999"/>
          </a:xfrm>
          <a:prstGeom prst="rect">
            <a:avLst/>
          </a:prstGeom>
        </p:spPr>
        <p:txBody>
          <a:bodyPr wrap="square">
            <a:spAutoFit/>
          </a:bodyPr>
          <a:lstStyle/>
          <a:p>
            <a:r>
              <a:rPr lang="en-US" altLang="ja-JP" sz="1200" dirty="0">
                <a:latin typeface="Times" pitchFamily="2" charset="0"/>
                <a:ea typeface="Hiragino Maru Gothic ProN W4" charset="-128"/>
                <a:cs typeface="Hiragino Maru Gothic ProN W4" charset="-128"/>
              </a:rPr>
              <a:t>T. </a:t>
            </a:r>
            <a:r>
              <a:rPr lang="en-US" altLang="ja-JP" sz="1200" dirty="0" err="1">
                <a:latin typeface="Times" pitchFamily="2" charset="0"/>
                <a:ea typeface="Hiragino Maru Gothic ProN W4" charset="-128"/>
                <a:cs typeface="Hiragino Maru Gothic ProN W4" charset="-128"/>
              </a:rPr>
              <a:t>Asaka</a:t>
            </a:r>
            <a:r>
              <a:rPr lang="en-US" altLang="ja-JP" sz="1200" dirty="0">
                <a:latin typeface="Times" pitchFamily="2" charset="0"/>
                <a:ea typeface="Hiragino Maru Gothic ProN W4" charset="-128"/>
                <a:cs typeface="Hiragino Maru Gothic ProN W4" charset="-128"/>
              </a:rPr>
              <a:t> et al., </a:t>
            </a:r>
            <a:r>
              <a:rPr lang="en-US" altLang="ja-JP" sz="1200" dirty="0" err="1">
                <a:latin typeface="Times" pitchFamily="2" charset="0"/>
                <a:ea typeface="Hiragino Maru Gothic ProN W4" charset="-128"/>
                <a:cs typeface="Hiragino Maru Gothic ProN W4" charset="-128"/>
              </a:rPr>
              <a:t>Jpn</a:t>
            </a:r>
            <a:r>
              <a:rPr lang="en-US" altLang="ja-JP" sz="1200" dirty="0">
                <a:latin typeface="Times" pitchFamily="2" charset="0"/>
                <a:ea typeface="Hiragino Maru Gothic ProN W4" charset="-128"/>
                <a:cs typeface="Hiragino Maru Gothic ProN W4" charset="-128"/>
              </a:rPr>
              <a:t>. J. Appl. Phys. </a:t>
            </a:r>
            <a:r>
              <a:rPr lang="en-US" altLang="ja-JP" sz="1200" b="1" dirty="0">
                <a:latin typeface="Times" pitchFamily="2" charset="0"/>
                <a:ea typeface="Hiragino Maru Gothic ProN W4" charset="-128"/>
                <a:cs typeface="Hiragino Maru Gothic ProN W4" charset="-128"/>
              </a:rPr>
              <a:t>60</a:t>
            </a:r>
            <a:r>
              <a:rPr lang="en-US" altLang="ja-JP" sz="1200" dirty="0">
                <a:latin typeface="Times" pitchFamily="2" charset="0"/>
                <a:ea typeface="Hiragino Maru Gothic ProN W4" charset="-128"/>
                <a:cs typeface="Hiragino Maru Gothic ProN W4" charset="-128"/>
              </a:rPr>
              <a:t>, 017001 (2021)</a:t>
            </a:r>
            <a:endParaRPr lang="ja-JP" altLang="en-US" sz="1200"/>
          </a:p>
        </p:txBody>
      </p:sp>
      <p:pic>
        <p:nvPicPr>
          <p:cNvPr id="6" name="図 5">
            <a:extLst>
              <a:ext uri="{FF2B5EF4-FFF2-40B4-BE49-F238E27FC236}">
                <a16:creationId xmlns:a16="http://schemas.microsoft.com/office/drawing/2014/main" id="{217350B0-CBE8-1F40-BB9B-512816F25A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284" y="4028951"/>
            <a:ext cx="3456000" cy="2771645"/>
          </a:xfrm>
          <a:prstGeom prst="rect">
            <a:avLst/>
          </a:prstGeom>
        </p:spPr>
      </p:pic>
      <p:pic>
        <p:nvPicPr>
          <p:cNvPr id="8" name="図 7">
            <a:extLst>
              <a:ext uri="{FF2B5EF4-FFF2-40B4-BE49-F238E27FC236}">
                <a16:creationId xmlns:a16="http://schemas.microsoft.com/office/drawing/2014/main" id="{6D4025D6-C175-3946-8A68-3A5B372745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284" y="1057509"/>
            <a:ext cx="3456000" cy="2861465"/>
          </a:xfrm>
          <a:prstGeom prst="rect">
            <a:avLst/>
          </a:prstGeom>
        </p:spPr>
      </p:pic>
      <p:pic>
        <p:nvPicPr>
          <p:cNvPr id="10" name="図 9">
            <a:extLst>
              <a:ext uri="{FF2B5EF4-FFF2-40B4-BE49-F238E27FC236}">
                <a16:creationId xmlns:a16="http://schemas.microsoft.com/office/drawing/2014/main" id="{329B2363-BE60-BF43-AA73-95B7BA1C13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7063" y="1057509"/>
            <a:ext cx="3456000" cy="2880000"/>
          </a:xfrm>
          <a:prstGeom prst="rect">
            <a:avLst/>
          </a:prstGeom>
        </p:spPr>
      </p:pic>
      <p:sp>
        <p:nvSpPr>
          <p:cNvPr id="11" name="テキスト ボックス 10">
            <a:extLst>
              <a:ext uri="{FF2B5EF4-FFF2-40B4-BE49-F238E27FC236}">
                <a16:creationId xmlns:a16="http://schemas.microsoft.com/office/drawing/2014/main" id="{FA51FAB5-C9D7-9B45-BFB0-ACE1DA89C28D}"/>
              </a:ext>
            </a:extLst>
          </p:cNvPr>
          <p:cNvSpPr txBox="1"/>
          <p:nvPr/>
        </p:nvSpPr>
        <p:spPr>
          <a:xfrm>
            <a:off x="2514112" y="3843076"/>
            <a:ext cx="2917786" cy="569643"/>
          </a:xfrm>
          <a:prstGeom prst="rect">
            <a:avLst/>
          </a:prstGeom>
          <a:solidFill>
            <a:schemeClr val="bg1"/>
          </a:solidFill>
        </p:spPr>
        <p:txBody>
          <a:bodyPr wrap="none" rtlCol="0">
            <a:spAutoFit/>
          </a:bodyPr>
          <a:lstStyle/>
          <a:p>
            <a:pPr marL="222250" indent="-222250">
              <a:lnSpc>
                <a:spcPct val="150000"/>
              </a:lnSpc>
            </a:pPr>
            <a:r>
              <a:rPr lang="ja-JP" altLang="en-US" sz="1100">
                <a:solidFill>
                  <a:srgbClr val="0432FF"/>
                </a:solidFill>
                <a:latin typeface="ヒラギノ丸ゴ ProN W4"/>
                <a:ea typeface="ヒラギノ丸ゴ ProN W4"/>
                <a:cs typeface="ヒラギノ丸ゴ ProN W4"/>
              </a:rPr>
              <a:t>▶︎</a:t>
            </a:r>
            <a:r>
              <a:rPr lang="en-US" altLang="ja-JP" sz="1100" dirty="0">
                <a:solidFill>
                  <a:srgbClr val="0432FF"/>
                </a:solidFill>
                <a:latin typeface="ヒラギノ丸ゴ ProN W4"/>
                <a:ea typeface="ヒラギノ丸ゴ ProN W4"/>
                <a:cs typeface="ヒラギノ丸ゴ ProN W4"/>
              </a:rPr>
              <a:t>	</a:t>
            </a:r>
            <a:r>
              <a:rPr lang="ja-JP" altLang="en-US" sz="1100">
                <a:latin typeface="Hiragino Maru Gothic ProN W4" panose="020F0400000000000000" pitchFamily="34" charset="-128"/>
                <a:ea typeface="Hiragino Maru Gothic ProN W4" panose="020F0400000000000000" pitchFamily="34" charset="-128"/>
              </a:rPr>
              <a:t>ビーム電荷量依存性（</a:t>
            </a:r>
            <a:r>
              <a:rPr lang="en-US" altLang="ja-JP" sz="1100" dirty="0">
                <a:latin typeface="Hiragino Maru Gothic ProN W4" panose="020F0400000000000000" pitchFamily="34" charset="-128"/>
                <a:ea typeface="Hiragino Maru Gothic ProN W4" panose="020F0400000000000000" pitchFamily="34" charset="-128"/>
              </a:rPr>
              <a:t>500 </a:t>
            </a:r>
            <a:r>
              <a:rPr lang="en-US" altLang="ja-JP" sz="1100" dirty="0" err="1">
                <a:latin typeface="Hiragino Maru Gothic ProN W4" panose="020F0400000000000000" pitchFamily="34" charset="-128"/>
                <a:ea typeface="Hiragino Maru Gothic ProN W4" panose="020F0400000000000000" pitchFamily="34" charset="-128"/>
              </a:rPr>
              <a:t>keV</a:t>
            </a:r>
            <a:r>
              <a:rPr lang="ja-JP" altLang="en-US" sz="1100">
                <a:latin typeface="Hiragino Maru Gothic ProN W4" panose="020F0400000000000000" pitchFamily="34" charset="-128"/>
                <a:ea typeface="Hiragino Maru Gothic ProN W4" panose="020F0400000000000000" pitchFamily="34" charset="-128"/>
              </a:rPr>
              <a:t>ビーム）</a:t>
            </a:r>
            <a:endParaRPr lang="en-US" altLang="ja-JP" sz="1100" dirty="0">
              <a:latin typeface="Hiragino Maru Gothic ProN W4" panose="020F0400000000000000" pitchFamily="34" charset="-128"/>
              <a:ea typeface="Hiragino Maru Gothic ProN W4" panose="020F0400000000000000" pitchFamily="34" charset="-128"/>
            </a:endParaRPr>
          </a:p>
          <a:p>
            <a:pPr marL="222250" indent="-222250">
              <a:lnSpc>
                <a:spcPct val="150000"/>
              </a:lnSpc>
            </a:pPr>
            <a:r>
              <a:rPr lang="en-US" altLang="ja-JP" sz="1100" dirty="0">
                <a:latin typeface="Hiragino Maru Gothic ProN W4" panose="020F0400000000000000" pitchFamily="34" charset="-128"/>
                <a:ea typeface="Hiragino Maru Gothic ProN W4" panose="020F0400000000000000" pitchFamily="34" charset="-128"/>
              </a:rPr>
              <a:t>	</a:t>
            </a:r>
            <a:r>
              <a:rPr lang="ja-JP" altLang="en-US" sz="1100">
                <a:latin typeface="Hiragino Maru Gothic ProN W4" panose="020F0400000000000000" pitchFamily="34" charset="-128"/>
                <a:ea typeface="Hiragino Maru Gothic ProN W4" panose="020F0400000000000000" pitchFamily="34" charset="-128"/>
              </a:rPr>
              <a:t>＠ファラデーカップ</a:t>
            </a:r>
            <a:endParaRPr lang="en-US" altLang="ja-JP" sz="1100" dirty="0">
              <a:latin typeface="Hiragino Maru Gothic ProN W4" panose="020F0400000000000000" pitchFamily="34" charset="-128"/>
              <a:ea typeface="Hiragino Maru Gothic ProN W4" panose="020F0400000000000000" pitchFamily="34" charset="-128"/>
            </a:endParaRPr>
          </a:p>
        </p:txBody>
      </p:sp>
      <p:sp>
        <p:nvSpPr>
          <p:cNvPr id="12" name="テキスト ボックス 11">
            <a:extLst>
              <a:ext uri="{FF2B5EF4-FFF2-40B4-BE49-F238E27FC236}">
                <a16:creationId xmlns:a16="http://schemas.microsoft.com/office/drawing/2014/main" id="{DD16F855-EF31-9645-8726-9FAA8ED5BBFB}"/>
              </a:ext>
            </a:extLst>
          </p:cNvPr>
          <p:cNvSpPr txBox="1"/>
          <p:nvPr/>
        </p:nvSpPr>
        <p:spPr>
          <a:xfrm>
            <a:off x="193212" y="597445"/>
            <a:ext cx="3714045" cy="569643"/>
          </a:xfrm>
          <a:prstGeom prst="rect">
            <a:avLst/>
          </a:prstGeom>
          <a:noFill/>
        </p:spPr>
        <p:txBody>
          <a:bodyPr wrap="square" rtlCol="0">
            <a:spAutoFit/>
          </a:bodyPr>
          <a:lstStyle/>
          <a:p>
            <a:pPr marL="222250" indent="-222250">
              <a:lnSpc>
                <a:spcPct val="150000"/>
              </a:lnSpc>
            </a:pPr>
            <a:r>
              <a:rPr lang="ja-JP" altLang="en-US" sz="1100">
                <a:solidFill>
                  <a:srgbClr val="0432FF"/>
                </a:solidFill>
                <a:latin typeface="ヒラギノ丸ゴ ProN W4"/>
                <a:ea typeface="ヒラギノ丸ゴ ProN W4"/>
                <a:cs typeface="ヒラギノ丸ゴ ProN W4"/>
              </a:rPr>
              <a:t>▶︎</a:t>
            </a:r>
            <a:r>
              <a:rPr lang="en-US" altLang="ja-JP" sz="1100" dirty="0">
                <a:solidFill>
                  <a:srgbClr val="0432FF"/>
                </a:solidFill>
                <a:latin typeface="ヒラギノ丸ゴ ProN W4"/>
                <a:ea typeface="ヒラギノ丸ゴ ProN W4"/>
                <a:cs typeface="ヒラギノ丸ゴ ProN W4"/>
              </a:rPr>
              <a:t>	</a:t>
            </a:r>
            <a:r>
              <a:rPr lang="ja-JP" altLang="en-US" sz="1100">
                <a:latin typeface="Hiragino Maru Gothic ProN W4" panose="020F0400000000000000" pitchFamily="34" charset="-128"/>
                <a:ea typeface="Hiragino Maru Gothic ProN W4" panose="020F0400000000000000" pitchFamily="34" charset="-128"/>
              </a:rPr>
              <a:t>エミッタンス依存性（</a:t>
            </a:r>
            <a:r>
              <a:rPr lang="en-US" altLang="ja-JP" sz="1100" dirty="0">
                <a:latin typeface="Hiragino Maru Gothic ProN W4" panose="020F0400000000000000" pitchFamily="34" charset="-128"/>
                <a:ea typeface="Hiragino Maru Gothic ProN W4" panose="020F0400000000000000" pitchFamily="34" charset="-128"/>
              </a:rPr>
              <a:t>500 </a:t>
            </a:r>
            <a:r>
              <a:rPr lang="en-US" altLang="ja-JP" sz="1100" dirty="0" err="1">
                <a:latin typeface="Hiragino Maru Gothic ProN W4" panose="020F0400000000000000" pitchFamily="34" charset="-128"/>
                <a:ea typeface="Hiragino Maru Gothic ProN W4" panose="020F0400000000000000" pitchFamily="34" charset="-128"/>
              </a:rPr>
              <a:t>keV</a:t>
            </a:r>
            <a:r>
              <a:rPr lang="ja-JP" altLang="en-US" sz="1100">
                <a:latin typeface="Hiragino Maru Gothic ProN W4" panose="020F0400000000000000" pitchFamily="34" charset="-128"/>
                <a:ea typeface="Hiragino Maru Gothic ProN W4" panose="020F0400000000000000" pitchFamily="34" charset="-128"/>
              </a:rPr>
              <a:t>ビーム）</a:t>
            </a:r>
            <a:endParaRPr lang="en-US" altLang="ja-JP" sz="1100" dirty="0">
              <a:latin typeface="Hiragino Maru Gothic ProN W4" panose="020F0400000000000000" pitchFamily="34" charset="-128"/>
              <a:ea typeface="Hiragino Maru Gothic ProN W4" panose="020F0400000000000000" pitchFamily="34" charset="-128"/>
            </a:endParaRPr>
          </a:p>
          <a:p>
            <a:pPr marL="222250" indent="-222250">
              <a:lnSpc>
                <a:spcPct val="150000"/>
              </a:lnSpc>
            </a:pPr>
            <a:r>
              <a:rPr lang="en-US" altLang="ja-JP" sz="1100" dirty="0">
                <a:latin typeface="Hiragino Maru Gothic ProN W4" panose="020F0400000000000000" pitchFamily="34" charset="-128"/>
                <a:ea typeface="Hiragino Maru Gothic ProN W4" panose="020F0400000000000000" pitchFamily="34" charset="-128"/>
              </a:rPr>
              <a:t>	</a:t>
            </a:r>
            <a:r>
              <a:rPr lang="ja-JP" altLang="en-US" sz="1100">
                <a:latin typeface="Hiragino Maru Gothic ProN W4" panose="020F0400000000000000" pitchFamily="34" charset="-128"/>
                <a:ea typeface="Hiragino Maru Gothic ProN W4" panose="020F0400000000000000" pitchFamily="34" charset="-128"/>
              </a:rPr>
              <a:t>＠ビームスリット（</a:t>
            </a:r>
            <a:r>
              <a:rPr lang="en-US" altLang="ja-JP" sz="1100" dirty="0">
                <a:latin typeface="Hiragino Maru Gothic ProN W4" panose="020F0400000000000000" pitchFamily="34" charset="-128"/>
                <a:ea typeface="Hiragino Maru Gothic ProN W4" panose="020F0400000000000000" pitchFamily="34" charset="-128"/>
              </a:rPr>
              <a:t>238 MHz RF</a:t>
            </a:r>
            <a:r>
              <a:rPr lang="ja-JP" altLang="en-US" sz="1100">
                <a:latin typeface="Hiragino Maru Gothic ProN W4" panose="020F0400000000000000" pitchFamily="34" charset="-128"/>
                <a:ea typeface="Hiragino Maru Gothic ProN W4" panose="020F0400000000000000" pitchFamily="34" charset="-128"/>
              </a:rPr>
              <a:t>空胴より</a:t>
            </a:r>
            <a:r>
              <a:rPr lang="en-US" altLang="ja-JP" sz="1100" dirty="0">
                <a:latin typeface="Hiragino Maru Gothic ProN W4" panose="020F0400000000000000" pitchFamily="34" charset="-128"/>
                <a:ea typeface="Hiragino Maru Gothic ProN W4" panose="020F0400000000000000" pitchFamily="34" charset="-128"/>
              </a:rPr>
              <a:t>1m</a:t>
            </a:r>
            <a:r>
              <a:rPr lang="ja-JP" altLang="en-US" sz="1100">
                <a:latin typeface="Hiragino Maru Gothic ProN W4" panose="020F0400000000000000" pitchFamily="34" charset="-128"/>
                <a:ea typeface="Hiragino Maru Gothic ProN W4" panose="020F0400000000000000" pitchFamily="34" charset="-128"/>
              </a:rPr>
              <a:t>後方）</a:t>
            </a:r>
            <a:endParaRPr kumimoji="1" lang="en-US" altLang="ja-JP" sz="1100" dirty="0">
              <a:latin typeface="Hiragino Maru Gothic ProN W4" panose="020F0400000000000000" pitchFamily="34" charset="-128"/>
              <a:ea typeface="Hiragino Maru Gothic ProN W4" panose="020F0400000000000000" pitchFamily="34" charset="-128"/>
            </a:endParaRPr>
          </a:p>
        </p:txBody>
      </p:sp>
      <p:sp>
        <p:nvSpPr>
          <p:cNvPr id="13" name="テキスト ボックス 12">
            <a:extLst>
              <a:ext uri="{FF2B5EF4-FFF2-40B4-BE49-F238E27FC236}">
                <a16:creationId xmlns:a16="http://schemas.microsoft.com/office/drawing/2014/main" id="{0E39ACFC-64CE-414C-95DE-8526C41DD942}"/>
              </a:ext>
            </a:extLst>
          </p:cNvPr>
          <p:cNvSpPr txBox="1"/>
          <p:nvPr/>
        </p:nvSpPr>
        <p:spPr>
          <a:xfrm>
            <a:off x="4544991" y="597446"/>
            <a:ext cx="3714045" cy="569643"/>
          </a:xfrm>
          <a:prstGeom prst="rect">
            <a:avLst/>
          </a:prstGeom>
          <a:noFill/>
        </p:spPr>
        <p:txBody>
          <a:bodyPr wrap="square" rtlCol="0">
            <a:spAutoFit/>
          </a:bodyPr>
          <a:lstStyle/>
          <a:p>
            <a:pPr marL="222250" indent="-222250">
              <a:lnSpc>
                <a:spcPct val="150000"/>
              </a:lnSpc>
            </a:pPr>
            <a:r>
              <a:rPr lang="ja-JP" altLang="en-US" sz="1100">
                <a:solidFill>
                  <a:srgbClr val="0432FF"/>
                </a:solidFill>
                <a:latin typeface="ヒラギノ丸ゴ ProN W4"/>
                <a:ea typeface="ヒラギノ丸ゴ ProN W4"/>
                <a:cs typeface="ヒラギノ丸ゴ ProN W4"/>
              </a:rPr>
              <a:t>▶︎</a:t>
            </a:r>
            <a:r>
              <a:rPr lang="en-US" altLang="ja-JP" sz="1100" dirty="0">
                <a:solidFill>
                  <a:srgbClr val="0432FF"/>
                </a:solidFill>
                <a:latin typeface="ヒラギノ丸ゴ ProN W4"/>
                <a:ea typeface="ヒラギノ丸ゴ ProN W4"/>
                <a:cs typeface="ヒラギノ丸ゴ ProN W4"/>
              </a:rPr>
              <a:t>	</a:t>
            </a:r>
            <a:r>
              <a:rPr lang="ja-JP" altLang="en-US" sz="1100">
                <a:latin typeface="Hiragino Maru Gothic ProN W4" panose="020F0400000000000000" pitchFamily="34" charset="-128"/>
                <a:ea typeface="Hiragino Maru Gothic ProN W4" panose="020F0400000000000000" pitchFamily="34" charset="-128"/>
              </a:rPr>
              <a:t>エミッタンス依存性（</a:t>
            </a:r>
            <a:r>
              <a:rPr lang="en-US" altLang="ja-JP" sz="1100" dirty="0">
                <a:latin typeface="Hiragino Maru Gothic ProN W4" panose="020F0400000000000000" pitchFamily="34" charset="-128"/>
                <a:ea typeface="Hiragino Maru Gothic ProN W4" panose="020F0400000000000000" pitchFamily="34" charset="-128"/>
              </a:rPr>
              <a:t>500 </a:t>
            </a:r>
            <a:r>
              <a:rPr lang="en-US" altLang="ja-JP" sz="1100" dirty="0" err="1">
                <a:latin typeface="Hiragino Maru Gothic ProN W4" panose="020F0400000000000000" pitchFamily="34" charset="-128"/>
                <a:ea typeface="Hiragino Maru Gothic ProN W4" panose="020F0400000000000000" pitchFamily="34" charset="-128"/>
              </a:rPr>
              <a:t>keV</a:t>
            </a:r>
            <a:r>
              <a:rPr lang="ja-JP" altLang="en-US" sz="1100">
                <a:latin typeface="Hiragino Maru Gothic ProN W4" panose="020F0400000000000000" pitchFamily="34" charset="-128"/>
                <a:ea typeface="Hiragino Maru Gothic ProN W4" panose="020F0400000000000000" pitchFamily="34" charset="-128"/>
              </a:rPr>
              <a:t>ビーム）</a:t>
            </a:r>
            <a:endParaRPr lang="en-US" altLang="ja-JP" sz="1100" dirty="0">
              <a:latin typeface="Hiragino Maru Gothic ProN W4" panose="020F0400000000000000" pitchFamily="34" charset="-128"/>
              <a:ea typeface="Hiragino Maru Gothic ProN W4" panose="020F0400000000000000" pitchFamily="34" charset="-128"/>
            </a:endParaRPr>
          </a:p>
          <a:p>
            <a:pPr marL="222250" indent="-222250">
              <a:lnSpc>
                <a:spcPct val="150000"/>
              </a:lnSpc>
            </a:pPr>
            <a:r>
              <a:rPr lang="en-US" altLang="ja-JP" sz="1100" dirty="0">
                <a:latin typeface="Hiragino Maru Gothic ProN W4" panose="020F0400000000000000" pitchFamily="34" charset="-128"/>
                <a:ea typeface="Hiragino Maru Gothic ProN W4" panose="020F0400000000000000" pitchFamily="34" charset="-128"/>
              </a:rPr>
              <a:t>	</a:t>
            </a:r>
            <a:r>
              <a:rPr lang="ja-JP" altLang="en-US" sz="1100">
                <a:latin typeface="Hiragino Maru Gothic ProN W4" panose="020F0400000000000000" pitchFamily="34" charset="-128"/>
                <a:ea typeface="Hiragino Maru Gothic ProN W4" panose="020F0400000000000000" pitchFamily="34" charset="-128"/>
              </a:rPr>
              <a:t>＠ビームスリット（</a:t>
            </a:r>
            <a:r>
              <a:rPr lang="en-US" altLang="ja-JP" sz="1100" dirty="0">
                <a:latin typeface="Hiragino Maru Gothic ProN W4" panose="020F0400000000000000" pitchFamily="34" charset="-128"/>
                <a:ea typeface="Hiragino Maru Gothic ProN W4" panose="020F0400000000000000" pitchFamily="34" charset="-128"/>
              </a:rPr>
              <a:t>238 MHz RF</a:t>
            </a:r>
            <a:r>
              <a:rPr lang="ja-JP" altLang="en-US" sz="1100">
                <a:latin typeface="Hiragino Maru Gothic ProN W4" panose="020F0400000000000000" pitchFamily="34" charset="-128"/>
                <a:ea typeface="Hiragino Maru Gothic ProN W4" panose="020F0400000000000000" pitchFamily="34" charset="-128"/>
              </a:rPr>
              <a:t>空胴より</a:t>
            </a:r>
            <a:r>
              <a:rPr lang="en-US" altLang="ja-JP" sz="1100" dirty="0">
                <a:latin typeface="Hiragino Maru Gothic ProN W4" panose="020F0400000000000000" pitchFamily="34" charset="-128"/>
                <a:ea typeface="Hiragino Maru Gothic ProN W4" panose="020F0400000000000000" pitchFamily="34" charset="-128"/>
              </a:rPr>
              <a:t>1m</a:t>
            </a:r>
            <a:r>
              <a:rPr lang="ja-JP" altLang="en-US" sz="1100">
                <a:latin typeface="Hiragino Maru Gothic ProN W4" panose="020F0400000000000000" pitchFamily="34" charset="-128"/>
                <a:ea typeface="Hiragino Maru Gothic ProN W4" panose="020F0400000000000000" pitchFamily="34" charset="-128"/>
              </a:rPr>
              <a:t>後方）</a:t>
            </a:r>
            <a:endParaRPr kumimoji="1" lang="en-US" altLang="ja-JP" sz="1100" dirty="0">
              <a:latin typeface="Hiragino Maru Gothic ProN W4" panose="020F0400000000000000" pitchFamily="34" charset="-128"/>
              <a:ea typeface="Hiragino Maru Gothic ProN W4" panose="020F0400000000000000" pitchFamily="34" charset="-128"/>
            </a:endParaRPr>
          </a:p>
        </p:txBody>
      </p:sp>
      <p:sp>
        <p:nvSpPr>
          <p:cNvPr id="14" name="テキスト ボックス 13">
            <a:extLst>
              <a:ext uri="{FF2B5EF4-FFF2-40B4-BE49-F238E27FC236}">
                <a16:creationId xmlns:a16="http://schemas.microsoft.com/office/drawing/2014/main" id="{00EDB7A8-476B-5F44-9432-45B6B3773179}"/>
              </a:ext>
            </a:extLst>
          </p:cNvPr>
          <p:cNvSpPr txBox="1"/>
          <p:nvPr/>
        </p:nvSpPr>
        <p:spPr>
          <a:xfrm>
            <a:off x="2618274" y="1803575"/>
            <a:ext cx="1467068" cy="246221"/>
          </a:xfrm>
          <a:prstGeom prst="rect">
            <a:avLst/>
          </a:prstGeom>
          <a:solidFill>
            <a:srgbClr val="FFFFFF">
              <a:alpha val="80000"/>
            </a:srgbClr>
          </a:solidFill>
        </p:spPr>
        <p:txBody>
          <a:bodyPr wrap="none" rtlCol="0">
            <a:spAutoFit/>
          </a:bodyPr>
          <a:lstStyle/>
          <a:p>
            <a:r>
              <a:rPr kumimoji="1" lang="ja-JP" altLang="en-US" sz="1000">
                <a:solidFill>
                  <a:srgbClr val="009051"/>
                </a:solidFill>
                <a:latin typeface="Hiragino Maru Gothic ProN W4" panose="020F0400000000000000" pitchFamily="34" charset="-128"/>
                <a:ea typeface="Hiragino Maru Gothic ProN W4" panose="020F0400000000000000" pitchFamily="34" charset="-128"/>
              </a:rPr>
              <a:t>シミュレーション計算</a:t>
            </a:r>
          </a:p>
        </p:txBody>
      </p:sp>
      <p:sp>
        <p:nvSpPr>
          <p:cNvPr id="15" name="テキスト ボックス 14">
            <a:extLst>
              <a:ext uri="{FF2B5EF4-FFF2-40B4-BE49-F238E27FC236}">
                <a16:creationId xmlns:a16="http://schemas.microsoft.com/office/drawing/2014/main" id="{666F1575-206D-C441-9996-94CA055F0E11}"/>
              </a:ext>
            </a:extLst>
          </p:cNvPr>
          <p:cNvSpPr txBox="1"/>
          <p:nvPr/>
        </p:nvSpPr>
        <p:spPr>
          <a:xfrm>
            <a:off x="1390462" y="1334380"/>
            <a:ext cx="1334020" cy="400110"/>
          </a:xfrm>
          <a:prstGeom prst="rect">
            <a:avLst/>
          </a:prstGeom>
          <a:noFill/>
        </p:spPr>
        <p:txBody>
          <a:bodyPr wrap="none" rtlCol="0">
            <a:spAutoFit/>
          </a:bodyPr>
          <a:lstStyle/>
          <a:p>
            <a:r>
              <a:rPr kumimoji="1" lang="ja-JP" altLang="en-US" sz="1000">
                <a:solidFill>
                  <a:srgbClr val="0432FF"/>
                </a:solidFill>
                <a:latin typeface="Hiragino Maru Gothic ProN W4" panose="020F0400000000000000" pitchFamily="34" charset="-128"/>
                <a:ea typeface="Hiragino Maru Gothic ProN W4" panose="020F0400000000000000" pitchFamily="34" charset="-128"/>
              </a:rPr>
              <a:t>測定結果</a:t>
            </a:r>
            <a:endParaRPr kumimoji="1"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a:p>
            <a:r>
              <a:rPr lang="ja-JP" altLang="en-US" sz="1000">
                <a:solidFill>
                  <a:srgbClr val="0432FF"/>
                </a:solidFill>
                <a:latin typeface="Hiragino Maru Gothic ProN W4" panose="020F0400000000000000" pitchFamily="34" charset="-128"/>
                <a:ea typeface="Hiragino Maru Gothic ProN W4" panose="020F0400000000000000" pitchFamily="34" charset="-128"/>
              </a:rPr>
              <a:t>ガウシアンフィット</a:t>
            </a:r>
            <a:endParaRPr kumimoji="1" lang="ja-JP" altLang="en-US" sz="100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16" name="テキスト ボックス 15">
            <a:extLst>
              <a:ext uri="{FF2B5EF4-FFF2-40B4-BE49-F238E27FC236}">
                <a16:creationId xmlns:a16="http://schemas.microsoft.com/office/drawing/2014/main" id="{DAA973C6-0852-E445-AA2B-0697CF49727D}"/>
              </a:ext>
            </a:extLst>
          </p:cNvPr>
          <p:cNvSpPr txBox="1"/>
          <p:nvPr/>
        </p:nvSpPr>
        <p:spPr>
          <a:xfrm>
            <a:off x="1504470" y="4965415"/>
            <a:ext cx="697627" cy="246221"/>
          </a:xfrm>
          <a:prstGeom prst="rect">
            <a:avLst/>
          </a:prstGeom>
          <a:noFill/>
        </p:spPr>
        <p:txBody>
          <a:bodyPr wrap="none" rtlCol="0">
            <a:spAutoFit/>
          </a:bodyPr>
          <a:lstStyle/>
          <a:p>
            <a:r>
              <a:rPr kumimoji="1" lang="ja-JP" altLang="en-US" sz="1000">
                <a:solidFill>
                  <a:srgbClr val="0432FF"/>
                </a:solidFill>
                <a:latin typeface="Hiragino Maru Gothic ProN W4" panose="020F0400000000000000" pitchFamily="34" charset="-128"/>
                <a:ea typeface="Hiragino Maru Gothic ProN W4" panose="020F0400000000000000" pitchFamily="34" charset="-128"/>
              </a:rPr>
              <a:t>測定結果</a:t>
            </a:r>
            <a:endParaRPr kumimoji="1"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17" name="テキスト ボックス 16">
            <a:extLst>
              <a:ext uri="{FF2B5EF4-FFF2-40B4-BE49-F238E27FC236}">
                <a16:creationId xmlns:a16="http://schemas.microsoft.com/office/drawing/2014/main" id="{99CF332B-A293-5540-9E2A-546F4390EB8A}"/>
              </a:ext>
            </a:extLst>
          </p:cNvPr>
          <p:cNvSpPr txBox="1"/>
          <p:nvPr/>
        </p:nvSpPr>
        <p:spPr>
          <a:xfrm>
            <a:off x="6043788" y="2352244"/>
            <a:ext cx="978153" cy="400110"/>
          </a:xfrm>
          <a:prstGeom prst="rect">
            <a:avLst/>
          </a:prstGeom>
          <a:noFill/>
        </p:spPr>
        <p:txBody>
          <a:bodyPr wrap="none" rtlCol="0">
            <a:spAutoFit/>
          </a:bodyPr>
          <a:lstStyle/>
          <a:p>
            <a:r>
              <a:rPr kumimoji="1" lang="ja-JP" altLang="en-US" sz="1000">
                <a:solidFill>
                  <a:srgbClr val="00B0F0"/>
                </a:solidFill>
                <a:latin typeface="Hiragino Maru Gothic ProN W4" panose="020F0400000000000000" pitchFamily="34" charset="-128"/>
                <a:ea typeface="Hiragino Maru Gothic ProN W4" panose="020F0400000000000000" pitchFamily="34" charset="-128"/>
              </a:rPr>
              <a:t>測定結果</a:t>
            </a:r>
            <a:endParaRPr kumimoji="1" lang="en-US" altLang="ja-JP" sz="1000" dirty="0">
              <a:solidFill>
                <a:srgbClr val="00B0F0"/>
              </a:solidFill>
              <a:latin typeface="Hiragino Maru Gothic ProN W4" panose="020F0400000000000000" pitchFamily="34" charset="-128"/>
              <a:ea typeface="Hiragino Maru Gothic ProN W4" panose="020F0400000000000000" pitchFamily="34" charset="-128"/>
            </a:endParaRPr>
          </a:p>
          <a:p>
            <a:r>
              <a:rPr lang="en-US" altLang="ja-JP" sz="1000" dirty="0">
                <a:solidFill>
                  <a:srgbClr val="00B0F0"/>
                </a:solidFill>
                <a:latin typeface="Hiragino Maru Gothic ProN W4" panose="020F0400000000000000" pitchFamily="34" charset="-128"/>
                <a:ea typeface="Hiragino Maru Gothic ProN W4" panose="020F0400000000000000" pitchFamily="34" charset="-128"/>
              </a:rPr>
              <a:t>60%</a:t>
            </a:r>
            <a:r>
              <a:rPr lang="ja-JP" altLang="en-US" sz="1000">
                <a:solidFill>
                  <a:srgbClr val="00B0F0"/>
                </a:solidFill>
                <a:latin typeface="Hiragino Maru Gothic ProN W4" panose="020F0400000000000000" pitchFamily="34" charset="-128"/>
                <a:ea typeface="Hiragino Maru Gothic ProN W4" panose="020F0400000000000000" pitchFamily="34" charset="-128"/>
              </a:rPr>
              <a:t>コア部分</a:t>
            </a:r>
            <a:endParaRPr kumimoji="1" lang="en-US" altLang="ja-JP" sz="1000" dirty="0">
              <a:solidFill>
                <a:srgbClr val="00B0F0"/>
              </a:solidFill>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B9E1A615-F8FC-554F-B48B-28BE79FA035E}"/>
              </a:ext>
            </a:extLst>
          </p:cNvPr>
          <p:cNvSpPr txBox="1"/>
          <p:nvPr/>
        </p:nvSpPr>
        <p:spPr>
          <a:xfrm>
            <a:off x="712685" y="2648498"/>
            <a:ext cx="761747" cy="369332"/>
          </a:xfrm>
          <a:prstGeom prst="rect">
            <a:avLst/>
          </a:prstGeom>
          <a:solidFill>
            <a:srgbClr val="FFFFFF">
              <a:alpha val="69804"/>
            </a:srgbClr>
          </a:solidFill>
          <a:ln>
            <a:solidFill>
              <a:srgbClr val="0432FF"/>
            </a:solidFill>
          </a:ln>
        </p:spPr>
        <p:txBody>
          <a:bodyPr wrap="none" rtlCol="0">
            <a:spAutoFit/>
          </a:bodyPr>
          <a:lstStyle/>
          <a:p>
            <a:r>
              <a:rPr kumimoji="1" lang="ja-JP" altLang="en-US" sz="900">
                <a:latin typeface="Hiragino Maru Gothic ProN W4" panose="020F0400000000000000" pitchFamily="34" charset="-128"/>
                <a:ea typeface="Hiragino Maru Gothic ProN W4" panose="020F0400000000000000" pitchFamily="34" charset="-128"/>
              </a:rPr>
              <a:t>レンズ効果</a:t>
            </a:r>
            <a:endParaRPr kumimoji="1" lang="en-US" altLang="ja-JP" sz="900" dirty="0">
              <a:latin typeface="Hiragino Maru Gothic ProN W4" panose="020F0400000000000000" pitchFamily="34" charset="-128"/>
              <a:ea typeface="Hiragino Maru Gothic ProN W4" panose="020F0400000000000000" pitchFamily="34" charset="-128"/>
            </a:endParaRPr>
          </a:p>
          <a:p>
            <a:r>
              <a:rPr kumimoji="1" lang="ja-JP" altLang="en-US" sz="900">
                <a:latin typeface="Hiragino Maru Gothic ProN W4" panose="020F0400000000000000" pitchFamily="34" charset="-128"/>
                <a:ea typeface="Hiragino Maru Gothic ProN W4" panose="020F0400000000000000" pitchFamily="34" charset="-128"/>
              </a:rPr>
              <a:t>（収束）</a:t>
            </a:r>
          </a:p>
        </p:txBody>
      </p:sp>
      <p:sp>
        <p:nvSpPr>
          <p:cNvPr id="19" name="テキスト ボックス 18">
            <a:extLst>
              <a:ext uri="{FF2B5EF4-FFF2-40B4-BE49-F238E27FC236}">
                <a16:creationId xmlns:a16="http://schemas.microsoft.com/office/drawing/2014/main" id="{91381726-761C-0D48-BA1E-EC34E10CDF22}"/>
              </a:ext>
            </a:extLst>
          </p:cNvPr>
          <p:cNvSpPr txBox="1"/>
          <p:nvPr/>
        </p:nvSpPr>
        <p:spPr>
          <a:xfrm>
            <a:off x="2819537" y="2648498"/>
            <a:ext cx="761747" cy="369332"/>
          </a:xfrm>
          <a:prstGeom prst="rect">
            <a:avLst/>
          </a:prstGeom>
          <a:solidFill>
            <a:srgbClr val="FFFFFF">
              <a:alpha val="69804"/>
            </a:srgbClr>
          </a:solidFill>
          <a:ln>
            <a:solidFill>
              <a:srgbClr val="0432FF"/>
            </a:solidFill>
          </a:ln>
        </p:spPr>
        <p:txBody>
          <a:bodyPr wrap="none" rtlCol="0">
            <a:spAutoFit/>
          </a:bodyPr>
          <a:lstStyle/>
          <a:p>
            <a:r>
              <a:rPr kumimoji="1" lang="ja-JP" altLang="en-US" sz="900">
                <a:latin typeface="Hiragino Maru Gothic ProN W4" panose="020F0400000000000000" pitchFamily="34" charset="-128"/>
                <a:ea typeface="Hiragino Maru Gothic ProN W4" panose="020F0400000000000000" pitchFamily="34" charset="-128"/>
              </a:rPr>
              <a:t>レンズ効果</a:t>
            </a:r>
            <a:endParaRPr kumimoji="1" lang="en-US" altLang="ja-JP" sz="900" dirty="0">
              <a:latin typeface="Hiragino Maru Gothic ProN W4" panose="020F0400000000000000" pitchFamily="34" charset="-128"/>
              <a:ea typeface="Hiragino Maru Gothic ProN W4" panose="020F0400000000000000" pitchFamily="34" charset="-128"/>
            </a:endParaRPr>
          </a:p>
          <a:p>
            <a:r>
              <a:rPr lang="ja-JP" altLang="en-US" sz="900">
                <a:latin typeface="Hiragino Maru Gothic ProN W4" panose="020F0400000000000000" pitchFamily="34" charset="-128"/>
                <a:ea typeface="Hiragino Maru Gothic ProN W4" panose="020F0400000000000000" pitchFamily="34" charset="-128"/>
              </a:rPr>
              <a:t>（発散）</a:t>
            </a:r>
            <a:endParaRPr kumimoji="1" lang="ja-JP" altLang="en-US" sz="900">
              <a:latin typeface="Hiragino Maru Gothic ProN W4" panose="020F0400000000000000" pitchFamily="34" charset="-128"/>
              <a:ea typeface="Hiragino Maru Gothic ProN W4" panose="020F0400000000000000" pitchFamily="34" charset="-128"/>
            </a:endParaRPr>
          </a:p>
        </p:txBody>
      </p:sp>
      <p:sp>
        <p:nvSpPr>
          <p:cNvPr id="20" name="テキスト ボックス 19">
            <a:extLst>
              <a:ext uri="{FF2B5EF4-FFF2-40B4-BE49-F238E27FC236}">
                <a16:creationId xmlns:a16="http://schemas.microsoft.com/office/drawing/2014/main" id="{D6F4F191-9D56-E641-A0C6-D0639BE04CFE}"/>
              </a:ext>
            </a:extLst>
          </p:cNvPr>
          <p:cNvSpPr txBox="1"/>
          <p:nvPr/>
        </p:nvSpPr>
        <p:spPr>
          <a:xfrm>
            <a:off x="5324542" y="2942743"/>
            <a:ext cx="761747" cy="369332"/>
          </a:xfrm>
          <a:prstGeom prst="rect">
            <a:avLst/>
          </a:prstGeom>
          <a:solidFill>
            <a:srgbClr val="FFFFFF">
              <a:alpha val="69804"/>
            </a:srgbClr>
          </a:solidFill>
          <a:ln>
            <a:solidFill>
              <a:srgbClr val="0432FF"/>
            </a:solidFill>
          </a:ln>
        </p:spPr>
        <p:txBody>
          <a:bodyPr wrap="none" rtlCol="0">
            <a:spAutoFit/>
          </a:bodyPr>
          <a:lstStyle/>
          <a:p>
            <a:r>
              <a:rPr kumimoji="1" lang="ja-JP" altLang="en-US" sz="900">
                <a:latin typeface="Hiragino Maru Gothic ProN W4" panose="020F0400000000000000" pitchFamily="34" charset="-128"/>
                <a:ea typeface="Hiragino Maru Gothic ProN W4" panose="020F0400000000000000" pitchFamily="34" charset="-128"/>
              </a:rPr>
              <a:t>レンズ効果</a:t>
            </a:r>
            <a:endParaRPr kumimoji="1" lang="en-US" altLang="ja-JP" sz="900" dirty="0">
              <a:latin typeface="Hiragino Maru Gothic ProN W4" panose="020F0400000000000000" pitchFamily="34" charset="-128"/>
              <a:ea typeface="Hiragino Maru Gothic ProN W4" panose="020F0400000000000000" pitchFamily="34" charset="-128"/>
            </a:endParaRPr>
          </a:p>
          <a:p>
            <a:r>
              <a:rPr kumimoji="1" lang="ja-JP" altLang="en-US" sz="900">
                <a:latin typeface="Hiragino Maru Gothic ProN W4" panose="020F0400000000000000" pitchFamily="34" charset="-128"/>
                <a:ea typeface="Hiragino Maru Gothic ProN W4" panose="020F0400000000000000" pitchFamily="34" charset="-128"/>
              </a:rPr>
              <a:t>（収束）</a:t>
            </a:r>
          </a:p>
        </p:txBody>
      </p:sp>
      <p:sp>
        <p:nvSpPr>
          <p:cNvPr id="21" name="テキスト ボックス 20">
            <a:extLst>
              <a:ext uri="{FF2B5EF4-FFF2-40B4-BE49-F238E27FC236}">
                <a16:creationId xmlns:a16="http://schemas.microsoft.com/office/drawing/2014/main" id="{3C947ABA-A464-BC4D-8A28-F3CC60F69BA3}"/>
              </a:ext>
            </a:extLst>
          </p:cNvPr>
          <p:cNvSpPr txBox="1"/>
          <p:nvPr/>
        </p:nvSpPr>
        <p:spPr>
          <a:xfrm>
            <a:off x="7334302" y="2942743"/>
            <a:ext cx="761747" cy="369332"/>
          </a:xfrm>
          <a:prstGeom prst="rect">
            <a:avLst/>
          </a:prstGeom>
          <a:solidFill>
            <a:srgbClr val="FFFFFF">
              <a:alpha val="69804"/>
            </a:srgbClr>
          </a:solidFill>
          <a:ln>
            <a:solidFill>
              <a:srgbClr val="0432FF"/>
            </a:solidFill>
          </a:ln>
        </p:spPr>
        <p:txBody>
          <a:bodyPr wrap="none" rtlCol="0">
            <a:spAutoFit/>
          </a:bodyPr>
          <a:lstStyle/>
          <a:p>
            <a:r>
              <a:rPr kumimoji="1" lang="ja-JP" altLang="en-US" sz="900">
                <a:latin typeface="Hiragino Maru Gothic ProN W4" panose="020F0400000000000000" pitchFamily="34" charset="-128"/>
                <a:ea typeface="Hiragino Maru Gothic ProN W4" panose="020F0400000000000000" pitchFamily="34" charset="-128"/>
              </a:rPr>
              <a:t>レンズ効果</a:t>
            </a:r>
            <a:endParaRPr kumimoji="1" lang="en-US" altLang="ja-JP" sz="900" dirty="0">
              <a:latin typeface="Hiragino Maru Gothic ProN W4" panose="020F0400000000000000" pitchFamily="34" charset="-128"/>
              <a:ea typeface="Hiragino Maru Gothic ProN W4" panose="020F0400000000000000" pitchFamily="34" charset="-128"/>
            </a:endParaRPr>
          </a:p>
          <a:p>
            <a:r>
              <a:rPr lang="ja-JP" altLang="en-US" sz="900">
                <a:latin typeface="Hiragino Maru Gothic ProN W4" panose="020F0400000000000000" pitchFamily="34" charset="-128"/>
                <a:ea typeface="Hiragino Maru Gothic ProN W4" panose="020F0400000000000000" pitchFamily="34" charset="-128"/>
              </a:rPr>
              <a:t>（発散）</a:t>
            </a:r>
            <a:endParaRPr kumimoji="1" lang="ja-JP" altLang="en-US" sz="900">
              <a:latin typeface="Hiragino Maru Gothic ProN W4" panose="020F0400000000000000" pitchFamily="34" charset="-128"/>
              <a:ea typeface="Hiragino Maru Gothic ProN W4" panose="020F0400000000000000" pitchFamily="34" charset="-128"/>
            </a:endParaRPr>
          </a:p>
        </p:txBody>
      </p:sp>
      <p:sp>
        <p:nvSpPr>
          <p:cNvPr id="22" name="テキスト ボックス 21">
            <a:extLst>
              <a:ext uri="{FF2B5EF4-FFF2-40B4-BE49-F238E27FC236}">
                <a16:creationId xmlns:a16="http://schemas.microsoft.com/office/drawing/2014/main" id="{98618073-B724-674E-9937-4C3D000A4034}"/>
              </a:ext>
            </a:extLst>
          </p:cNvPr>
          <p:cNvSpPr txBox="1"/>
          <p:nvPr/>
        </p:nvSpPr>
        <p:spPr>
          <a:xfrm>
            <a:off x="4337537" y="4545634"/>
            <a:ext cx="4644509" cy="1669368"/>
          </a:xfrm>
          <a:prstGeom prst="rect">
            <a:avLst/>
          </a:prstGeom>
          <a:noFill/>
        </p:spPr>
        <p:txBody>
          <a:bodyPr wrap="square" rtlCol="0">
            <a:spAutoFit/>
          </a:bodyPr>
          <a:lstStyle/>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グリッド電圧（</a:t>
            </a:r>
            <a:r>
              <a:rPr lang="en-US" altLang="ja-JP" sz="1400" dirty="0">
                <a:latin typeface="ヒラギノ丸ゴ ProN W4"/>
                <a:ea typeface="ヒラギノ丸ゴ ProN W4"/>
                <a:cs typeface="ヒラギノ丸ゴ ProN W4"/>
              </a:rPr>
              <a:t>40 – 220 V</a:t>
            </a:r>
            <a:r>
              <a:rPr lang="ja-JP" altLang="en-US" sz="1400">
                <a:latin typeface="ヒラギノ丸ゴ ProN W4"/>
                <a:ea typeface="ヒラギノ丸ゴ ProN W4"/>
                <a:cs typeface="ヒラギノ丸ゴ ProN W4"/>
              </a:rPr>
              <a:t>）によるエミッタンス、ビーム電荷量の測定</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グリッド近傍のレンズ効果（収束・発散）のため、エミッタンス増大を観測</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エミッタンス最小となるグリッド電圧が存在</a:t>
            </a:r>
            <a:endParaRPr lang="en-US" altLang="ja-JP" sz="14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1151330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85180E0-DD11-0A4E-B4E9-9365AB48522E}"/>
              </a:ext>
            </a:extLst>
          </p:cNvPr>
          <p:cNvSpPr txBox="1"/>
          <p:nvPr/>
        </p:nvSpPr>
        <p:spPr>
          <a:xfrm>
            <a:off x="125284" y="123601"/>
            <a:ext cx="2492990" cy="400110"/>
          </a:xfrm>
          <a:prstGeom prst="rect">
            <a:avLst/>
          </a:prstGeom>
          <a:noFill/>
        </p:spPr>
        <p:txBody>
          <a:bodyPr wrap="none" rtlCol="0">
            <a:spAutoFit/>
          </a:bodyPr>
          <a:lstStyle/>
          <a:p>
            <a:r>
              <a:rPr kumimoji="1" lang="ja-JP" altLang="en-US" sz="2000">
                <a:latin typeface="Hiragino Maru Gothic ProN W4" charset="-128"/>
                <a:ea typeface="Hiragino Maru Gothic ProN W4" charset="-128"/>
                <a:cs typeface="Hiragino Maru Gothic ProN W4" charset="-128"/>
              </a:rPr>
              <a:t>ビーム電荷量安定度</a:t>
            </a:r>
            <a:endParaRPr kumimoji="1" lang="ja-JP" altLang="en-US" sz="2000" dirty="0">
              <a:latin typeface="Hiragino Maru Gothic ProN W4" charset="-128"/>
              <a:ea typeface="Hiragino Maru Gothic ProN W4" charset="-128"/>
              <a:cs typeface="Hiragino Maru Gothic ProN W4" charset="-128"/>
            </a:endParaRPr>
          </a:p>
        </p:txBody>
      </p:sp>
      <p:cxnSp>
        <p:nvCxnSpPr>
          <p:cNvPr id="3" name="直線コネクタ 2">
            <a:extLst>
              <a:ext uri="{FF2B5EF4-FFF2-40B4-BE49-F238E27FC236}">
                <a16:creationId xmlns:a16="http://schemas.microsoft.com/office/drawing/2014/main" id="{E470AB78-5699-1448-8F02-4D717895D080}"/>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6DD31070-625C-E944-84DD-A4AFCDD056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912" y="731583"/>
            <a:ext cx="6532525" cy="5655022"/>
          </a:xfrm>
          <a:prstGeom prst="rect">
            <a:avLst/>
          </a:prstGeom>
        </p:spPr>
      </p:pic>
      <p:graphicFrame>
        <p:nvGraphicFramePr>
          <p:cNvPr id="9" name="表 8">
            <a:extLst>
              <a:ext uri="{FF2B5EF4-FFF2-40B4-BE49-F238E27FC236}">
                <a16:creationId xmlns:a16="http://schemas.microsoft.com/office/drawing/2014/main" id="{B826086D-F02B-8E44-8967-5506622679C8}"/>
              </a:ext>
            </a:extLst>
          </p:cNvPr>
          <p:cNvGraphicFramePr>
            <a:graphicFrameLocks noGrp="1"/>
          </p:cNvGraphicFramePr>
          <p:nvPr>
            <p:extLst>
              <p:ext uri="{D42A27DB-BD31-4B8C-83A1-F6EECF244321}">
                <p14:modId xmlns:p14="http://schemas.microsoft.com/office/powerpoint/2010/main" val="3176010741"/>
              </p:ext>
            </p:extLst>
          </p:nvPr>
        </p:nvGraphicFramePr>
        <p:xfrm>
          <a:off x="5769466" y="1569326"/>
          <a:ext cx="2976113" cy="1097280"/>
        </p:xfrm>
        <a:graphic>
          <a:graphicData uri="http://schemas.openxmlformats.org/drawingml/2006/table">
            <a:tbl>
              <a:tblPr firstRow="1" bandRow="1">
                <a:tableStyleId>{5C22544A-7EE6-4342-B048-85BDC9FD1C3A}</a:tableStyleId>
              </a:tblPr>
              <a:tblGrid>
                <a:gridCol w="1454989">
                  <a:extLst>
                    <a:ext uri="{9D8B030D-6E8A-4147-A177-3AD203B41FA5}">
                      <a16:colId xmlns:a16="http://schemas.microsoft.com/office/drawing/2014/main" val="3428074667"/>
                    </a:ext>
                  </a:extLst>
                </a:gridCol>
                <a:gridCol w="1521124">
                  <a:extLst>
                    <a:ext uri="{9D8B030D-6E8A-4147-A177-3AD203B41FA5}">
                      <a16:colId xmlns:a16="http://schemas.microsoft.com/office/drawing/2014/main" val="2076813142"/>
                    </a:ext>
                  </a:extLst>
                </a:gridCol>
              </a:tblGrid>
              <a:tr h="266488">
                <a:tc gridSpan="2">
                  <a:txBody>
                    <a:bodyPr/>
                    <a:lstStyle/>
                    <a:p>
                      <a:r>
                        <a:rPr kumimoji="1" lang="ja-JP" altLang="en-US" sz="1200">
                          <a:latin typeface="Hiragino Maru Gothic ProN W4" panose="020F0400000000000000" pitchFamily="34" charset="-128"/>
                          <a:ea typeface="Hiragino Maru Gothic ProN W4" panose="020F0400000000000000" pitchFamily="34" charset="-128"/>
                        </a:rPr>
                        <a:t>パラメータ</a:t>
                      </a:r>
                    </a:p>
                  </a:txBody>
                  <a:tcPr anchor="ctr"/>
                </a:tc>
                <a:tc hMerge="1">
                  <a:txBody>
                    <a:bodyPr/>
                    <a:lstStyle/>
                    <a:p>
                      <a:pPr algn="ct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4222338255"/>
                  </a:ext>
                </a:extLst>
              </a:tr>
              <a:tr h="266488">
                <a:tc>
                  <a:txBody>
                    <a:bodyPr/>
                    <a:lstStyle/>
                    <a:p>
                      <a:r>
                        <a:rPr kumimoji="1" lang="ja-JP" altLang="en-US" sz="1200">
                          <a:latin typeface="Hiragino Maru Gothic ProN W4" panose="020F0400000000000000" pitchFamily="34" charset="-128"/>
                          <a:ea typeface="Hiragino Maru Gothic ProN W4" panose="020F0400000000000000" pitchFamily="34" charset="-128"/>
                        </a:rPr>
                        <a:t>ビーム電荷量</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1 </a:t>
                      </a:r>
                      <a:r>
                        <a:rPr kumimoji="1" lang="en-US" altLang="ja-JP" sz="1200" dirty="0" err="1">
                          <a:latin typeface="Hiragino Maru Gothic ProN W4" panose="020F0400000000000000" pitchFamily="34" charset="-128"/>
                          <a:ea typeface="Hiragino Maru Gothic ProN W4" panose="020F0400000000000000" pitchFamily="34" charset="-128"/>
                        </a:rPr>
                        <a:t>nC</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447801769"/>
                  </a:ext>
                </a:extLst>
              </a:tr>
              <a:tr h="266488">
                <a:tc>
                  <a:txBody>
                    <a:bodyPr/>
                    <a:lstStyle/>
                    <a:p>
                      <a:r>
                        <a:rPr kumimoji="1" lang="ja-JP" altLang="en-US" sz="1200">
                          <a:latin typeface="Hiragino Maru Gothic ProN W4" panose="020F0400000000000000" pitchFamily="34" charset="-128"/>
                          <a:ea typeface="Hiragino Maru Gothic ProN W4" panose="020F0400000000000000" pitchFamily="34" charset="-128"/>
                        </a:rPr>
                        <a:t>ビームショット数</a:t>
                      </a:r>
                      <a:endParaRPr kumimoji="1" lang="ja-JP" altLang="en-US" sz="1200" baseline="-2500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3652 count</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02506245"/>
                  </a:ext>
                </a:extLst>
              </a:tr>
              <a:tr h="266488">
                <a:tc>
                  <a:txBody>
                    <a:bodyPr/>
                    <a:lstStyle/>
                    <a:p>
                      <a:r>
                        <a:rPr kumimoji="1" lang="ja-JP" altLang="en-US" sz="1200">
                          <a:latin typeface="Hiragino Maru Gothic ProN W4" panose="020F0400000000000000" pitchFamily="34" charset="-128"/>
                          <a:ea typeface="Hiragino Maru Gothic ProN W4" panose="020F0400000000000000" pitchFamily="34" charset="-128"/>
                        </a:rPr>
                        <a:t>安定度</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0.9% (SD)</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1065798913"/>
                  </a:ext>
                </a:extLst>
              </a:tr>
            </a:tbl>
          </a:graphicData>
        </a:graphic>
      </p:graphicFrame>
      <p:sp>
        <p:nvSpPr>
          <p:cNvPr id="10" name="テキスト ボックス 9">
            <a:extLst>
              <a:ext uri="{FF2B5EF4-FFF2-40B4-BE49-F238E27FC236}">
                <a16:creationId xmlns:a16="http://schemas.microsoft.com/office/drawing/2014/main" id="{C0DBA1DD-F654-CF43-B3B9-9330211A88F8}"/>
              </a:ext>
            </a:extLst>
          </p:cNvPr>
          <p:cNvSpPr txBox="1"/>
          <p:nvPr/>
        </p:nvSpPr>
        <p:spPr>
          <a:xfrm>
            <a:off x="6869744" y="2772255"/>
            <a:ext cx="1875835" cy="307777"/>
          </a:xfrm>
          <a:prstGeom prst="rect">
            <a:avLst/>
          </a:prstGeom>
          <a:noFill/>
        </p:spPr>
        <p:txBody>
          <a:bodyPr wrap="none" rtlCol="0">
            <a:spAutoFit/>
          </a:bodyPr>
          <a:lstStyle/>
          <a:p>
            <a:r>
              <a:rPr kumimoji="1" lang="en-US" altLang="ja-JP" sz="1400" dirty="0">
                <a:latin typeface="Hiragino Maru Gothic ProN W4" panose="020F0400000000000000" pitchFamily="34" charset="-128"/>
                <a:ea typeface="Hiragino Maru Gothic ProN W4" panose="020F0400000000000000" pitchFamily="34" charset="-128"/>
              </a:rPr>
              <a:t>CT</a:t>
            </a:r>
            <a:r>
              <a:rPr kumimoji="1" lang="ja-JP" altLang="en-US" sz="1400">
                <a:latin typeface="Hiragino Maru Gothic ProN W4" panose="020F0400000000000000" pitchFamily="34" charset="-128"/>
                <a:ea typeface="Hiragino Maru Gothic ProN W4" panose="020F0400000000000000" pitchFamily="34" charset="-128"/>
              </a:rPr>
              <a:t>＋積分回路を使用</a:t>
            </a:r>
          </a:p>
        </p:txBody>
      </p:sp>
    </p:spTree>
    <p:extLst>
      <p:ext uri="{BB962C8B-B14F-4D97-AF65-F5344CB8AC3E}">
        <p14:creationId xmlns:p14="http://schemas.microsoft.com/office/powerpoint/2010/main" val="407367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50405074-38F8-BB4E-96E7-9E3C15D32FDE}"/>
              </a:ext>
            </a:extLst>
          </p:cNvPr>
          <p:cNvSpPr/>
          <p:nvPr/>
        </p:nvSpPr>
        <p:spPr>
          <a:xfrm>
            <a:off x="125284" y="126877"/>
            <a:ext cx="3262432"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ビーム実証試験　測定結果</a:t>
            </a:r>
            <a:endParaRPr lang="en-US" altLang="ja-JP" sz="2000" dirty="0">
              <a:latin typeface="ヒラギノ丸ゴ ProN W4"/>
              <a:ea typeface="ヒラギノ丸ゴ ProN W4"/>
              <a:cs typeface="ヒラギノ丸ゴ ProN W4"/>
            </a:endParaRPr>
          </a:p>
        </p:txBody>
      </p:sp>
      <p:graphicFrame>
        <p:nvGraphicFramePr>
          <p:cNvPr id="8" name="表 7">
            <a:extLst>
              <a:ext uri="{FF2B5EF4-FFF2-40B4-BE49-F238E27FC236}">
                <a16:creationId xmlns:a16="http://schemas.microsoft.com/office/drawing/2014/main" id="{33C2020F-7152-0C49-8837-1E9C1C4B9596}"/>
              </a:ext>
            </a:extLst>
          </p:cNvPr>
          <p:cNvGraphicFramePr>
            <a:graphicFrameLocks noGrp="1"/>
          </p:cNvGraphicFramePr>
          <p:nvPr>
            <p:extLst>
              <p:ext uri="{D42A27DB-BD31-4B8C-83A1-F6EECF244321}">
                <p14:modId xmlns:p14="http://schemas.microsoft.com/office/powerpoint/2010/main" val="1080501885"/>
              </p:ext>
            </p:extLst>
          </p:nvPr>
        </p:nvGraphicFramePr>
        <p:xfrm>
          <a:off x="122275" y="635161"/>
          <a:ext cx="8899450" cy="5818757"/>
        </p:xfrm>
        <a:graphic>
          <a:graphicData uri="http://schemas.openxmlformats.org/drawingml/2006/table">
            <a:tbl>
              <a:tblPr firstRow="1" bandRow="1">
                <a:tableStyleId>{5C22544A-7EE6-4342-B048-85BDC9FD1C3A}</a:tableStyleId>
              </a:tblPr>
              <a:tblGrid>
                <a:gridCol w="1282259">
                  <a:extLst>
                    <a:ext uri="{9D8B030D-6E8A-4147-A177-3AD203B41FA5}">
                      <a16:colId xmlns:a16="http://schemas.microsoft.com/office/drawing/2014/main" val="2077234188"/>
                    </a:ext>
                  </a:extLst>
                </a:gridCol>
                <a:gridCol w="2541917">
                  <a:extLst>
                    <a:ext uri="{9D8B030D-6E8A-4147-A177-3AD203B41FA5}">
                      <a16:colId xmlns:a16="http://schemas.microsoft.com/office/drawing/2014/main" val="3250301282"/>
                    </a:ext>
                  </a:extLst>
                </a:gridCol>
                <a:gridCol w="2537637">
                  <a:extLst>
                    <a:ext uri="{9D8B030D-6E8A-4147-A177-3AD203B41FA5}">
                      <a16:colId xmlns:a16="http://schemas.microsoft.com/office/drawing/2014/main" val="341858531"/>
                    </a:ext>
                  </a:extLst>
                </a:gridCol>
                <a:gridCol w="2537637">
                  <a:extLst>
                    <a:ext uri="{9D8B030D-6E8A-4147-A177-3AD203B41FA5}">
                      <a16:colId xmlns:a16="http://schemas.microsoft.com/office/drawing/2014/main" val="2299170796"/>
                    </a:ext>
                  </a:extLst>
                </a:gridCol>
              </a:tblGrid>
              <a:tr h="492552">
                <a:tc>
                  <a:txBody>
                    <a:bodyPr/>
                    <a:lstStyle/>
                    <a:p>
                      <a:pPr algn="just">
                        <a:lnSpc>
                          <a:spcPct val="150000"/>
                        </a:lnSpc>
                      </a:pPr>
                      <a:endParaRPr kumimoji="1" lang="ja-JP" altLang="en-US" sz="1400" b="0">
                        <a:latin typeface="Chalkboard SE" panose="03050602040202020205" pitchFamily="66" charset="0"/>
                      </a:endParaRPr>
                    </a:p>
                  </a:txBody>
                  <a:tcPr anchor="ctr"/>
                </a:tc>
                <a:tc>
                  <a:txBody>
                    <a:bodyPr/>
                    <a:lstStyle/>
                    <a:p>
                      <a:pPr algn="just">
                        <a:lnSpc>
                          <a:spcPct val="150000"/>
                        </a:lnSpc>
                      </a:pPr>
                      <a:r>
                        <a:rPr kumimoji="1" lang="en-US" altLang="ja-JP" sz="1400" b="0" dirty="0">
                          <a:latin typeface="Chalkboard SE" panose="03050602040202020205" pitchFamily="66" charset="0"/>
                        </a:rPr>
                        <a:t>RF gun (1.6-cell BNL type)</a:t>
                      </a:r>
                    </a:p>
                    <a:p>
                      <a:pPr algn="just">
                        <a:lnSpc>
                          <a:spcPct val="150000"/>
                        </a:lnSpc>
                      </a:pPr>
                      <a:r>
                        <a:rPr kumimoji="1" lang="en-US" altLang="ja-JP" sz="1200" b="0" dirty="0">
                          <a:latin typeface="Chalkboard SE" panose="03050602040202020205" pitchFamily="66" charset="0"/>
                        </a:rPr>
                        <a:t>with photocathode</a:t>
                      </a:r>
                    </a:p>
                    <a:p>
                      <a:pPr algn="just">
                        <a:lnSpc>
                          <a:spcPct val="150000"/>
                        </a:lnSpc>
                      </a:pPr>
                      <a:r>
                        <a:rPr kumimoji="1" lang="en-US" altLang="ja-JP" sz="1200" b="0" dirty="0">
                          <a:latin typeface="Chalkboard SE" panose="03050602040202020205" pitchFamily="66" charset="0"/>
                        </a:rPr>
                        <a:t>and short pulse laser.</a:t>
                      </a:r>
                      <a:endParaRPr kumimoji="1" lang="ja-JP" altLang="en-US" sz="1200" b="0">
                        <a:latin typeface="Chalkboard SE" panose="03050602040202020205" pitchFamily="66" charset="0"/>
                      </a:endParaRPr>
                    </a:p>
                  </a:txBody>
                  <a:tcPr anchor="ctr"/>
                </a:tc>
                <a:tc>
                  <a:txBody>
                    <a:bodyPr/>
                    <a:lstStyle/>
                    <a:p>
                      <a:pPr algn="just">
                        <a:lnSpc>
                          <a:spcPct val="150000"/>
                        </a:lnSpc>
                      </a:pPr>
                      <a:r>
                        <a:rPr kumimoji="1" lang="en-US" altLang="ja-JP" sz="1400" b="0" dirty="0">
                          <a:latin typeface="Chalkboard SE" panose="03050602040202020205" pitchFamily="66" charset="0"/>
                        </a:rPr>
                        <a:t>Thermionic cathode gun</a:t>
                      </a:r>
                    </a:p>
                    <a:p>
                      <a:pPr algn="just">
                        <a:lnSpc>
                          <a:spcPct val="150000"/>
                        </a:lnSpc>
                      </a:pPr>
                      <a:r>
                        <a:rPr kumimoji="1" lang="en-US" altLang="ja-JP" sz="1200" b="0" dirty="0">
                          <a:latin typeface="Chalkboard SE" panose="03050602040202020205" pitchFamily="66" charset="0"/>
                        </a:rPr>
                        <a:t>without grid mesh, followed by </a:t>
                      </a:r>
                      <a:r>
                        <a:rPr kumimoji="1" lang="en-US" altLang="ja-JP" sz="1200" b="0" dirty="0" err="1">
                          <a:latin typeface="Chalkboard SE" panose="03050602040202020205" pitchFamily="66" charset="0"/>
                        </a:rPr>
                        <a:t>buncher</a:t>
                      </a:r>
                      <a:r>
                        <a:rPr kumimoji="1" lang="en-US" altLang="ja-JP" sz="1200" b="0" dirty="0">
                          <a:latin typeface="Chalkboard SE" panose="03050602040202020205" pitchFamily="66" charset="0"/>
                        </a:rPr>
                        <a:t>.</a:t>
                      </a:r>
                      <a:endParaRPr kumimoji="1" lang="ja-JP" altLang="en-US" sz="1200" b="0">
                        <a:latin typeface="Chalkboard SE" panose="03050602040202020205" pitchFamily="66" charset="0"/>
                      </a:endParaRPr>
                    </a:p>
                  </a:txBody>
                  <a:tcPr anchor="ctr"/>
                </a:tc>
                <a:tc>
                  <a:txBody>
                    <a:bodyPr/>
                    <a:lstStyle/>
                    <a:p>
                      <a:pPr algn="just">
                        <a:lnSpc>
                          <a:spcPct val="150000"/>
                        </a:lnSpc>
                      </a:pPr>
                      <a:r>
                        <a:rPr kumimoji="1" lang="en-US" altLang="ja-JP" sz="1400" b="0" dirty="0">
                          <a:latin typeface="Chalkboard SE" panose="03050602040202020205" pitchFamily="66" charset="0"/>
                        </a:rPr>
                        <a:t>RF gun</a:t>
                      </a:r>
                    </a:p>
                    <a:p>
                      <a:pPr algn="just">
                        <a:lnSpc>
                          <a:spcPct val="150000"/>
                        </a:lnSpc>
                      </a:pPr>
                      <a:r>
                        <a:rPr kumimoji="1" lang="en-US" altLang="ja-JP" sz="1200" b="0" dirty="0">
                          <a:latin typeface="Chalkboard SE" panose="03050602040202020205" pitchFamily="66" charset="0"/>
                        </a:rPr>
                        <a:t>with gridded thermionic cathode, followed by </a:t>
                      </a:r>
                      <a:r>
                        <a:rPr kumimoji="1" lang="en-US" altLang="ja-JP" sz="1200" b="0" dirty="0" err="1">
                          <a:latin typeface="Chalkboard SE" panose="03050602040202020205" pitchFamily="66" charset="0"/>
                        </a:rPr>
                        <a:t>buncher</a:t>
                      </a:r>
                      <a:r>
                        <a:rPr kumimoji="1" lang="en-US" altLang="ja-JP" sz="1200" b="0" dirty="0">
                          <a:latin typeface="Chalkboard SE" panose="03050602040202020205" pitchFamily="66" charset="0"/>
                        </a:rPr>
                        <a:t>.</a:t>
                      </a:r>
                      <a:endParaRPr kumimoji="1" lang="ja-JP" altLang="en-US" sz="1200" b="0">
                        <a:latin typeface="Chalkboard SE" panose="03050602040202020205" pitchFamily="66" charset="0"/>
                      </a:endParaRPr>
                    </a:p>
                  </a:txBody>
                  <a:tcPr anchor="ctr"/>
                </a:tc>
                <a:extLst>
                  <a:ext uri="{0D108BD9-81ED-4DB2-BD59-A6C34878D82A}">
                    <a16:rowId xmlns:a16="http://schemas.microsoft.com/office/drawing/2014/main" val="3676969361"/>
                  </a:ext>
                </a:extLst>
              </a:tr>
              <a:tr h="492552">
                <a:tc>
                  <a:txBody>
                    <a:bodyPr/>
                    <a:lstStyle/>
                    <a:p>
                      <a:pPr algn="just">
                        <a:lnSpc>
                          <a:spcPct val="150000"/>
                        </a:lnSpc>
                      </a:pPr>
                      <a:r>
                        <a:rPr lang="en-US" altLang="ja-JP" sz="1400" dirty="0">
                          <a:latin typeface="Chalkboard SE" panose="03050602040202020205" pitchFamily="66" charset="0"/>
                        </a:rPr>
                        <a:t>Cathode type</a:t>
                      </a:r>
                      <a:endParaRPr lang="ja-JP" altLang="en-US" sz="1400">
                        <a:latin typeface="Chalkboard SE" panose="03050602040202020205" pitchFamily="66" charset="0"/>
                      </a:endParaRPr>
                    </a:p>
                  </a:txBody>
                  <a:tcPr anchor="ctr"/>
                </a:tc>
                <a:tc>
                  <a:txBody>
                    <a:bodyPr/>
                    <a:lstStyle/>
                    <a:p>
                      <a:pPr algn="just">
                        <a:lnSpc>
                          <a:spcPct val="150000"/>
                        </a:lnSpc>
                      </a:pPr>
                      <a:r>
                        <a:rPr lang="en-US" altLang="ja-JP" sz="1400" dirty="0">
                          <a:latin typeface="Chalkboard SE" panose="03050602040202020205" pitchFamily="66" charset="0"/>
                        </a:rPr>
                        <a:t>Photocathode (Cu)</a:t>
                      </a:r>
                      <a:endParaRPr lang="ja-JP" altLang="en-US" sz="1400">
                        <a:latin typeface="Chalkboard SE" panose="03050602040202020205" pitchFamily="66" charset="0"/>
                      </a:endParaRPr>
                    </a:p>
                  </a:txBody>
                  <a:tcPr anchor="ctr"/>
                </a:tc>
                <a:tc>
                  <a:txBody>
                    <a:bodyPr/>
                    <a:lstStyle/>
                    <a:p>
                      <a:pPr marL="9525" indent="0" algn="just">
                        <a:lnSpc>
                          <a:spcPct val="150000"/>
                        </a:lnSpc>
                        <a:tabLst/>
                      </a:pPr>
                      <a:r>
                        <a:rPr kumimoji="1" lang="en-US" altLang="ja-JP" sz="1400" dirty="0">
                          <a:latin typeface="Chalkboard SE" panose="03050602040202020205" pitchFamily="66" charset="0"/>
                        </a:rPr>
                        <a:t>Thermal cathode</a:t>
                      </a:r>
                    </a:p>
                    <a:p>
                      <a:pPr marL="9525"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400" dirty="0">
                          <a:latin typeface="Chalkboard SE" panose="03050602040202020205" pitchFamily="66" charset="0"/>
                        </a:rPr>
                        <a:t>CeB</a:t>
                      </a:r>
                      <a:r>
                        <a:rPr kumimoji="1" lang="en-US" altLang="ja-JP" sz="1400" baseline="-25000" dirty="0">
                          <a:latin typeface="Chalkboard SE" panose="03050602040202020205" pitchFamily="66" charset="0"/>
                        </a:rPr>
                        <a:t>6</a:t>
                      </a:r>
                      <a:r>
                        <a:rPr kumimoji="1" lang="en-US" altLang="ja-JP" sz="1400" dirty="0">
                          <a:latin typeface="Chalkboard SE" panose="03050602040202020205" pitchFamily="66" charset="0"/>
                        </a:rPr>
                        <a:t> single crystal (ø3mm)</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Thermal cathode</a:t>
                      </a:r>
                    </a:p>
                    <a:p>
                      <a:pPr algn="just">
                        <a:lnSpc>
                          <a:spcPct val="150000"/>
                        </a:lnSpc>
                      </a:pPr>
                      <a:r>
                        <a:rPr kumimoji="1" lang="en-US" altLang="ja-JP" sz="1400" dirty="0">
                          <a:latin typeface="Chalkboard SE" panose="03050602040202020205" pitchFamily="66" charset="0"/>
                        </a:rPr>
                        <a:t>Y845 (ø8mm)</a:t>
                      </a:r>
                    </a:p>
                  </a:txBody>
                  <a:tcPr anchor="ctr"/>
                </a:tc>
                <a:extLst>
                  <a:ext uri="{0D108BD9-81ED-4DB2-BD59-A6C34878D82A}">
                    <a16:rowId xmlns:a16="http://schemas.microsoft.com/office/drawing/2014/main" val="1467716536"/>
                  </a:ext>
                </a:extLst>
              </a:tr>
              <a:tr h="492552">
                <a:tc>
                  <a:txBody>
                    <a:bodyPr/>
                    <a:lstStyle/>
                    <a:p>
                      <a:pPr algn="just">
                        <a:lnSpc>
                          <a:spcPct val="150000"/>
                        </a:lnSpc>
                      </a:pPr>
                      <a:r>
                        <a:rPr lang="en-US" altLang="ja-JP" sz="1400" dirty="0">
                          <a:latin typeface="Chalkboard SE" panose="03050602040202020205" pitchFamily="66" charset="0"/>
                        </a:rPr>
                        <a:t>Charge</a:t>
                      </a:r>
                      <a:endParaRPr lang="ja-JP" altLang="en-US" sz="1400">
                        <a:latin typeface="Chalkboard SE" panose="03050602040202020205" pitchFamily="66" charset="0"/>
                      </a:endParaRPr>
                    </a:p>
                  </a:txBody>
                  <a:tcPr anchor="ctr"/>
                </a:tc>
                <a:tc>
                  <a:txBody>
                    <a:bodyPr/>
                    <a:lstStyle/>
                    <a:p>
                      <a:pPr algn="just">
                        <a:lnSpc>
                          <a:spcPct val="150000"/>
                        </a:lnSpc>
                      </a:pPr>
                      <a:r>
                        <a:rPr lang="en-US" altLang="ja-JP" sz="1400" dirty="0">
                          <a:latin typeface="Chalkboard SE" panose="03050602040202020205" pitchFamily="66" charset="0"/>
                        </a:rPr>
                        <a:t>1 </a:t>
                      </a:r>
                      <a:r>
                        <a:rPr lang="en-US" altLang="ja-JP" sz="1400" dirty="0" err="1">
                          <a:latin typeface="Chalkboard SE" panose="03050602040202020205" pitchFamily="66" charset="0"/>
                        </a:rPr>
                        <a:t>nC</a:t>
                      </a:r>
                      <a:endParaRPr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1 </a:t>
                      </a:r>
                      <a:r>
                        <a:rPr kumimoji="1" lang="en-US" altLang="ja-JP" sz="1400" dirty="0" err="1">
                          <a:latin typeface="Chalkboard SE" panose="03050602040202020205" pitchFamily="66" charset="0"/>
                        </a:rPr>
                        <a:t>nC</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1 </a:t>
                      </a:r>
                      <a:r>
                        <a:rPr kumimoji="1" lang="en-US" altLang="ja-JP" sz="1400" dirty="0" err="1">
                          <a:latin typeface="Chalkboard SE" panose="03050602040202020205" pitchFamily="66" charset="0"/>
                        </a:rPr>
                        <a:t>nC</a:t>
                      </a:r>
                      <a:endParaRPr kumimoji="1" lang="ja-JP" altLang="en-US" sz="1400">
                        <a:latin typeface="Chalkboard SE" panose="03050602040202020205" pitchFamily="66" charset="0"/>
                      </a:endParaRPr>
                    </a:p>
                  </a:txBody>
                  <a:tcPr anchor="ctr"/>
                </a:tc>
                <a:extLst>
                  <a:ext uri="{0D108BD9-81ED-4DB2-BD59-A6C34878D82A}">
                    <a16:rowId xmlns:a16="http://schemas.microsoft.com/office/drawing/2014/main" val="3743083563"/>
                  </a:ext>
                </a:extLst>
              </a:tr>
              <a:tr h="492552">
                <a:tc>
                  <a:txBody>
                    <a:bodyPr/>
                    <a:lstStyle/>
                    <a:p>
                      <a:pPr algn="just">
                        <a:lnSpc>
                          <a:spcPct val="150000"/>
                        </a:lnSpc>
                      </a:pPr>
                      <a:r>
                        <a:rPr kumimoji="1" lang="en-US" altLang="ja-JP" sz="1400" dirty="0">
                          <a:latin typeface="Chalkboard SE" panose="03050602040202020205" pitchFamily="66" charset="0"/>
                        </a:rPr>
                        <a:t>Pulse width</a:t>
                      </a:r>
                    </a:p>
                  </a:txBody>
                  <a:tcPr anchor="ctr"/>
                </a:tc>
                <a:tc>
                  <a:txBody>
                    <a:bodyPr/>
                    <a:lstStyle/>
                    <a:p>
                      <a:pPr algn="just">
                        <a:lnSpc>
                          <a:spcPct val="150000"/>
                        </a:lnSpc>
                      </a:pPr>
                      <a:r>
                        <a:rPr kumimoji="1" lang="en-US" altLang="ja-JP" sz="1400" dirty="0">
                          <a:latin typeface="Chalkboard SE" panose="03050602040202020205" pitchFamily="66" charset="0"/>
                        </a:rPr>
                        <a:t>10 </a:t>
                      </a:r>
                      <a:r>
                        <a:rPr kumimoji="1" lang="en-US" altLang="ja-JP" sz="1400" dirty="0" err="1">
                          <a:latin typeface="Chalkboard SE" panose="03050602040202020205" pitchFamily="66" charset="0"/>
                        </a:rPr>
                        <a:t>ps</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1 ns (Chopper, Collimator)</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600 </a:t>
                      </a:r>
                      <a:r>
                        <a:rPr kumimoji="1" lang="en-US" altLang="ja-JP" sz="1400" dirty="0" err="1">
                          <a:latin typeface="Chalkboard SE" panose="03050602040202020205" pitchFamily="66" charset="0"/>
                        </a:rPr>
                        <a:t>ps</a:t>
                      </a:r>
                      <a:endParaRPr kumimoji="1" lang="ja-JP" altLang="en-US" sz="1400">
                        <a:latin typeface="Chalkboard SE" panose="03050602040202020205" pitchFamily="66" charset="0"/>
                      </a:endParaRPr>
                    </a:p>
                  </a:txBody>
                  <a:tcPr anchor="ctr"/>
                </a:tc>
                <a:extLst>
                  <a:ext uri="{0D108BD9-81ED-4DB2-BD59-A6C34878D82A}">
                    <a16:rowId xmlns:a16="http://schemas.microsoft.com/office/drawing/2014/main" val="1878397618"/>
                  </a:ext>
                </a:extLst>
              </a:tr>
              <a:tr h="492552">
                <a:tc>
                  <a:txBody>
                    <a:bodyPr/>
                    <a:lstStyle/>
                    <a:p>
                      <a:pPr algn="just">
                        <a:lnSpc>
                          <a:spcPct val="150000"/>
                        </a:lnSpc>
                      </a:pPr>
                      <a:r>
                        <a:rPr kumimoji="1" lang="en-US" altLang="ja-JP" sz="1400" dirty="0">
                          <a:latin typeface="Chalkboard SE" panose="03050602040202020205" pitchFamily="66" charset="0"/>
                        </a:rPr>
                        <a:t>Energy </a:t>
                      </a:r>
                    </a:p>
                  </a:txBody>
                  <a:tcPr anchor="ctr"/>
                </a:tc>
                <a:tc>
                  <a:txBody>
                    <a:bodyPr/>
                    <a:lstStyle/>
                    <a:p>
                      <a:pPr algn="just">
                        <a:lnSpc>
                          <a:spcPct val="150000"/>
                        </a:lnSpc>
                      </a:pPr>
                      <a:r>
                        <a:rPr kumimoji="1" lang="en-US" altLang="ja-JP" sz="1400" dirty="0">
                          <a:latin typeface="Chalkboard SE" panose="03050602040202020205" pitchFamily="66" charset="0"/>
                        </a:rPr>
                        <a:t>4 MeV</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500 </a:t>
                      </a:r>
                      <a:r>
                        <a:rPr kumimoji="1" lang="en-US" altLang="ja-JP" sz="1400" dirty="0" err="1">
                          <a:latin typeface="Chalkboard SE" panose="03050602040202020205" pitchFamily="66" charset="0"/>
                        </a:rPr>
                        <a:t>keV</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500 </a:t>
                      </a:r>
                      <a:r>
                        <a:rPr kumimoji="1" lang="en-US" altLang="ja-JP" sz="1400" dirty="0" err="1">
                          <a:latin typeface="Chalkboard SE" panose="03050602040202020205" pitchFamily="66" charset="0"/>
                        </a:rPr>
                        <a:t>keV</a:t>
                      </a:r>
                      <a:endParaRPr kumimoji="1" lang="ja-JP" altLang="en-US" sz="1400">
                        <a:latin typeface="Chalkboard SE" panose="03050602040202020205" pitchFamily="66" charset="0"/>
                      </a:endParaRPr>
                    </a:p>
                  </a:txBody>
                  <a:tcPr anchor="ctr"/>
                </a:tc>
                <a:extLst>
                  <a:ext uri="{0D108BD9-81ED-4DB2-BD59-A6C34878D82A}">
                    <a16:rowId xmlns:a16="http://schemas.microsoft.com/office/drawing/2014/main" val="2519487270"/>
                  </a:ext>
                </a:extLst>
              </a:tr>
              <a:tr h="729791">
                <a:tc>
                  <a:txBody>
                    <a:bodyPr/>
                    <a:lstStyle/>
                    <a:p>
                      <a:pPr algn="just">
                        <a:lnSpc>
                          <a:spcPct val="150000"/>
                        </a:lnSpc>
                      </a:pPr>
                      <a:r>
                        <a:rPr kumimoji="1" lang="en-US" altLang="ja-JP" sz="1400" dirty="0">
                          <a:latin typeface="Chalkboard SE" panose="03050602040202020205" pitchFamily="66" charset="0"/>
                        </a:rPr>
                        <a:t>Emittance</a:t>
                      </a:r>
                    </a:p>
                  </a:txBody>
                  <a:tcPr anchor="ctr"/>
                </a:tc>
                <a:tc>
                  <a:txBody>
                    <a:bodyPr/>
                    <a:lstStyle/>
                    <a:p>
                      <a:pPr algn="just">
                        <a:lnSpc>
                          <a:spcPct val="150000"/>
                        </a:lnSpc>
                      </a:pPr>
                      <a:r>
                        <a:rPr kumimoji="1" lang="en-US" altLang="ja-JP" sz="1400" dirty="0">
                          <a:latin typeface="Chalkboard SE" panose="03050602040202020205" pitchFamily="66" charset="0"/>
                        </a:rPr>
                        <a:t>1.5 mm </a:t>
                      </a:r>
                      <a:r>
                        <a:rPr kumimoji="1" lang="en-US" altLang="ja-JP" sz="1400" dirty="0" err="1">
                          <a:latin typeface="Chalkboard SE" panose="03050602040202020205" pitchFamily="66" charset="0"/>
                        </a:rPr>
                        <a:t>mrad</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1.1 mm </a:t>
                      </a:r>
                      <a:r>
                        <a:rPr kumimoji="1" lang="en-US" altLang="ja-JP" sz="1400" dirty="0" err="1">
                          <a:latin typeface="Chalkboard SE" panose="03050602040202020205" pitchFamily="66" charset="0"/>
                        </a:rPr>
                        <a:t>mrad</a:t>
                      </a:r>
                      <a:endParaRPr kumimoji="1" lang="ja-JP" altLang="en-US" sz="1400">
                        <a:latin typeface="Chalkboard SE" panose="03050602040202020205" pitchFamily="66" charset="0"/>
                      </a:endParaRPr>
                    </a:p>
                  </a:txBody>
                  <a:tcPr anchor="ctr"/>
                </a:tc>
                <a:tc>
                  <a:txBody>
                    <a:bodyPr/>
                    <a:lstStyle/>
                    <a:p>
                      <a:pPr algn="just">
                        <a:lnSpc>
                          <a:spcPct val="150000"/>
                        </a:lnSpc>
                      </a:pPr>
                      <a:r>
                        <a:rPr kumimoji="1" lang="en-US" altLang="ja-JP" sz="1400" dirty="0">
                          <a:latin typeface="Chalkboard SE" panose="03050602040202020205" pitchFamily="66" charset="0"/>
                        </a:rPr>
                        <a:t>1.7 mm </a:t>
                      </a:r>
                      <a:r>
                        <a:rPr kumimoji="1" lang="en-US" altLang="ja-JP" sz="1400" dirty="0" err="1">
                          <a:latin typeface="Chalkboard SE" panose="03050602040202020205" pitchFamily="66" charset="0"/>
                        </a:rPr>
                        <a:t>mrad</a:t>
                      </a:r>
                      <a:endParaRPr kumimoji="1" lang="en-US" altLang="ja-JP" sz="1400" dirty="0">
                        <a:latin typeface="Chalkboard SE" panose="03050602040202020205" pitchFamily="66" charset="0"/>
                      </a:endParaRPr>
                    </a:p>
                    <a:p>
                      <a:pPr algn="just">
                        <a:lnSpc>
                          <a:spcPct val="150000"/>
                        </a:lnSpc>
                      </a:pPr>
                      <a:r>
                        <a:rPr kumimoji="1" lang="en-US" altLang="ja-JP" sz="1400" dirty="0">
                          <a:latin typeface="Chalkboard SE" panose="03050602040202020205" pitchFamily="66" charset="0"/>
                        </a:rPr>
                        <a:t>(60% core part)</a:t>
                      </a:r>
                    </a:p>
                  </a:txBody>
                  <a:tcPr anchor="ctr"/>
                </a:tc>
                <a:extLst>
                  <a:ext uri="{0D108BD9-81ED-4DB2-BD59-A6C34878D82A}">
                    <a16:rowId xmlns:a16="http://schemas.microsoft.com/office/drawing/2014/main" val="58822566"/>
                  </a:ext>
                </a:extLst>
              </a:tr>
              <a:tr h="729791">
                <a:tc>
                  <a:txBody>
                    <a:bodyPr/>
                    <a:lstStyle/>
                    <a:p>
                      <a:pPr algn="just">
                        <a:lnSpc>
                          <a:spcPct val="150000"/>
                        </a:lnSpc>
                      </a:pPr>
                      <a:r>
                        <a:rPr kumimoji="1" lang="en-US" altLang="ja-JP" sz="1400" dirty="0">
                          <a:latin typeface="Chalkboard SE" panose="03050602040202020205" pitchFamily="66" charset="0"/>
                        </a:rPr>
                        <a:t>Merits</a:t>
                      </a:r>
                    </a:p>
                  </a:txBody>
                  <a:tcPr anchor="ctr"/>
                </a:tc>
                <a:tc>
                  <a:txBody>
                    <a:bodyPr/>
                    <a:lstStyle/>
                    <a:p>
                      <a:pPr algn="just">
                        <a:lnSpc>
                          <a:spcPct val="150000"/>
                        </a:lnSpc>
                      </a:pPr>
                      <a:r>
                        <a:rPr kumimoji="1" lang="en-US" altLang="ja-JP" sz="1400" dirty="0">
                          <a:latin typeface="Chalkboard SE" panose="03050602040202020205" pitchFamily="66" charset="0"/>
                        </a:rPr>
                        <a:t>Direct generation of bunched beam from the cathode using short pulsed laser system.</a:t>
                      </a:r>
                      <a:endParaRPr kumimoji="1" lang="ja-JP" altLang="en-US" sz="1400">
                        <a:latin typeface="Chalkboard SE" panose="03050602040202020205" pitchFamily="66" charset="0"/>
                      </a:endParaRPr>
                    </a:p>
                  </a:txBody>
                  <a:tcPr/>
                </a:tc>
                <a:tc>
                  <a:txBody>
                    <a:bodyPr/>
                    <a:lstStyle/>
                    <a:p>
                      <a:pPr algn="just">
                        <a:lnSpc>
                          <a:spcPct val="150000"/>
                        </a:lnSpc>
                      </a:pPr>
                      <a:r>
                        <a:rPr kumimoji="1" lang="en-US" altLang="ja-JP" sz="1400" dirty="0">
                          <a:latin typeface="Chalkboard SE" panose="03050602040202020205" pitchFamily="66" charset="0"/>
                        </a:rPr>
                        <a:t>No dark current</a:t>
                      </a:r>
                    </a:p>
                    <a:p>
                      <a:pPr algn="just">
                        <a:lnSpc>
                          <a:spcPct val="150000"/>
                        </a:lnSpc>
                      </a:pPr>
                      <a:r>
                        <a:rPr kumimoji="1" lang="en-US" altLang="ja-JP" sz="1400" dirty="0">
                          <a:latin typeface="Chalkboard SE" panose="03050602040202020205" pitchFamily="66" charset="0"/>
                        </a:rPr>
                        <a:t>Stability</a:t>
                      </a:r>
                    </a:p>
                    <a:p>
                      <a:pPr algn="just">
                        <a:lnSpc>
                          <a:spcPct val="150000"/>
                        </a:lnSpc>
                      </a:pPr>
                      <a:r>
                        <a:rPr kumimoji="1" lang="en-US" altLang="ja-JP" sz="1400" dirty="0">
                          <a:latin typeface="Chalkboard SE" panose="03050602040202020205" pitchFamily="66" charset="0"/>
                        </a:rPr>
                        <a:t>Lifetime</a:t>
                      </a:r>
                    </a:p>
                    <a:p>
                      <a:pPr algn="just">
                        <a:lnSpc>
                          <a:spcPct val="150000"/>
                        </a:lnSpc>
                      </a:pPr>
                      <a:r>
                        <a:rPr kumimoji="1" lang="en-US" altLang="ja-JP" sz="1400" b="0" i="0" u="none" strike="noStrike" kern="1200" dirty="0">
                          <a:solidFill>
                            <a:schemeClr val="dk1"/>
                          </a:solidFill>
                          <a:effectLst/>
                          <a:latin typeface="Chalkboard SE" panose="03050602040202020205" pitchFamily="66" charset="0"/>
                          <a:ea typeface="+mn-ea"/>
                          <a:cs typeface="+mn-cs"/>
                        </a:rPr>
                        <a:t>Reliability</a:t>
                      </a:r>
                      <a:r>
                        <a:rPr kumimoji="1" lang="ja-JP" altLang="en-US" sz="1400" b="0" i="0" u="none" strike="noStrike" kern="1200">
                          <a:solidFill>
                            <a:schemeClr val="dk1"/>
                          </a:solidFill>
                          <a:effectLst/>
                          <a:latin typeface="Chalkboard SE" panose="03050602040202020205" pitchFamily="66" charset="0"/>
                          <a:ea typeface="+mn-ea"/>
                          <a:cs typeface="+mn-cs"/>
                        </a:rPr>
                        <a:t> </a:t>
                      </a:r>
                      <a:r>
                        <a:rPr kumimoji="1" lang="en-US" altLang="ja-JP" sz="1400" b="0" i="0" u="none" strike="noStrike" kern="1200" dirty="0">
                          <a:solidFill>
                            <a:schemeClr val="dk1"/>
                          </a:solidFill>
                          <a:effectLst/>
                          <a:latin typeface="Chalkboard SE" panose="03050602040202020205" pitchFamily="66" charset="0"/>
                          <a:ea typeface="+mn-ea"/>
                          <a:cs typeface="+mn-cs"/>
                        </a:rPr>
                        <a:t>and robustness</a:t>
                      </a:r>
                    </a:p>
                  </a:txBody>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1" lang="en-US" altLang="ja-JP" sz="1400" dirty="0">
                          <a:latin typeface="Chalkboard SE" panose="03050602040202020205" pitchFamily="66" charset="0"/>
                        </a:rPr>
                        <a:t>No dark current</a:t>
                      </a:r>
                    </a:p>
                    <a:p>
                      <a:pPr algn="just">
                        <a:lnSpc>
                          <a:spcPct val="150000"/>
                        </a:lnSpc>
                      </a:pPr>
                      <a:r>
                        <a:rPr kumimoji="1" lang="en-US" altLang="ja-JP" sz="1400" dirty="0">
                          <a:latin typeface="Chalkboard SE" panose="03050602040202020205" pitchFamily="66" charset="0"/>
                        </a:rPr>
                        <a:t>Stability</a:t>
                      </a:r>
                    </a:p>
                    <a:p>
                      <a:pPr algn="just">
                        <a:lnSpc>
                          <a:spcPct val="150000"/>
                        </a:lnSpc>
                      </a:pPr>
                      <a:r>
                        <a:rPr kumimoji="1" lang="en-US" altLang="ja-JP" sz="1400" dirty="0">
                          <a:latin typeface="Chalkboard SE" panose="03050602040202020205" pitchFamily="66" charset="0"/>
                        </a:rPr>
                        <a:t>Lifetime</a:t>
                      </a:r>
                    </a:p>
                    <a:p>
                      <a:pPr algn="just">
                        <a:lnSpc>
                          <a:spcPct val="150000"/>
                        </a:lnSpc>
                      </a:pPr>
                      <a:r>
                        <a:rPr kumimoji="1" lang="en-US" altLang="ja-JP" sz="1400" b="0" i="0" u="none" strike="noStrike" kern="1200" dirty="0">
                          <a:solidFill>
                            <a:schemeClr val="dk1"/>
                          </a:solidFill>
                          <a:effectLst/>
                          <a:latin typeface="Chalkboard SE" panose="03050602040202020205" pitchFamily="66" charset="0"/>
                          <a:ea typeface="+mn-ea"/>
                          <a:cs typeface="+mn-cs"/>
                        </a:rPr>
                        <a:t>Reliability</a:t>
                      </a:r>
                      <a:r>
                        <a:rPr kumimoji="1" lang="ja-JP" altLang="en-US" sz="1400" b="0" i="0" u="none" strike="noStrike" kern="1200">
                          <a:solidFill>
                            <a:schemeClr val="dk1"/>
                          </a:solidFill>
                          <a:effectLst/>
                          <a:latin typeface="Chalkboard SE" panose="03050602040202020205" pitchFamily="66" charset="0"/>
                          <a:ea typeface="+mn-ea"/>
                          <a:cs typeface="+mn-cs"/>
                        </a:rPr>
                        <a:t> </a:t>
                      </a:r>
                      <a:r>
                        <a:rPr kumimoji="1" lang="en-US" altLang="ja-JP" sz="1400" b="0" i="0" u="none" strike="noStrike" kern="1200" dirty="0">
                          <a:solidFill>
                            <a:schemeClr val="dk1"/>
                          </a:solidFill>
                          <a:effectLst/>
                          <a:latin typeface="Chalkboard SE" panose="03050602040202020205" pitchFamily="66" charset="0"/>
                          <a:ea typeface="+mn-ea"/>
                          <a:cs typeface="+mn-cs"/>
                        </a:rPr>
                        <a:t>and robustness</a:t>
                      </a:r>
                    </a:p>
                    <a:p>
                      <a:pPr algn="just">
                        <a:lnSpc>
                          <a:spcPct val="150000"/>
                        </a:lnSpc>
                      </a:pPr>
                      <a:r>
                        <a:rPr kumimoji="1" lang="en-US" altLang="ja-JP" sz="1400" b="0" i="0" u="none" strike="noStrike" kern="1200" dirty="0">
                          <a:solidFill>
                            <a:schemeClr val="dk1"/>
                          </a:solidFill>
                          <a:effectLst/>
                          <a:latin typeface="Chalkboard SE" panose="03050602040202020205" pitchFamily="66" charset="0"/>
                          <a:ea typeface="+mn-ea"/>
                          <a:cs typeface="+mn-cs"/>
                        </a:rPr>
                        <a:t>Maintainability</a:t>
                      </a:r>
                    </a:p>
                    <a:p>
                      <a:pPr algn="just">
                        <a:lnSpc>
                          <a:spcPct val="150000"/>
                        </a:lnSpc>
                      </a:pPr>
                      <a:r>
                        <a:rPr kumimoji="1" lang="en-US" altLang="ja-JP" sz="1400" dirty="0">
                          <a:latin typeface="Chalkboard SE" panose="03050602040202020205" pitchFamily="66" charset="0"/>
                        </a:rPr>
                        <a:t>Cost reduction</a:t>
                      </a:r>
                    </a:p>
                  </a:txBody>
                  <a:tcPr/>
                </a:tc>
                <a:extLst>
                  <a:ext uri="{0D108BD9-81ED-4DB2-BD59-A6C34878D82A}">
                    <a16:rowId xmlns:a16="http://schemas.microsoft.com/office/drawing/2014/main" val="3142914908"/>
                  </a:ext>
                </a:extLst>
              </a:tr>
            </a:tbl>
          </a:graphicData>
        </a:graphic>
      </p:graphicFrame>
      <p:pic>
        <p:nvPicPr>
          <p:cNvPr id="9" name="図 8">
            <a:extLst>
              <a:ext uri="{FF2B5EF4-FFF2-40B4-BE49-F238E27FC236}">
                <a16:creationId xmlns:a16="http://schemas.microsoft.com/office/drawing/2014/main" id="{830DA48D-0890-5C49-8227-93BA245EF3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333091">
            <a:off x="6436802" y="4046924"/>
            <a:ext cx="1496468" cy="182176"/>
          </a:xfrm>
          <a:prstGeom prst="rect">
            <a:avLst/>
          </a:prstGeom>
        </p:spPr>
      </p:pic>
      <p:pic>
        <p:nvPicPr>
          <p:cNvPr id="10" name="図 9">
            <a:extLst>
              <a:ext uri="{FF2B5EF4-FFF2-40B4-BE49-F238E27FC236}">
                <a16:creationId xmlns:a16="http://schemas.microsoft.com/office/drawing/2014/main" id="{8C2274FA-7010-B645-A131-FD471F2CE0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401396">
            <a:off x="6440281" y="6053006"/>
            <a:ext cx="1346702" cy="171355"/>
          </a:xfrm>
          <a:prstGeom prst="rect">
            <a:avLst/>
          </a:prstGeom>
        </p:spPr>
      </p:pic>
      <p:pic>
        <p:nvPicPr>
          <p:cNvPr id="11" name="図 10">
            <a:extLst>
              <a:ext uri="{FF2B5EF4-FFF2-40B4-BE49-F238E27FC236}">
                <a16:creationId xmlns:a16="http://schemas.microsoft.com/office/drawing/2014/main" id="{5E6E71DD-019B-4942-9A03-7D8D6ED96C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73131">
            <a:off x="6446690" y="2618111"/>
            <a:ext cx="709296" cy="152667"/>
          </a:xfrm>
          <a:prstGeom prst="rect">
            <a:avLst/>
          </a:prstGeom>
        </p:spPr>
      </p:pic>
      <p:pic>
        <p:nvPicPr>
          <p:cNvPr id="12" name="図 11">
            <a:extLst>
              <a:ext uri="{FF2B5EF4-FFF2-40B4-BE49-F238E27FC236}">
                <a16:creationId xmlns:a16="http://schemas.microsoft.com/office/drawing/2014/main" id="{77385C06-5E8E-8D44-80E2-9806475208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57550">
            <a:off x="6441679" y="936311"/>
            <a:ext cx="873864" cy="182176"/>
          </a:xfrm>
          <a:prstGeom prst="rect">
            <a:avLst/>
          </a:prstGeom>
        </p:spPr>
      </p:pic>
      <p:pic>
        <p:nvPicPr>
          <p:cNvPr id="13" name="図 12">
            <a:extLst>
              <a:ext uri="{FF2B5EF4-FFF2-40B4-BE49-F238E27FC236}">
                <a16:creationId xmlns:a16="http://schemas.microsoft.com/office/drawing/2014/main" id="{41ACEFB6-C660-CD4E-8FE6-304AC0974BC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01396">
            <a:off x="6440561" y="6367470"/>
            <a:ext cx="1346702" cy="166539"/>
          </a:xfrm>
          <a:prstGeom prst="rect">
            <a:avLst/>
          </a:prstGeom>
        </p:spPr>
      </p:pic>
      <p:pic>
        <p:nvPicPr>
          <p:cNvPr id="14" name="図 13">
            <a:extLst>
              <a:ext uri="{FF2B5EF4-FFF2-40B4-BE49-F238E27FC236}">
                <a16:creationId xmlns:a16="http://schemas.microsoft.com/office/drawing/2014/main" id="{119DC4BF-0822-0644-A539-26D56823AC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39149">
            <a:off x="6434750" y="5746235"/>
            <a:ext cx="2186128" cy="175925"/>
          </a:xfrm>
          <a:prstGeom prst="rect">
            <a:avLst/>
          </a:prstGeom>
        </p:spPr>
      </p:pic>
      <p:pic>
        <p:nvPicPr>
          <p:cNvPr id="15" name="図 14">
            <a:extLst>
              <a:ext uri="{FF2B5EF4-FFF2-40B4-BE49-F238E27FC236}">
                <a16:creationId xmlns:a16="http://schemas.microsoft.com/office/drawing/2014/main" id="{F6D4865C-3C4D-8648-B583-2EF882BCA1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44489">
            <a:off x="6483933" y="1194307"/>
            <a:ext cx="2471735" cy="216966"/>
          </a:xfrm>
          <a:prstGeom prst="rect">
            <a:avLst/>
          </a:prstGeom>
        </p:spPr>
      </p:pic>
      <p:cxnSp>
        <p:nvCxnSpPr>
          <p:cNvPr id="16" name="直線コネクタ 15">
            <a:extLst>
              <a:ext uri="{FF2B5EF4-FFF2-40B4-BE49-F238E27FC236}">
                <a16:creationId xmlns:a16="http://schemas.microsoft.com/office/drawing/2014/main" id="{999EA69B-73AF-3249-8AEA-E0074ED516DC}"/>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82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215FC6D-445E-9445-B541-D5271D3E934B}"/>
              </a:ext>
            </a:extLst>
          </p:cNvPr>
          <p:cNvGraphicFramePr>
            <a:graphicFrameLocks noGrp="1"/>
          </p:cNvGraphicFramePr>
          <p:nvPr>
            <p:extLst/>
          </p:nvPr>
        </p:nvGraphicFramePr>
        <p:xfrm>
          <a:off x="310375" y="636140"/>
          <a:ext cx="8650201" cy="2926494"/>
        </p:xfrm>
        <a:graphic>
          <a:graphicData uri="http://schemas.openxmlformats.org/drawingml/2006/table">
            <a:tbl>
              <a:tblPr firstRow="1" bandRow="1">
                <a:tableStyleId>{5C22544A-7EE6-4342-B048-85BDC9FD1C3A}</a:tableStyleId>
              </a:tblPr>
              <a:tblGrid>
                <a:gridCol w="1900390">
                  <a:extLst>
                    <a:ext uri="{9D8B030D-6E8A-4147-A177-3AD203B41FA5}">
                      <a16:colId xmlns:a16="http://schemas.microsoft.com/office/drawing/2014/main" val="268464070"/>
                    </a:ext>
                  </a:extLst>
                </a:gridCol>
                <a:gridCol w="891250">
                  <a:extLst>
                    <a:ext uri="{9D8B030D-6E8A-4147-A177-3AD203B41FA5}">
                      <a16:colId xmlns:a16="http://schemas.microsoft.com/office/drawing/2014/main" val="954351406"/>
                    </a:ext>
                  </a:extLst>
                </a:gridCol>
                <a:gridCol w="3483980">
                  <a:extLst>
                    <a:ext uri="{9D8B030D-6E8A-4147-A177-3AD203B41FA5}">
                      <a16:colId xmlns:a16="http://schemas.microsoft.com/office/drawing/2014/main" val="3681776601"/>
                    </a:ext>
                  </a:extLst>
                </a:gridCol>
                <a:gridCol w="2374581">
                  <a:extLst>
                    <a:ext uri="{9D8B030D-6E8A-4147-A177-3AD203B41FA5}">
                      <a16:colId xmlns:a16="http://schemas.microsoft.com/office/drawing/2014/main" val="373824863"/>
                    </a:ext>
                  </a:extLst>
                </a:gridCol>
              </a:tblGrid>
              <a:tr h="280628">
                <a:tc>
                  <a:txBody>
                    <a:bodyPr/>
                    <a:lstStyle/>
                    <a:p>
                      <a:r>
                        <a:rPr kumimoji="1" lang="en-US" altLang="ja-JP" sz="1400" dirty="0">
                          <a:latin typeface="Chalkboard SE" panose="03050602040202020205" pitchFamily="66" charset="0"/>
                          <a:ea typeface="Hiragino Maru Gothic ProN W4" panose="020F0400000000000000" pitchFamily="34" charset="-128"/>
                        </a:rPr>
                        <a:t>Type</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r>
                        <a:rPr kumimoji="1" lang="en-US" altLang="ja-JP" sz="1400" dirty="0">
                          <a:latin typeface="Chalkboard SE" panose="03050602040202020205" pitchFamily="66" charset="0"/>
                          <a:ea typeface="Hiragino Maru Gothic ProN W4" panose="020F0400000000000000" pitchFamily="34" charset="-128"/>
                        </a:rPr>
                        <a:t>Iris </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r>
                        <a:rPr kumimoji="1" lang="en-US" altLang="ja-JP" sz="1400" dirty="0">
                          <a:latin typeface="Chalkboard SE" panose="03050602040202020205" pitchFamily="66" charset="0"/>
                          <a:ea typeface="Hiragino Maru Gothic ProN W4" panose="020F0400000000000000" pitchFamily="34" charset="-128"/>
                        </a:rPr>
                        <a:t>Feature</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endParaRPr kumimoji="1" lang="ja-JP" altLang="en-US" sz="1400">
                        <a:latin typeface="Chalkboard SE" panose="03050602040202020205" pitchFamily="66" charset="0"/>
                        <a:ea typeface="Hiragino Maru Gothic ProN W4" panose="020F0400000000000000" pitchFamily="34" charset="-128"/>
                      </a:endParaRPr>
                    </a:p>
                  </a:txBody>
                  <a:tcPr/>
                </a:tc>
                <a:extLst>
                  <a:ext uri="{0D108BD9-81ED-4DB2-BD59-A6C34878D82A}">
                    <a16:rowId xmlns:a16="http://schemas.microsoft.com/office/drawing/2014/main" val="1007607733"/>
                  </a:ext>
                </a:extLst>
              </a:tr>
              <a:tr h="1282288">
                <a:tc>
                  <a:txBody>
                    <a:bodyPr/>
                    <a:lstStyle/>
                    <a:p>
                      <a:pPr>
                        <a:lnSpc>
                          <a:spcPct val="150000"/>
                        </a:lnSpc>
                      </a:pPr>
                      <a:r>
                        <a:rPr kumimoji="1" lang="en-US" altLang="ja-JP" sz="1400" dirty="0">
                          <a:latin typeface="Chalkboard SE" panose="03050602040202020205" pitchFamily="66" charset="0"/>
                          <a:ea typeface="Hiragino Maru Gothic ProN W4" panose="020F0400000000000000" pitchFamily="34" charset="-128"/>
                        </a:rPr>
                        <a:t>Multistage</a:t>
                      </a:r>
                    </a:p>
                    <a:p>
                      <a:pPr>
                        <a:lnSpc>
                          <a:spcPct val="150000"/>
                        </a:lnSpc>
                      </a:pPr>
                      <a:r>
                        <a:rPr kumimoji="1" lang="ja-JP" altLang="en-US" sz="1400">
                          <a:latin typeface="Chalkboard SE" panose="03050602040202020205" pitchFamily="66" charset="0"/>
                          <a:ea typeface="Hiragino Maru Gothic ProN W4" panose="020F0400000000000000" pitchFamily="34" charset="-128"/>
                        </a:rPr>
                        <a:t>（</a:t>
                      </a:r>
                      <a:r>
                        <a:rPr kumimoji="1" lang="en-US" altLang="ja-JP" sz="1400" dirty="0">
                          <a:latin typeface="Chalkboard SE" panose="03050602040202020205" pitchFamily="66" charset="0"/>
                          <a:ea typeface="Hiragino Maru Gothic ProN W4" panose="020F0400000000000000" pitchFamily="34" charset="-128"/>
                        </a:rPr>
                        <a:t>4 or 5</a:t>
                      </a:r>
                      <a:r>
                        <a:rPr kumimoji="1" lang="ja-JP" altLang="en-US" sz="1400">
                          <a:latin typeface="Chalkboard SE" panose="03050602040202020205" pitchFamily="66" charset="0"/>
                          <a:ea typeface="Hiragino Maru Gothic ProN W4" panose="020F0400000000000000" pitchFamily="34" charset="-128"/>
                        </a:rPr>
                        <a:t>）</a:t>
                      </a:r>
                    </a:p>
                  </a:txBody>
                  <a:tcPr/>
                </a:tc>
                <a:tc>
                  <a:txBody>
                    <a:bodyPr/>
                    <a:lstStyle/>
                    <a:p>
                      <a:pPr>
                        <a:lnSpc>
                          <a:spcPct val="150000"/>
                        </a:lnSpc>
                      </a:pPr>
                      <a:r>
                        <a:rPr kumimoji="1" lang="en-US" altLang="ja-JP" sz="1400" dirty="0">
                          <a:latin typeface="Chalkboard SE" panose="03050602040202020205" pitchFamily="66" charset="0"/>
                          <a:ea typeface="Hiragino Maru Gothic ProN W4" panose="020F0400000000000000" pitchFamily="34" charset="-128"/>
                        </a:rPr>
                        <a:t>Circle</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pPr algn="just">
                        <a:lnSpc>
                          <a:spcPct val="150000"/>
                        </a:lnSpc>
                      </a:pPr>
                      <a:r>
                        <a:rPr kumimoji="1" lang="en-US" altLang="ja-JP" sz="1400" dirty="0">
                          <a:latin typeface="Chalkboard SE" panose="03050602040202020205" pitchFamily="66" charset="0"/>
                          <a:ea typeface="Hiragino Maru Gothic ProN W4" panose="020F0400000000000000" pitchFamily="34" charset="-128"/>
                        </a:rPr>
                        <a:t>- Using one motor.</a:t>
                      </a:r>
                    </a:p>
                    <a:p>
                      <a:pPr marL="187325" indent="-187325" algn="just">
                        <a:lnSpc>
                          <a:spcPct val="150000"/>
                        </a:lnSpc>
                        <a:tabLst/>
                      </a:pPr>
                      <a:r>
                        <a:rPr kumimoji="1" lang="en-US" altLang="ja-JP" sz="1400" dirty="0">
                          <a:latin typeface="Chalkboard SE" panose="03050602040202020205" pitchFamily="66" charset="0"/>
                          <a:ea typeface="Hiragino Maru Gothic ProN W4" panose="020F0400000000000000" pitchFamily="34" charset="-128"/>
                        </a:rPr>
                        <a:t>- Beam charge varies discretely.</a:t>
                      </a:r>
                    </a:p>
                    <a:p>
                      <a:pPr marL="187325" indent="-187325" algn="just">
                        <a:lnSpc>
                          <a:spcPct val="150000"/>
                        </a:lnSpc>
                        <a:tabLst/>
                      </a:pPr>
                      <a:r>
                        <a:rPr kumimoji="1" lang="en-US" altLang="ja-JP" sz="1400" dirty="0">
                          <a:latin typeface="Chalkboard SE" panose="03050602040202020205" pitchFamily="66" charset="0"/>
                          <a:ea typeface="Hiragino Maru Gothic ProN W4" panose="020F0400000000000000" pitchFamily="34" charset="-128"/>
                        </a:rPr>
                        <a:t>- Beam charge varies continuously using ML,</a:t>
                      </a:r>
                      <a:r>
                        <a:rPr kumimoji="1" lang="ja-JP" altLang="en-US" sz="1400">
                          <a:latin typeface="Chalkboard SE" panose="03050602040202020205" pitchFamily="66" charset="0"/>
                          <a:ea typeface="Hiragino Maru Gothic ProN W4" panose="020F0400000000000000" pitchFamily="34" charset="-128"/>
                        </a:rPr>
                        <a:t> </a:t>
                      </a:r>
                      <a:r>
                        <a:rPr kumimoji="1" lang="en-US" altLang="ja-JP" sz="1400" dirty="0">
                          <a:latin typeface="Chalkboard SE" panose="03050602040202020205" pitchFamily="66" charset="0"/>
                          <a:ea typeface="Hiragino Maru Gothic ProN W4" panose="020F0400000000000000" pitchFamily="34" charset="-128"/>
                        </a:rPr>
                        <a:t>however, beam orbit changes.</a:t>
                      </a:r>
                    </a:p>
                  </a:txBody>
                  <a:tcPr/>
                </a:tc>
                <a:tc>
                  <a:txBody>
                    <a:bodyPr/>
                    <a:lstStyle/>
                    <a:p>
                      <a:endParaRPr kumimoji="1" lang="ja-JP" altLang="en-US" sz="1400">
                        <a:latin typeface="Chalkboard SE" panose="03050602040202020205" pitchFamily="66" charset="0"/>
                        <a:ea typeface="Hiragino Maru Gothic ProN W4" panose="020F0400000000000000" pitchFamily="34" charset="-128"/>
                      </a:endParaRPr>
                    </a:p>
                  </a:txBody>
                  <a:tcPr/>
                </a:tc>
                <a:extLst>
                  <a:ext uri="{0D108BD9-81ED-4DB2-BD59-A6C34878D82A}">
                    <a16:rowId xmlns:a16="http://schemas.microsoft.com/office/drawing/2014/main" val="1164725582"/>
                  </a:ext>
                </a:extLst>
              </a:tr>
              <a:tr h="1282288">
                <a:tc>
                  <a:txBody>
                    <a:bodyPr/>
                    <a:lstStyle/>
                    <a:p>
                      <a:pPr>
                        <a:lnSpc>
                          <a:spcPct val="150000"/>
                        </a:lnSpc>
                      </a:pPr>
                      <a:r>
                        <a:rPr kumimoji="1" lang="en-US" altLang="ja-JP" sz="1400" dirty="0">
                          <a:latin typeface="Chalkboard SE" panose="03050602040202020205" pitchFamily="66" charset="0"/>
                          <a:ea typeface="Hiragino Maru Gothic ProN W4" panose="020F0400000000000000" pitchFamily="34" charset="-128"/>
                        </a:rPr>
                        <a:t>Continuously variable</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pPr>
                        <a:lnSpc>
                          <a:spcPct val="150000"/>
                        </a:lnSpc>
                      </a:pPr>
                      <a:r>
                        <a:rPr kumimoji="1" lang="en-US" altLang="ja-JP" sz="1400" dirty="0">
                          <a:latin typeface="Chalkboard SE" panose="03050602040202020205" pitchFamily="66" charset="0"/>
                          <a:ea typeface="Hiragino Maru Gothic ProN W4" panose="020F0400000000000000" pitchFamily="34" charset="-128"/>
                        </a:rPr>
                        <a:t>Square</a:t>
                      </a:r>
                    </a:p>
                    <a:p>
                      <a:pPr>
                        <a:lnSpc>
                          <a:spcPct val="150000"/>
                        </a:lnSpc>
                      </a:pPr>
                      <a:r>
                        <a:rPr kumimoji="1" lang="en-US" altLang="ja-JP" sz="1400" dirty="0">
                          <a:latin typeface="Chalkboard SE" panose="03050602040202020205" pitchFamily="66" charset="0"/>
                          <a:ea typeface="Hiragino Maru Gothic ProN W4" panose="020F0400000000000000" pitchFamily="34" charset="-128"/>
                        </a:rPr>
                        <a:t>Polygon</a:t>
                      </a:r>
                      <a:endParaRPr kumimoji="1" lang="ja-JP" altLang="en-US" sz="1400">
                        <a:latin typeface="Chalkboard SE" panose="03050602040202020205" pitchFamily="66" charset="0"/>
                        <a:ea typeface="Hiragino Maru Gothic ProN W4" panose="020F0400000000000000" pitchFamily="34" charset="-128"/>
                      </a:endParaRPr>
                    </a:p>
                  </a:txBody>
                  <a:tcPr/>
                </a:tc>
                <a:tc>
                  <a:txBody>
                    <a:bodyPr/>
                    <a:lstStyle/>
                    <a:p>
                      <a:pPr marL="187325" marR="0" lvl="0" indent="-187325" algn="just" defTabSz="914400" rtl="0" eaLnBrk="1" fontAlgn="auto" latinLnBrk="0" hangingPunct="1">
                        <a:lnSpc>
                          <a:spcPct val="150000"/>
                        </a:lnSpc>
                        <a:spcBef>
                          <a:spcPts val="0"/>
                        </a:spcBef>
                        <a:spcAft>
                          <a:spcPts val="0"/>
                        </a:spcAft>
                        <a:buClrTx/>
                        <a:buSzTx/>
                        <a:buFontTx/>
                        <a:buNone/>
                        <a:tabLst/>
                        <a:defRPr/>
                      </a:pPr>
                      <a:r>
                        <a:rPr kumimoji="1" lang="en-US" altLang="ja-JP" sz="1400" dirty="0">
                          <a:latin typeface="Chalkboard SE" panose="03050602040202020205" pitchFamily="66" charset="0"/>
                          <a:ea typeface="Hiragino Maru Gothic ProN W4" panose="020F0400000000000000" pitchFamily="34" charset="-128"/>
                        </a:rPr>
                        <a:t>- Using two or more motors.</a:t>
                      </a:r>
                    </a:p>
                    <a:p>
                      <a:pPr marL="187325" marR="0" lvl="0" indent="-187325" algn="just" defTabSz="914400" rtl="0" eaLnBrk="1" fontAlgn="auto" latinLnBrk="0" hangingPunct="1">
                        <a:lnSpc>
                          <a:spcPct val="150000"/>
                        </a:lnSpc>
                        <a:spcBef>
                          <a:spcPts val="0"/>
                        </a:spcBef>
                        <a:spcAft>
                          <a:spcPts val="0"/>
                        </a:spcAft>
                        <a:buClrTx/>
                        <a:buSzTx/>
                        <a:buFontTx/>
                        <a:buNone/>
                        <a:tabLst/>
                        <a:defRPr/>
                      </a:pPr>
                      <a:r>
                        <a:rPr kumimoji="1" lang="en-US" altLang="ja-JP" sz="1400" dirty="0">
                          <a:latin typeface="Chalkboard SE" panose="03050602040202020205" pitchFamily="66" charset="0"/>
                          <a:ea typeface="Hiragino Maru Gothic ProN W4" panose="020F0400000000000000" pitchFamily="34" charset="-128"/>
                        </a:rPr>
                        <a:t>- Non-uniform distribution.</a:t>
                      </a:r>
                    </a:p>
                    <a:p>
                      <a:pPr marL="187325" marR="0" lvl="0" indent="-187325" algn="just" defTabSz="914400" rtl="0" eaLnBrk="1" fontAlgn="auto" latinLnBrk="0" hangingPunct="1">
                        <a:lnSpc>
                          <a:spcPct val="150000"/>
                        </a:lnSpc>
                        <a:spcBef>
                          <a:spcPts val="0"/>
                        </a:spcBef>
                        <a:spcAft>
                          <a:spcPts val="0"/>
                        </a:spcAft>
                        <a:buClrTx/>
                        <a:buSzTx/>
                        <a:buFontTx/>
                        <a:buNone/>
                        <a:tabLst/>
                        <a:defRPr/>
                      </a:pPr>
                      <a:r>
                        <a:rPr kumimoji="1" lang="en-US" altLang="ja-JP" sz="1400" dirty="0">
                          <a:latin typeface="Chalkboard SE" panose="03050602040202020205" pitchFamily="66" charset="0"/>
                          <a:ea typeface="Hiragino Maru Gothic ProN W4" panose="020F0400000000000000" pitchFamily="34" charset="-128"/>
                        </a:rPr>
                        <a:t>- Complicated structure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a:latin typeface="Chalkboard SE" panose="03050602040202020205" pitchFamily="66" charset="0"/>
                        <a:ea typeface="Hiragino Maru Gothic ProN W4" panose="020F0400000000000000" pitchFamily="34" charset="-128"/>
                      </a:endParaRPr>
                    </a:p>
                  </a:txBody>
                  <a:tcPr/>
                </a:tc>
                <a:extLst>
                  <a:ext uri="{0D108BD9-81ED-4DB2-BD59-A6C34878D82A}">
                    <a16:rowId xmlns:a16="http://schemas.microsoft.com/office/drawing/2014/main" val="1366156112"/>
                  </a:ext>
                </a:extLst>
              </a:tr>
            </a:tbl>
          </a:graphicData>
        </a:graphic>
      </p:graphicFrame>
      <p:sp>
        <p:nvSpPr>
          <p:cNvPr id="3" name="テキスト ボックス 2">
            <a:extLst>
              <a:ext uri="{FF2B5EF4-FFF2-40B4-BE49-F238E27FC236}">
                <a16:creationId xmlns:a16="http://schemas.microsoft.com/office/drawing/2014/main" id="{F9A83F9D-57CE-AA4D-A8EC-D38A56191729}"/>
              </a:ext>
            </a:extLst>
          </p:cNvPr>
          <p:cNvSpPr txBox="1"/>
          <p:nvPr/>
        </p:nvSpPr>
        <p:spPr>
          <a:xfrm>
            <a:off x="310375" y="3583980"/>
            <a:ext cx="7563289" cy="2640466"/>
          </a:xfrm>
          <a:prstGeom prst="rect">
            <a:avLst/>
          </a:prstGeom>
          <a:noFill/>
        </p:spPr>
        <p:txBody>
          <a:bodyPr wrap="none" rtlCol="0">
            <a:spAutoFit/>
          </a:bodyPr>
          <a:lstStyle/>
          <a:p>
            <a:pPr>
              <a:lnSpc>
                <a:spcPct val="150000"/>
              </a:lnSpc>
            </a:pPr>
            <a:r>
              <a:rPr lang="en-US" altLang="ja-JP" sz="1600" dirty="0">
                <a:latin typeface="Chalkboard SE" panose="03050602040202020205" pitchFamily="66" charset="0"/>
                <a:ea typeface="Hiragino Maru Gothic ProN W4" panose="020F0400000000000000" pitchFamily="34" charset="-128"/>
              </a:rPr>
              <a:t>Development of beam collimator with following features</a:t>
            </a:r>
            <a:endParaRPr kumimoji="1" lang="en-US" altLang="ja-JP" sz="1600" dirty="0">
              <a:latin typeface="Chalkboard SE" panose="03050602040202020205" pitchFamily="66" charset="0"/>
              <a:ea typeface="Hiragino Maru Gothic ProN W4" panose="020F0400000000000000" pitchFamily="34" charset="-128"/>
            </a:endParaRPr>
          </a:p>
          <a:p>
            <a:pPr>
              <a:lnSpc>
                <a:spcPct val="150000"/>
              </a:lnSpc>
            </a:pPr>
            <a:r>
              <a:rPr lang="en-US" altLang="ja-JP" sz="1600" dirty="0">
                <a:latin typeface="Chalkboard SE" panose="03050602040202020205" pitchFamily="66" charset="0"/>
                <a:ea typeface="Hiragino Maru Gothic ProN W4" panose="020F0400000000000000" pitchFamily="34" charset="-128"/>
              </a:rPr>
              <a:t>Material</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Cu</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Effective thickness</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4 mm</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Condition</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500 </a:t>
            </a:r>
            <a:r>
              <a:rPr lang="en-US" altLang="ja-JP" sz="1600" dirty="0" err="1">
                <a:latin typeface="Chalkboard SE" panose="03050602040202020205" pitchFamily="66" charset="0"/>
                <a:ea typeface="Hiragino Maru Gothic ProN W4" panose="020F0400000000000000" pitchFamily="34" charset="-128"/>
              </a:rPr>
              <a:t>keV</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1 Hz</a:t>
            </a:r>
            <a:r>
              <a:rPr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1 </a:t>
            </a:r>
            <a:r>
              <a:rPr lang="en-US" altLang="ja-JP" sz="1600" dirty="0" err="1">
                <a:latin typeface="Chalkboard SE" panose="03050602040202020205" pitchFamily="66" charset="0"/>
                <a:ea typeface="Hiragino Maru Gothic ProN W4" panose="020F0400000000000000" pitchFamily="34" charset="-128"/>
              </a:rPr>
              <a:t>nC</a:t>
            </a:r>
            <a:r>
              <a:rPr lang="ja-JP" altLang="en-US" sz="1600">
                <a:latin typeface="Chalkboard SE" panose="03050602040202020205" pitchFamily="66" charset="0"/>
                <a:ea typeface="Hiragino Maru Gothic ProN W4" panose="020F0400000000000000" pitchFamily="34" charset="-128"/>
              </a:rPr>
              <a:t>）</a:t>
            </a:r>
            <a:endParaRPr kumimoji="1" lang="en-US" altLang="ja-JP" sz="1600" dirty="0">
              <a:latin typeface="Chalkboard SE" panose="03050602040202020205" pitchFamily="66" charset="0"/>
              <a:ea typeface="Hiragino Maru Gothic ProN W4" panose="020F0400000000000000" pitchFamily="34" charset="-128"/>
            </a:endParaRPr>
          </a:p>
          <a:p>
            <a:pPr>
              <a:lnSpc>
                <a:spcPct val="150000"/>
              </a:lnSpc>
            </a:pPr>
            <a:r>
              <a:rPr lang="en-US" altLang="ja-JP" sz="1600" dirty="0">
                <a:latin typeface="Chalkboard SE" panose="03050602040202020205" pitchFamily="66" charset="0"/>
                <a:ea typeface="Hiragino Maru Gothic ProN W4" panose="020F0400000000000000" pitchFamily="34" charset="-128"/>
              </a:rPr>
              <a:t>- Iris shape is circle.</a:t>
            </a:r>
          </a:p>
          <a:p>
            <a:pPr>
              <a:lnSpc>
                <a:spcPct val="150000"/>
              </a:lnSpc>
            </a:pPr>
            <a:r>
              <a:rPr kumimoji="1" lang="en-US" altLang="ja-JP" sz="1600" dirty="0">
                <a:latin typeface="Chalkboard SE" panose="03050602040202020205" pitchFamily="66" charset="0"/>
                <a:ea typeface="Hiragino Maru Gothic ProN W4" panose="020F0400000000000000" pitchFamily="34" charset="-128"/>
              </a:rPr>
              <a:t>- Iris can be continuously changed.</a:t>
            </a:r>
            <a:endParaRPr lang="en-US" altLang="ja-JP" sz="1600" dirty="0">
              <a:latin typeface="Chalkboard SE" panose="03050602040202020205" pitchFamily="66" charset="0"/>
              <a:ea typeface="Hiragino Maru Gothic ProN W4" panose="020F0400000000000000" pitchFamily="34" charset="-128"/>
            </a:endParaRPr>
          </a:p>
          <a:p>
            <a:pPr>
              <a:lnSpc>
                <a:spcPct val="150000"/>
              </a:lnSpc>
            </a:pPr>
            <a:r>
              <a:rPr kumimoji="1" lang="en-US" altLang="ja-JP" sz="1600" dirty="0">
                <a:latin typeface="Chalkboard SE" panose="03050602040202020205" pitchFamily="66" charset="0"/>
                <a:ea typeface="Hiragino Maru Gothic ProN W4" panose="020F0400000000000000" pitchFamily="34" charset="-128"/>
              </a:rPr>
              <a:t>- The structure should not be complicated. Operation with o</a:t>
            </a:r>
            <a:r>
              <a:rPr lang="en-US" altLang="ja-JP" sz="1600" dirty="0">
                <a:latin typeface="Chalkboard SE" panose="03050602040202020205" pitchFamily="66" charset="0"/>
                <a:ea typeface="Hiragino Maru Gothic ProN W4" panose="020F0400000000000000" pitchFamily="34" charset="-128"/>
              </a:rPr>
              <a:t>ne motor. </a:t>
            </a:r>
            <a:endParaRPr kumimoji="1" lang="en-US" altLang="ja-JP" sz="1600" dirty="0">
              <a:latin typeface="Chalkboard SE" panose="03050602040202020205" pitchFamily="66" charset="0"/>
              <a:ea typeface="Hiragino Maru Gothic ProN W4" panose="020F0400000000000000" pitchFamily="34" charset="-128"/>
            </a:endParaRPr>
          </a:p>
          <a:p>
            <a:pPr>
              <a:lnSpc>
                <a:spcPct val="150000"/>
              </a:lnSpc>
            </a:pPr>
            <a:r>
              <a:rPr lang="en-US" altLang="ja-JP" sz="1600" dirty="0">
                <a:latin typeface="Chalkboard SE" panose="03050602040202020205" pitchFamily="66" charset="0"/>
                <a:ea typeface="Hiragino Maru Gothic ProN W4" panose="020F0400000000000000" pitchFamily="34" charset="-128"/>
              </a:rPr>
              <a:t>- Excellent reproducibility and durability.</a:t>
            </a:r>
          </a:p>
          <a:p>
            <a:pPr>
              <a:lnSpc>
                <a:spcPct val="150000"/>
              </a:lnSpc>
            </a:pPr>
            <a:r>
              <a:rPr lang="en-US" altLang="ja-JP" sz="1600" dirty="0">
                <a:latin typeface="Chalkboard SE" panose="03050602040202020205" pitchFamily="66" charset="0"/>
                <a:ea typeface="Hiragino Maru Gothic ProN W4" panose="020F0400000000000000" pitchFamily="34" charset="-128"/>
              </a:rPr>
              <a:t>- Low cost.</a:t>
            </a:r>
            <a:endParaRPr kumimoji="1" lang="en-US" altLang="ja-JP" sz="1600" dirty="0">
              <a:latin typeface="Chalkboard SE" panose="03050602040202020205" pitchFamily="66" charset="0"/>
              <a:ea typeface="Hiragino Maru Gothic ProN W4" panose="020F0400000000000000" pitchFamily="34" charset="-128"/>
            </a:endParaRPr>
          </a:p>
        </p:txBody>
      </p:sp>
      <p:pic>
        <p:nvPicPr>
          <p:cNvPr id="7" name="図 6">
            <a:extLst>
              <a:ext uri="{FF2B5EF4-FFF2-40B4-BE49-F238E27FC236}">
                <a16:creationId xmlns:a16="http://schemas.microsoft.com/office/drawing/2014/main" id="{D6D2700C-C442-614A-B345-9A6F43F614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74036" y="2886583"/>
            <a:ext cx="1243047" cy="316284"/>
          </a:xfrm>
          <a:prstGeom prst="rect">
            <a:avLst/>
          </a:prstGeom>
        </p:spPr>
      </p:pic>
      <p:pic>
        <p:nvPicPr>
          <p:cNvPr id="9" name="図 8">
            <a:extLst>
              <a:ext uri="{FF2B5EF4-FFF2-40B4-BE49-F238E27FC236}">
                <a16:creationId xmlns:a16="http://schemas.microsoft.com/office/drawing/2014/main" id="{80A68A70-B347-214E-A0E9-8B774E7B8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19036" y="2514056"/>
            <a:ext cx="839586" cy="896710"/>
          </a:xfrm>
          <a:prstGeom prst="rect">
            <a:avLst/>
          </a:prstGeom>
        </p:spPr>
      </p:pic>
      <p:pic>
        <p:nvPicPr>
          <p:cNvPr id="6" name="図 5">
            <a:extLst>
              <a:ext uri="{FF2B5EF4-FFF2-40B4-BE49-F238E27FC236}">
                <a16:creationId xmlns:a16="http://schemas.microsoft.com/office/drawing/2014/main" id="{AB5EE5BC-42E9-3841-9426-DCA64A623E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3404" y="1265289"/>
            <a:ext cx="1454150" cy="581377"/>
          </a:xfrm>
          <a:prstGeom prst="rect">
            <a:avLst/>
          </a:prstGeom>
        </p:spPr>
      </p:pic>
      <p:cxnSp>
        <p:nvCxnSpPr>
          <p:cNvPr id="10" name="直線コネクタ 9">
            <a:extLst>
              <a:ext uri="{FF2B5EF4-FFF2-40B4-BE49-F238E27FC236}">
                <a16:creationId xmlns:a16="http://schemas.microsoft.com/office/drawing/2014/main" id="{92CCD0D6-C050-AF49-88A4-B50F56D61CDB}"/>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08FC310-E88C-C747-BD53-9960BD61D269}"/>
              </a:ext>
            </a:extLst>
          </p:cNvPr>
          <p:cNvSpPr txBox="1"/>
          <p:nvPr/>
        </p:nvSpPr>
        <p:spPr>
          <a:xfrm>
            <a:off x="125284" y="126877"/>
            <a:ext cx="2236510" cy="400110"/>
          </a:xfrm>
          <a:prstGeom prst="rect">
            <a:avLst/>
          </a:prstGeom>
          <a:noFill/>
        </p:spPr>
        <p:txBody>
          <a:bodyPr wrap="none" rtlCol="0">
            <a:spAutoFit/>
          </a:bodyPr>
          <a:lstStyle/>
          <a:p>
            <a:r>
              <a:rPr lang="ja-JP" altLang="en-US" sz="2000">
                <a:latin typeface="Hiragino Maru Gothic ProN W4" charset="-128"/>
                <a:ea typeface="Hiragino Maru Gothic ProN W4" charset="-128"/>
                <a:cs typeface="Hiragino Maru Gothic ProN W4" charset="-128"/>
              </a:rPr>
              <a:t>ビームコリメータ</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213363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3176" y="635298"/>
            <a:ext cx="3548272" cy="2336537"/>
          </a:xfrm>
          <a:prstGeom prst="rect">
            <a:avLst/>
          </a:prstGeom>
          <a:noFill/>
        </p:spPr>
        <p:txBody>
          <a:bodyPr wrap="square" rtlCol="0">
            <a:spAutoFit/>
          </a:bodyPr>
          <a:lstStyle/>
          <a:p>
            <a:pPr>
              <a:lnSpc>
                <a:spcPct val="150000"/>
              </a:lnSpc>
            </a:pPr>
            <a:r>
              <a:rPr lang="ja-JP" altLang="en-US" sz="1400" dirty="0">
                <a:latin typeface="Hiragino Maru Gothic ProN W4" charset="-128"/>
                <a:ea typeface="Hiragino Maru Gothic ProN W4" charset="-128"/>
                <a:cs typeface="Hiragino Maru Gothic ProN W4" charset="-128"/>
              </a:rPr>
              <a:t>・ビームパイプフランジ</a:t>
            </a:r>
            <a:r>
              <a:rPr lang="ja-JP" altLang="ja-JP" sz="1400" dirty="0">
                <a:latin typeface="Hiragino Maru Gothic ProN W4" charset="-128"/>
                <a:ea typeface="Hiragino Maru Gothic ProN W4" charset="-128"/>
                <a:cs typeface="Hiragino Maru Gothic ProN W4" charset="-128"/>
              </a:rPr>
              <a:t>　</a:t>
            </a:r>
            <a:r>
              <a:rPr lang="ja-JP" altLang="en-US" sz="1400" dirty="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ICF54</a:t>
            </a:r>
          </a:p>
          <a:p>
            <a:pPr>
              <a:lnSpc>
                <a:spcPct val="150000"/>
              </a:lnSpc>
            </a:pPr>
            <a:r>
              <a:rPr lang="ja-JP" altLang="en-US" sz="1400" dirty="0">
                <a:latin typeface="Hiragino Maru Gothic ProN W4" charset="-128"/>
                <a:ea typeface="Hiragino Maru Gothic ProN W4" charset="-128"/>
                <a:cs typeface="Hiragino Maru Gothic ProN W4" charset="-128"/>
              </a:rPr>
              <a:t>・材質</a:t>
            </a:r>
            <a:r>
              <a:rPr lang="en-US" altLang="ja-JP" sz="1400" dirty="0">
                <a:latin typeface="Hiragino Maru Gothic ProN W4" charset="-128"/>
                <a:ea typeface="Hiragino Maru Gothic ProN W4" charset="-128"/>
                <a:cs typeface="Hiragino Maru Gothic ProN W4" charset="-128"/>
              </a:rPr>
              <a:t>　</a:t>
            </a:r>
            <a:r>
              <a:rPr lang="ja-JP" altLang="en-US" sz="1400" dirty="0">
                <a:latin typeface="Hiragino Maru Gothic ProN W4" charset="-128"/>
                <a:ea typeface="Hiragino Maru Gothic ProN W4" charset="-128"/>
                <a:cs typeface="Hiragino Maru Gothic ProN W4" charset="-128"/>
              </a:rPr>
              <a:t>　　　　　　　　：</a:t>
            </a:r>
            <a:r>
              <a:rPr lang="en-US" altLang="ja-JP" sz="1400" dirty="0">
                <a:latin typeface="Hiragino Maru Gothic ProN W4" charset="-128"/>
                <a:ea typeface="Hiragino Maru Gothic ProN W4" charset="-128"/>
                <a:cs typeface="Hiragino Maru Gothic ProN W4" charset="-128"/>
              </a:rPr>
              <a:t>Cu</a:t>
            </a:r>
          </a:p>
          <a:p>
            <a:pPr>
              <a:lnSpc>
                <a:spcPct val="150000"/>
              </a:lnSpc>
            </a:pPr>
            <a:r>
              <a:rPr lang="ja-JP" altLang="en-US" sz="1400" dirty="0">
                <a:latin typeface="Hiragino Maru Gothic ProN W4" charset="-128"/>
                <a:ea typeface="Hiragino Maru Gothic ProN W4" charset="-128"/>
                <a:cs typeface="Hiragino Maru Gothic ProN W4" charset="-128"/>
              </a:rPr>
              <a:t>・実効長　　　　　　　　：</a:t>
            </a:r>
            <a:r>
              <a:rPr lang="en-US" altLang="ja-JP" sz="1400" dirty="0">
                <a:latin typeface="Hiragino Maru Gothic ProN W4" charset="-128"/>
                <a:ea typeface="Hiragino Maru Gothic ProN W4" charset="-128"/>
                <a:cs typeface="Hiragino Maru Gothic ProN W4" charset="-128"/>
              </a:rPr>
              <a:t>&gt; 4 mm</a:t>
            </a:r>
          </a:p>
          <a:p>
            <a:pPr>
              <a:lnSpc>
                <a:spcPct val="150000"/>
              </a:lnSpc>
            </a:pPr>
            <a:r>
              <a:rPr lang="ja-JP" altLang="en-US" sz="1400" dirty="0">
                <a:latin typeface="Hiragino Maru Gothic ProN W4" charset="-128"/>
                <a:ea typeface="Hiragino Maru Gothic ProN W4" charset="-128"/>
                <a:cs typeface="Hiragino Maru Gothic ProN W4" charset="-128"/>
              </a:rPr>
              <a:t>・フランジ面間距離　　　：</a:t>
            </a:r>
            <a:r>
              <a:rPr lang="en-US" altLang="ja-JP" sz="1400" dirty="0">
                <a:latin typeface="Hiragino Maru Gothic ProN W4" charset="-128"/>
                <a:ea typeface="Hiragino Maru Gothic ProN W4" charset="-128"/>
                <a:cs typeface="Hiragino Maru Gothic ProN W4" charset="-128"/>
              </a:rPr>
              <a:t>&lt; 140 mm</a:t>
            </a:r>
          </a:p>
          <a:p>
            <a:pPr>
              <a:lnSpc>
                <a:spcPct val="150000"/>
              </a:lnSpc>
            </a:pPr>
            <a:r>
              <a:rPr lang="ja-JP" altLang="en-US" sz="1400" dirty="0">
                <a:latin typeface="Hiragino Maru Gothic ProN W4" charset="-128"/>
                <a:ea typeface="Hiragino Maru Gothic ProN W4" charset="-128"/>
                <a:cs typeface="Hiragino Maru Gothic ProN W4" charset="-128"/>
              </a:rPr>
              <a:t>・ビームエネルギー　　　：</a:t>
            </a:r>
            <a:r>
              <a:rPr lang="en-US" altLang="ja-JP" sz="1400" dirty="0">
                <a:latin typeface="Hiragino Maru Gothic ProN W4" charset="-128"/>
                <a:ea typeface="Hiragino Maru Gothic ProN W4" charset="-128"/>
                <a:cs typeface="Hiragino Maru Gothic ProN W4" charset="-128"/>
              </a:rPr>
              <a:t>&lt; 500 </a:t>
            </a:r>
            <a:r>
              <a:rPr lang="en-US" altLang="ja-JP" sz="1400" dirty="0" err="1">
                <a:latin typeface="Hiragino Maru Gothic ProN W4" charset="-128"/>
                <a:ea typeface="Hiragino Maru Gothic ProN W4" charset="-128"/>
                <a:cs typeface="Hiragino Maru Gothic ProN W4" charset="-128"/>
              </a:rPr>
              <a:t>keV</a:t>
            </a:r>
            <a:endParaRPr lang="en-US" altLang="ja-JP" sz="1400" dirty="0">
              <a:latin typeface="Hiragino Maru Gothic ProN W4" charset="-128"/>
              <a:ea typeface="Hiragino Maru Gothic ProN W4" charset="-128"/>
              <a:cs typeface="Hiragino Maru Gothic ProN W4" charset="-128"/>
            </a:endParaRPr>
          </a:p>
          <a:p>
            <a:pPr>
              <a:lnSpc>
                <a:spcPct val="150000"/>
              </a:lnSpc>
            </a:pPr>
            <a:r>
              <a:rPr lang="ja-JP" altLang="en-US" sz="1400" dirty="0">
                <a:latin typeface="Hiragino Maru Gothic ProN W4" charset="-128"/>
                <a:ea typeface="Hiragino Maru Gothic ProN W4" charset="-128"/>
                <a:cs typeface="Hiragino Maru Gothic ProN W4" charset="-128"/>
              </a:rPr>
              <a:t>・ビーム電荷量</a:t>
            </a:r>
            <a:r>
              <a:rPr lang="ja-JP" altLang="ja-JP" sz="1400" dirty="0">
                <a:latin typeface="Hiragino Maru Gothic ProN W4" charset="-128"/>
                <a:ea typeface="Hiragino Maru Gothic ProN W4" charset="-128"/>
                <a:cs typeface="Hiragino Maru Gothic ProN W4" charset="-128"/>
              </a:rPr>
              <a:t>　</a:t>
            </a:r>
            <a:r>
              <a:rPr lang="ja-JP" altLang="en-US" sz="1400" dirty="0">
                <a:latin typeface="Hiragino Maru Gothic ProN W4" charset="-128"/>
                <a:ea typeface="Hiragino Maru Gothic ProN W4" charset="-128"/>
                <a:cs typeface="Hiragino Maru Gothic ProN W4" charset="-128"/>
              </a:rPr>
              <a:t>　　　　：</a:t>
            </a:r>
            <a:r>
              <a:rPr lang="en-US" altLang="ja-JP" sz="1400" dirty="0">
                <a:latin typeface="Hiragino Maru Gothic ProN W4" charset="-128"/>
                <a:ea typeface="Hiragino Maru Gothic ProN W4" charset="-128"/>
                <a:cs typeface="Hiragino Maru Gothic ProN W4" charset="-128"/>
              </a:rPr>
              <a:t>&lt; 1 </a:t>
            </a:r>
            <a:r>
              <a:rPr lang="en-US" altLang="ja-JP" sz="1400" dirty="0" err="1">
                <a:latin typeface="Hiragino Maru Gothic ProN W4" charset="-128"/>
                <a:ea typeface="Hiragino Maru Gothic ProN W4" charset="-128"/>
                <a:cs typeface="Hiragino Maru Gothic ProN W4" charset="-128"/>
              </a:rPr>
              <a:t>nC</a:t>
            </a:r>
            <a:endParaRPr lang="en-US" altLang="ja-JP" sz="1400" dirty="0">
              <a:latin typeface="Hiragino Maru Gothic ProN W4" charset="-128"/>
              <a:ea typeface="Hiragino Maru Gothic ProN W4" charset="-128"/>
              <a:cs typeface="Hiragino Maru Gothic ProN W4" charset="-128"/>
            </a:endParaRPr>
          </a:p>
          <a:p>
            <a:pPr>
              <a:lnSpc>
                <a:spcPct val="150000"/>
              </a:lnSpc>
            </a:pPr>
            <a:r>
              <a:rPr lang="ja-JP" altLang="en-US" sz="1400" dirty="0">
                <a:latin typeface="Hiragino Maru Gothic ProN W4" charset="-128"/>
                <a:ea typeface="Hiragino Maru Gothic ProN W4" charset="-128"/>
                <a:cs typeface="Hiragino Maru Gothic ProN W4" charset="-128"/>
              </a:rPr>
              <a:t>・冷却水</a:t>
            </a:r>
            <a:r>
              <a:rPr lang="ja-JP" altLang="ja-JP" sz="1400" dirty="0">
                <a:latin typeface="Hiragino Maru Gothic ProN W4" charset="-128"/>
                <a:ea typeface="Hiragino Maru Gothic ProN W4" charset="-128"/>
                <a:cs typeface="Hiragino Maru Gothic ProN W4" charset="-128"/>
              </a:rPr>
              <a:t>　</a:t>
            </a:r>
            <a:r>
              <a:rPr lang="ja-JP" altLang="en-US" sz="1400" dirty="0">
                <a:latin typeface="Hiragino Maru Gothic ProN W4" charset="-128"/>
                <a:ea typeface="Hiragino Maru Gothic ProN W4" charset="-128"/>
                <a:cs typeface="Hiragino Maru Gothic ProN W4" charset="-128"/>
              </a:rPr>
              <a:t>　　　　　　　：なし</a:t>
            </a:r>
            <a:endParaRPr lang="en-US" altLang="ja-JP" sz="1400" dirty="0">
              <a:latin typeface="Hiragino Maru Gothic ProN W4" charset="-128"/>
              <a:ea typeface="Hiragino Maru Gothic ProN W4" charset="-128"/>
              <a:cs typeface="Hiragino Maru Gothic ProN W4" charset="-128"/>
            </a:endParaRPr>
          </a:p>
        </p:txBody>
      </p:sp>
      <p:sp>
        <p:nvSpPr>
          <p:cNvPr id="9" name="正方形/長方形 8"/>
          <p:cNvSpPr/>
          <p:nvPr/>
        </p:nvSpPr>
        <p:spPr>
          <a:xfrm>
            <a:off x="314897" y="3296785"/>
            <a:ext cx="2852063" cy="338554"/>
          </a:xfrm>
          <a:prstGeom prst="rect">
            <a:avLst/>
          </a:prstGeom>
        </p:spPr>
        <p:txBody>
          <a:bodyPr wrap="none">
            <a:spAutoFit/>
          </a:bodyPr>
          <a:lstStyle/>
          <a:p>
            <a:r>
              <a:rPr lang="ja-JP" altLang="en-US" sz="1600" dirty="0">
                <a:latin typeface="Hiragino Maru Gothic ProN W4" charset="-128"/>
                <a:ea typeface="Hiragino Maru Gothic ProN W4" charset="-128"/>
                <a:cs typeface="Hiragino Maru Gothic ProN W4" charset="-128"/>
              </a:rPr>
              <a:t>従来型コリメータ（離散的）</a:t>
            </a:r>
            <a:endParaRPr lang="en-US" altLang="ja-JP" sz="1600" dirty="0">
              <a:latin typeface="Hiragino Maru Gothic ProN W4" charset="-128"/>
              <a:ea typeface="Hiragino Maru Gothic ProN W4" charset="-128"/>
              <a:cs typeface="Hiragino Maru Gothic ProN W4" charset="-128"/>
            </a:endParaRPr>
          </a:p>
        </p:txBody>
      </p:sp>
      <p:sp>
        <p:nvSpPr>
          <p:cNvPr id="10" name="正方形/長方形 9"/>
          <p:cNvSpPr/>
          <p:nvPr/>
        </p:nvSpPr>
        <p:spPr>
          <a:xfrm>
            <a:off x="4531440" y="3310768"/>
            <a:ext cx="2031325" cy="338554"/>
          </a:xfrm>
          <a:prstGeom prst="rect">
            <a:avLst/>
          </a:prstGeom>
        </p:spPr>
        <p:txBody>
          <a:bodyPr wrap="none">
            <a:spAutoFit/>
          </a:bodyPr>
          <a:lstStyle/>
          <a:p>
            <a:r>
              <a:rPr lang="ja-JP" altLang="en-US" sz="1600" dirty="0">
                <a:latin typeface="Hiragino Maru Gothic ProN W4" charset="-128"/>
                <a:ea typeface="Hiragino Maru Gothic ProN W4" charset="-128"/>
                <a:cs typeface="Hiragino Maru Gothic ProN W4" charset="-128"/>
              </a:rPr>
              <a:t>連続可変コリメータ</a:t>
            </a:r>
            <a:endParaRPr lang="en-US" altLang="ja-JP" sz="1600" dirty="0">
              <a:latin typeface="Hiragino Maru Gothic ProN W4" charset="-128"/>
              <a:ea typeface="Hiragino Maru Gothic ProN W4" charset="-128"/>
              <a:cs typeface="Hiragino Maru Gothic ProN W4" charset="-128"/>
            </a:endParaRPr>
          </a:p>
        </p:txBody>
      </p:sp>
      <p:pic>
        <p:nvPicPr>
          <p:cNvPr id="7" name="図 6" descr="スクリーンショット 2018-05-14 7.56.08.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896" y="3744597"/>
            <a:ext cx="4320000" cy="2476304"/>
          </a:xfrm>
          <a:prstGeom prst="rect">
            <a:avLst/>
          </a:prstGeom>
        </p:spPr>
      </p:pic>
      <p:pic>
        <p:nvPicPr>
          <p:cNvPr id="8" name="図 7" descr="スクリーンショット 2018-05-14 7.56.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1440" y="3744597"/>
            <a:ext cx="4319998" cy="2478243"/>
          </a:xfrm>
          <a:prstGeom prst="rect">
            <a:avLst/>
          </a:prstGeom>
        </p:spPr>
      </p:pic>
      <p:cxnSp>
        <p:nvCxnSpPr>
          <p:cNvPr id="11" name="直線コネクタ 10">
            <a:extLst>
              <a:ext uri="{FF2B5EF4-FFF2-40B4-BE49-F238E27FC236}">
                <a16:creationId xmlns:a16="http://schemas.microsoft.com/office/drawing/2014/main" id="{3DA63FCF-36D2-2D4C-9C32-9511F1D06FD1}"/>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F4EC1937-63BA-4043-961A-C6EB1A417EAB}"/>
              </a:ext>
            </a:extLst>
          </p:cNvPr>
          <p:cNvSpPr txBox="1"/>
          <p:nvPr/>
        </p:nvSpPr>
        <p:spPr>
          <a:xfrm>
            <a:off x="125284" y="123601"/>
            <a:ext cx="3518912" cy="400110"/>
          </a:xfrm>
          <a:prstGeom prst="rect">
            <a:avLst/>
          </a:prstGeom>
          <a:noFill/>
        </p:spPr>
        <p:txBody>
          <a:bodyPr wrap="none" rtlCol="0">
            <a:spAutoFit/>
          </a:bodyPr>
          <a:lstStyle/>
          <a:p>
            <a:r>
              <a:rPr lang="ja-JP" altLang="en-US" sz="2000" dirty="0">
                <a:latin typeface="Hiragino Maru Gothic ProN W4" charset="-128"/>
                <a:ea typeface="Hiragino Maru Gothic ProN W4" charset="-128"/>
                <a:cs typeface="Hiragino Maru Gothic ProN W4" charset="-128"/>
              </a:rPr>
              <a:t>コリメータ配置、および寸法</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3393861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8259" y="702083"/>
            <a:ext cx="3696511" cy="3183958"/>
          </a:xfrm>
          <a:prstGeom prst="rect">
            <a:avLst/>
          </a:prstGeom>
        </p:spPr>
      </p:pic>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3490" y="1294041"/>
            <a:ext cx="2891917" cy="1484987"/>
          </a:xfrm>
          <a:prstGeom prst="rect">
            <a:avLst/>
          </a:prstGeom>
        </p:spPr>
      </p:pic>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260" y="3695210"/>
            <a:ext cx="3696511" cy="2552928"/>
          </a:xfrm>
          <a:prstGeom prst="rect">
            <a:avLst/>
          </a:prstGeom>
        </p:spPr>
      </p:pic>
      <p:sp>
        <p:nvSpPr>
          <p:cNvPr id="11" name="テキスト ボックス 10"/>
          <p:cNvSpPr txBox="1"/>
          <p:nvPr/>
        </p:nvSpPr>
        <p:spPr>
          <a:xfrm>
            <a:off x="125284" y="126877"/>
            <a:ext cx="5057795" cy="400110"/>
          </a:xfrm>
          <a:prstGeom prst="rect">
            <a:avLst/>
          </a:prstGeom>
          <a:noFill/>
        </p:spPr>
        <p:txBody>
          <a:bodyPr wrap="none" rtlCol="0">
            <a:spAutoFit/>
          </a:bodyPr>
          <a:lstStyle/>
          <a:p>
            <a:r>
              <a:rPr lang="ja-JP" altLang="en-US" sz="2000" dirty="0">
                <a:latin typeface="Hiragino Maru Gothic ProN W4" charset="-128"/>
                <a:ea typeface="Hiragino Maru Gothic ProN W4" charset="-128"/>
                <a:cs typeface="Hiragino Maru Gothic ProN W4" charset="-128"/>
              </a:rPr>
              <a:t>ビーム孔サイズ連続可変コリメータ概念図</a:t>
            </a:r>
            <a:endParaRPr lang="en-US" altLang="ja-JP" sz="2000" dirty="0">
              <a:latin typeface="Hiragino Maru Gothic ProN W4" charset="-128"/>
              <a:ea typeface="Hiragino Maru Gothic ProN W4" charset="-128"/>
              <a:cs typeface="Hiragino Maru Gothic ProN W4" charset="-128"/>
            </a:endParaRPr>
          </a:p>
        </p:txBody>
      </p:sp>
      <p:cxnSp>
        <p:nvCxnSpPr>
          <p:cNvPr id="3" name="直線矢印コネクタ 2"/>
          <p:cNvCxnSpPr/>
          <p:nvPr/>
        </p:nvCxnSpPr>
        <p:spPr>
          <a:xfrm flipV="1">
            <a:off x="1008721" y="2572941"/>
            <a:ext cx="887601" cy="587146"/>
          </a:xfrm>
          <a:prstGeom prst="straightConnector1">
            <a:avLst/>
          </a:prstGeom>
          <a:ln w="5715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1526530" y="4991998"/>
            <a:ext cx="739583" cy="830728"/>
          </a:xfrm>
          <a:prstGeom prst="straightConnector1">
            <a:avLst/>
          </a:prstGeom>
          <a:ln w="5715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flipV="1">
            <a:off x="6063000" y="2397334"/>
            <a:ext cx="0" cy="763387"/>
          </a:xfrm>
          <a:prstGeom prst="straightConnector1">
            <a:avLst/>
          </a:prstGeom>
          <a:ln w="57150" cmpd="sng">
            <a:solidFill>
              <a:srgbClr val="0432FF"/>
            </a:solidFill>
            <a:tailEnd type="arrow"/>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125543" y="3926615"/>
            <a:ext cx="1813317" cy="307777"/>
          </a:xfrm>
          <a:prstGeom prst="rect">
            <a:avLst/>
          </a:prstGeom>
          <a:solidFill>
            <a:schemeClr val="bg1">
              <a:alpha val="50000"/>
            </a:schemeClr>
          </a:solidFill>
        </p:spPr>
        <p:txBody>
          <a:bodyPr wrap="none" rtlCol="0">
            <a:spAutoFit/>
          </a:bodyPr>
          <a:lstStyle/>
          <a:p>
            <a:r>
              <a:rPr lang="ja-JP" altLang="en-US" sz="1400" dirty="0">
                <a:latin typeface="Hiragino Maru Gothic ProN W4" charset="-128"/>
                <a:ea typeface="Hiragino Maru Gothic ProN W4" charset="-128"/>
                <a:cs typeface="Hiragino Maru Gothic ProN W4" charset="-128"/>
              </a:rPr>
              <a:t>コリメータ水平断面</a:t>
            </a:r>
            <a:endParaRPr lang="en-US" altLang="ja-JP" sz="1400" dirty="0">
              <a:latin typeface="Hiragino Maru Gothic ProN W4" charset="-128"/>
              <a:ea typeface="Hiragino Maru Gothic ProN W4" charset="-128"/>
              <a:cs typeface="Hiragino Maru Gothic ProN W4" charset="-128"/>
            </a:endParaRPr>
          </a:p>
        </p:txBody>
      </p:sp>
      <p:sp>
        <p:nvSpPr>
          <p:cNvPr id="16" name="テキスト ボックス 15"/>
          <p:cNvSpPr txBox="1"/>
          <p:nvPr/>
        </p:nvSpPr>
        <p:spPr>
          <a:xfrm>
            <a:off x="7308904" y="1054548"/>
            <a:ext cx="556563" cy="307777"/>
          </a:xfrm>
          <a:prstGeom prst="rect">
            <a:avLst/>
          </a:prstGeom>
          <a:solidFill>
            <a:schemeClr val="bg1">
              <a:alpha val="50000"/>
            </a:schemeClr>
          </a:solidFill>
        </p:spPr>
        <p:txBody>
          <a:bodyPr wrap="none" rtlCol="0">
            <a:spAutoFit/>
          </a:bodyPr>
          <a:lstStyle/>
          <a:p>
            <a:r>
              <a:rPr lang="en-US" altLang="en-US" sz="1400" dirty="0">
                <a:latin typeface="Hiragino Maru Gothic ProN W4" charset="-128"/>
                <a:ea typeface="Hiragino Maru Gothic ProN W4" charset="-128"/>
                <a:cs typeface="Hiragino Maru Gothic ProN W4" charset="-128"/>
              </a:rPr>
              <a:t>上</a:t>
            </a:r>
            <a:r>
              <a:rPr lang="ja-JP" altLang="en-US" sz="1400" dirty="0">
                <a:latin typeface="Hiragino Maru Gothic ProN W4" charset="-128"/>
                <a:ea typeface="Hiragino Maru Gothic ProN W4" charset="-128"/>
                <a:cs typeface="Hiragino Maru Gothic ProN W4" charset="-128"/>
              </a:rPr>
              <a:t>面</a:t>
            </a:r>
            <a:endParaRPr lang="en-US" altLang="ja-JP" sz="1400" dirty="0">
              <a:latin typeface="Hiragino Maru Gothic ProN W4" charset="-128"/>
              <a:ea typeface="Hiragino Maru Gothic ProN W4" charset="-128"/>
              <a:cs typeface="Hiragino Maru Gothic ProN W4" charset="-128"/>
            </a:endParaRPr>
          </a:p>
        </p:txBody>
      </p:sp>
      <p:sp>
        <p:nvSpPr>
          <p:cNvPr id="17" name="テキスト ボックス 16"/>
          <p:cNvSpPr txBox="1"/>
          <p:nvPr/>
        </p:nvSpPr>
        <p:spPr>
          <a:xfrm>
            <a:off x="7378679" y="3703302"/>
            <a:ext cx="556563" cy="307777"/>
          </a:xfrm>
          <a:prstGeom prst="rect">
            <a:avLst/>
          </a:prstGeom>
          <a:solidFill>
            <a:schemeClr val="bg1">
              <a:alpha val="50000"/>
            </a:schemeClr>
          </a:solidFill>
        </p:spPr>
        <p:txBody>
          <a:bodyPr wrap="none" rtlCol="0">
            <a:spAutoFit/>
          </a:bodyPr>
          <a:lstStyle/>
          <a:p>
            <a:r>
              <a:rPr lang="ja-JP" altLang="en-US" sz="1400" dirty="0">
                <a:latin typeface="Hiragino Maru Gothic ProN W4" charset="-128"/>
                <a:ea typeface="Hiragino Maru Gothic ProN W4" charset="-128"/>
                <a:cs typeface="Hiragino Maru Gothic ProN W4" charset="-128"/>
              </a:rPr>
              <a:t>前面</a:t>
            </a:r>
            <a:endParaRPr lang="en-US" altLang="ja-JP" sz="1400" dirty="0">
              <a:latin typeface="Hiragino Maru Gothic ProN W4" charset="-128"/>
              <a:ea typeface="Hiragino Maru Gothic ProN W4" charset="-128"/>
              <a:cs typeface="Hiragino Maru Gothic ProN W4" charset="-128"/>
            </a:endParaRPr>
          </a:p>
        </p:txBody>
      </p:sp>
      <p:sp>
        <p:nvSpPr>
          <p:cNvPr id="18" name="テキスト ボックス 17"/>
          <p:cNvSpPr txBox="1"/>
          <p:nvPr/>
        </p:nvSpPr>
        <p:spPr>
          <a:xfrm>
            <a:off x="805820" y="5923216"/>
            <a:ext cx="1441420" cy="307777"/>
          </a:xfrm>
          <a:prstGeom prst="rect">
            <a:avLst/>
          </a:prstGeom>
          <a:solidFill>
            <a:schemeClr val="bg1">
              <a:alpha val="50000"/>
            </a:schemeClr>
          </a:solidFill>
        </p:spPr>
        <p:txBody>
          <a:bodyPr wrap="none" rtlCol="0">
            <a:spAutoFit/>
          </a:bodyPr>
          <a:lstStyle/>
          <a:p>
            <a:r>
              <a:rPr lang="ja-JP" altLang="en-US" sz="1400" dirty="0">
                <a:solidFill>
                  <a:srgbClr val="0432FF"/>
                </a:solidFill>
                <a:latin typeface="Hiragino Maru Gothic ProN W4" charset="-128"/>
                <a:ea typeface="Hiragino Maru Gothic ProN W4" charset="-128"/>
                <a:cs typeface="Hiragino Maru Gothic ProN W4" charset="-128"/>
              </a:rPr>
              <a:t>ビーム入射方向</a:t>
            </a:r>
            <a:endParaRPr lang="en-US" altLang="ja-JP" sz="1400" dirty="0">
              <a:solidFill>
                <a:srgbClr val="0432FF"/>
              </a:solidFill>
              <a:latin typeface="Hiragino Maru Gothic ProN W4" charset="-128"/>
              <a:ea typeface="Hiragino Maru Gothic ProN W4" charset="-128"/>
              <a:cs typeface="Hiragino Maru Gothic ProN W4" charset="-128"/>
            </a:endParaRPr>
          </a:p>
        </p:txBody>
      </p:sp>
      <p:sp>
        <p:nvSpPr>
          <p:cNvPr id="19" name="テキスト ボックス 18"/>
          <p:cNvSpPr txBox="1"/>
          <p:nvPr/>
        </p:nvSpPr>
        <p:spPr>
          <a:xfrm>
            <a:off x="237510" y="3160087"/>
            <a:ext cx="1441420" cy="307777"/>
          </a:xfrm>
          <a:prstGeom prst="rect">
            <a:avLst/>
          </a:prstGeom>
          <a:solidFill>
            <a:schemeClr val="bg1">
              <a:alpha val="50000"/>
            </a:schemeClr>
          </a:solidFill>
        </p:spPr>
        <p:txBody>
          <a:bodyPr wrap="none" rtlCol="0">
            <a:spAutoFit/>
          </a:bodyPr>
          <a:lstStyle/>
          <a:p>
            <a:r>
              <a:rPr lang="ja-JP" altLang="en-US" sz="1400" dirty="0">
                <a:solidFill>
                  <a:srgbClr val="0432FF"/>
                </a:solidFill>
                <a:latin typeface="Hiragino Maru Gothic ProN W4" charset="-128"/>
                <a:ea typeface="Hiragino Maru Gothic ProN W4" charset="-128"/>
                <a:cs typeface="Hiragino Maru Gothic ProN W4" charset="-128"/>
              </a:rPr>
              <a:t>ビーム入射方向</a:t>
            </a:r>
            <a:endParaRPr lang="en-US" altLang="ja-JP" sz="1400" dirty="0">
              <a:solidFill>
                <a:srgbClr val="0432FF"/>
              </a:solidFill>
              <a:latin typeface="Hiragino Maru Gothic ProN W4" charset="-128"/>
              <a:ea typeface="Hiragino Maru Gothic ProN W4" charset="-128"/>
              <a:cs typeface="Hiragino Maru Gothic ProN W4" charset="-128"/>
            </a:endParaRPr>
          </a:p>
        </p:txBody>
      </p:sp>
      <p:sp>
        <p:nvSpPr>
          <p:cNvPr id="20" name="テキスト ボックス 19"/>
          <p:cNvSpPr txBox="1"/>
          <p:nvPr/>
        </p:nvSpPr>
        <p:spPr>
          <a:xfrm>
            <a:off x="5342290" y="3283279"/>
            <a:ext cx="1441420" cy="307777"/>
          </a:xfrm>
          <a:prstGeom prst="rect">
            <a:avLst/>
          </a:prstGeom>
          <a:solidFill>
            <a:schemeClr val="bg1">
              <a:alpha val="50000"/>
            </a:schemeClr>
          </a:solidFill>
        </p:spPr>
        <p:txBody>
          <a:bodyPr wrap="none" rtlCol="0">
            <a:spAutoFit/>
          </a:bodyPr>
          <a:lstStyle/>
          <a:p>
            <a:r>
              <a:rPr lang="ja-JP" altLang="en-US" sz="1400" dirty="0">
                <a:solidFill>
                  <a:srgbClr val="0432FF"/>
                </a:solidFill>
                <a:latin typeface="Hiragino Maru Gothic ProN W4" charset="-128"/>
                <a:ea typeface="Hiragino Maru Gothic ProN W4" charset="-128"/>
                <a:cs typeface="Hiragino Maru Gothic ProN W4" charset="-128"/>
              </a:rPr>
              <a:t>ビーム入射方向</a:t>
            </a:r>
            <a:endParaRPr lang="en-US" altLang="ja-JP" sz="1400" dirty="0">
              <a:solidFill>
                <a:srgbClr val="0432FF"/>
              </a:solidFill>
              <a:latin typeface="Hiragino Maru Gothic ProN W4" charset="-128"/>
              <a:ea typeface="Hiragino Maru Gothic ProN W4" charset="-128"/>
              <a:cs typeface="Hiragino Maru Gothic ProN W4" charset="-128"/>
            </a:endParaRPr>
          </a:p>
        </p:txBody>
      </p:sp>
      <p:pic>
        <p:nvPicPr>
          <p:cNvPr id="2" name="図 1" descr="スクリーンショット 2018-05-13 11.39.33.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9721" y="3772726"/>
            <a:ext cx="2689183" cy="1030366"/>
          </a:xfrm>
          <a:prstGeom prst="rect">
            <a:avLst/>
          </a:prstGeom>
        </p:spPr>
      </p:pic>
      <p:pic>
        <p:nvPicPr>
          <p:cNvPr id="4" name="図 3" descr="スクリーンショット 2018-05-13 11.39.38.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7949" y="5202841"/>
            <a:ext cx="2692952" cy="1028152"/>
          </a:xfrm>
          <a:prstGeom prst="rect">
            <a:avLst/>
          </a:prstGeom>
        </p:spPr>
      </p:pic>
      <p:sp>
        <p:nvSpPr>
          <p:cNvPr id="22" name="テキスト ボックス 21"/>
          <p:cNvSpPr txBox="1"/>
          <p:nvPr/>
        </p:nvSpPr>
        <p:spPr>
          <a:xfrm>
            <a:off x="5060532" y="5138721"/>
            <a:ext cx="556563" cy="307777"/>
          </a:xfrm>
          <a:prstGeom prst="rect">
            <a:avLst/>
          </a:prstGeom>
          <a:solidFill>
            <a:schemeClr val="bg1">
              <a:alpha val="50000"/>
            </a:schemeClr>
          </a:solidFill>
        </p:spPr>
        <p:txBody>
          <a:bodyPr wrap="none" rtlCol="0">
            <a:spAutoFit/>
          </a:bodyPr>
          <a:lstStyle/>
          <a:p>
            <a:r>
              <a:rPr lang="ja-JP" altLang="en-US" sz="1400" dirty="0">
                <a:latin typeface="Hiragino Maru Gothic ProN W4" charset="-128"/>
                <a:ea typeface="Hiragino Maru Gothic ProN W4" charset="-128"/>
                <a:cs typeface="Hiragino Maru Gothic ProN W4" charset="-128"/>
              </a:rPr>
              <a:t>後面</a:t>
            </a:r>
            <a:endParaRPr lang="en-US" altLang="ja-JP" sz="1400" dirty="0">
              <a:latin typeface="Hiragino Maru Gothic ProN W4" charset="-128"/>
              <a:ea typeface="Hiragino Maru Gothic ProN W4" charset="-128"/>
              <a:cs typeface="Hiragino Maru Gothic ProN W4" charset="-128"/>
            </a:endParaRPr>
          </a:p>
        </p:txBody>
      </p:sp>
      <p:sp>
        <p:nvSpPr>
          <p:cNvPr id="24" name="テキスト ボックス 23"/>
          <p:cNvSpPr txBox="1"/>
          <p:nvPr/>
        </p:nvSpPr>
        <p:spPr>
          <a:xfrm>
            <a:off x="5428681" y="6483928"/>
            <a:ext cx="2454518" cy="276999"/>
          </a:xfrm>
          <a:prstGeom prst="rect">
            <a:avLst/>
          </a:prstGeom>
          <a:noFill/>
        </p:spPr>
        <p:txBody>
          <a:bodyPr wrap="none" rtlCol="0">
            <a:spAutoFit/>
          </a:bodyPr>
          <a:lstStyle/>
          <a:p>
            <a:r>
              <a:rPr kumimoji="1" lang="en-US" altLang="ja-JP" sz="1200" dirty="0">
                <a:latin typeface="Hiragino Maru Gothic ProN W4" charset="-128"/>
                <a:ea typeface="Hiragino Maru Gothic ProN W4" charset="-128"/>
                <a:cs typeface="Hiragino Maru Gothic ProN W4" charset="-128"/>
              </a:rPr>
              <a:t>2018_05_13_</a:t>
            </a:r>
            <a:r>
              <a:rPr kumimoji="1" lang="ja-JP" altLang="en-US" sz="1200" dirty="0">
                <a:latin typeface="Hiragino Maru Gothic ProN W4" charset="-128"/>
                <a:ea typeface="Hiragino Maru Gothic ProN W4" charset="-128"/>
                <a:cs typeface="Hiragino Maru Gothic ProN W4" charset="-128"/>
              </a:rPr>
              <a:t>ビーム電荷量調整</a:t>
            </a:r>
          </a:p>
        </p:txBody>
      </p:sp>
      <p:cxnSp>
        <p:nvCxnSpPr>
          <p:cNvPr id="23" name="直線コネクタ 22">
            <a:extLst>
              <a:ext uri="{FF2B5EF4-FFF2-40B4-BE49-F238E27FC236}">
                <a16:creationId xmlns:a16="http://schemas.microsoft.com/office/drawing/2014/main" id="{807038F9-34FA-784C-B03A-807F6938E7CE}"/>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026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D9B56036-74D5-1A42-8CB9-674675EA46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953" y="704121"/>
            <a:ext cx="4312574" cy="5665959"/>
          </a:xfrm>
          <a:prstGeom prst="rect">
            <a:avLst/>
          </a:prstGeom>
        </p:spPr>
      </p:pic>
      <p:pic>
        <p:nvPicPr>
          <p:cNvPr id="9" name="図 8">
            <a:extLst>
              <a:ext uri="{FF2B5EF4-FFF2-40B4-BE49-F238E27FC236}">
                <a16:creationId xmlns:a16="http://schemas.microsoft.com/office/drawing/2014/main" id="{157910FE-D941-884C-AA4E-68737094D7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7050" y="617450"/>
            <a:ext cx="3101015" cy="2823688"/>
          </a:xfrm>
          <a:prstGeom prst="rect">
            <a:avLst/>
          </a:prstGeom>
        </p:spPr>
      </p:pic>
      <p:pic>
        <p:nvPicPr>
          <p:cNvPr id="11" name="図 10">
            <a:extLst>
              <a:ext uri="{FF2B5EF4-FFF2-40B4-BE49-F238E27FC236}">
                <a16:creationId xmlns:a16="http://schemas.microsoft.com/office/drawing/2014/main" id="{2EB7E5CA-3220-2740-B9E5-2C36249390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07051" y="3434999"/>
            <a:ext cx="3101014" cy="3023890"/>
          </a:xfrm>
          <a:prstGeom prst="rect">
            <a:avLst/>
          </a:prstGeom>
        </p:spPr>
      </p:pic>
      <p:cxnSp>
        <p:nvCxnSpPr>
          <p:cNvPr id="14" name="直線矢印コネクタ 13">
            <a:extLst>
              <a:ext uri="{FF2B5EF4-FFF2-40B4-BE49-F238E27FC236}">
                <a16:creationId xmlns:a16="http://schemas.microsoft.com/office/drawing/2014/main" id="{8C4E2790-A118-1A4E-9CD6-F1D308B989B0}"/>
              </a:ext>
            </a:extLst>
          </p:cNvPr>
          <p:cNvCxnSpPr>
            <a:cxnSpLocks/>
          </p:cNvCxnSpPr>
          <p:nvPr/>
        </p:nvCxnSpPr>
        <p:spPr>
          <a:xfrm flipH="1">
            <a:off x="4017189" y="5613906"/>
            <a:ext cx="1068929" cy="844983"/>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E14D9F6-3031-E44F-94AE-E1702DD7E8AD}"/>
              </a:ext>
            </a:extLst>
          </p:cNvPr>
          <p:cNvSpPr txBox="1"/>
          <p:nvPr/>
        </p:nvSpPr>
        <p:spPr>
          <a:xfrm rot="19362154">
            <a:off x="4301250" y="5969212"/>
            <a:ext cx="909223" cy="307777"/>
          </a:xfrm>
          <a:prstGeom prst="rect">
            <a:avLst/>
          </a:prstGeom>
          <a:noFill/>
        </p:spPr>
        <p:txBody>
          <a:bodyPr wrap="none" rtlCol="0">
            <a:spAutoFit/>
          </a:bodyPr>
          <a:lstStyle/>
          <a:p>
            <a:r>
              <a:rPr kumimoji="1" lang="en-US" altLang="ja-JP" sz="1400" dirty="0">
                <a:latin typeface="Hiragino Maru Gothic ProN W4" panose="020F0400000000000000" pitchFamily="34" charset="-128"/>
                <a:ea typeface="Hiragino Maru Gothic ProN W4" panose="020F0400000000000000" pitchFamily="34" charset="-128"/>
              </a:rPr>
              <a:t>194 mm</a:t>
            </a:r>
            <a:endParaRPr kumimoji="1" lang="ja-JP" altLang="en-US" sz="1400">
              <a:latin typeface="Hiragino Maru Gothic ProN W4" panose="020F0400000000000000" pitchFamily="34" charset="-128"/>
              <a:ea typeface="Hiragino Maru Gothic ProN W4" panose="020F0400000000000000" pitchFamily="34" charset="-128"/>
            </a:endParaRPr>
          </a:p>
        </p:txBody>
      </p:sp>
      <p:cxnSp>
        <p:nvCxnSpPr>
          <p:cNvPr id="20" name="直線矢印コネクタ 19">
            <a:extLst>
              <a:ext uri="{FF2B5EF4-FFF2-40B4-BE49-F238E27FC236}">
                <a16:creationId xmlns:a16="http://schemas.microsoft.com/office/drawing/2014/main" id="{061550E6-B89A-3641-981B-20CFA9AFB3C5}"/>
              </a:ext>
            </a:extLst>
          </p:cNvPr>
          <p:cNvCxnSpPr>
            <a:cxnSpLocks/>
          </p:cNvCxnSpPr>
          <p:nvPr/>
        </p:nvCxnSpPr>
        <p:spPr>
          <a:xfrm>
            <a:off x="595421" y="5350177"/>
            <a:ext cx="3120657" cy="1164683"/>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BDE563A2-7398-6745-8B69-66B0C55D895C}"/>
              </a:ext>
            </a:extLst>
          </p:cNvPr>
          <p:cNvSpPr txBox="1"/>
          <p:nvPr/>
        </p:nvSpPr>
        <p:spPr>
          <a:xfrm rot="1188272">
            <a:off x="1438018" y="5889975"/>
            <a:ext cx="909223" cy="307777"/>
          </a:xfrm>
          <a:prstGeom prst="rect">
            <a:avLst/>
          </a:prstGeom>
          <a:noFill/>
        </p:spPr>
        <p:txBody>
          <a:bodyPr wrap="none" rtlCol="0">
            <a:spAutoFit/>
          </a:bodyPr>
          <a:lstStyle/>
          <a:p>
            <a:r>
              <a:rPr kumimoji="1" lang="en-US" altLang="ja-JP" sz="1400" dirty="0">
                <a:latin typeface="Hiragino Maru Gothic ProN W4" panose="020F0400000000000000" pitchFamily="34" charset="-128"/>
                <a:ea typeface="Hiragino Maru Gothic ProN W4" panose="020F0400000000000000" pitchFamily="34" charset="-128"/>
              </a:rPr>
              <a:t>400 mm</a:t>
            </a:r>
            <a:endParaRPr kumimoji="1" lang="ja-JP" altLang="en-US" sz="1400">
              <a:latin typeface="Hiragino Maru Gothic ProN W4" panose="020F0400000000000000" pitchFamily="34" charset="-128"/>
              <a:ea typeface="Hiragino Maru Gothic ProN W4" panose="020F0400000000000000" pitchFamily="34" charset="-128"/>
            </a:endParaRPr>
          </a:p>
        </p:txBody>
      </p:sp>
      <p:cxnSp>
        <p:nvCxnSpPr>
          <p:cNvPr id="25" name="直線矢印コネクタ 24">
            <a:extLst>
              <a:ext uri="{FF2B5EF4-FFF2-40B4-BE49-F238E27FC236}">
                <a16:creationId xmlns:a16="http://schemas.microsoft.com/office/drawing/2014/main" id="{3B86E073-16F1-FD42-936F-C802191EB6AB}"/>
              </a:ext>
            </a:extLst>
          </p:cNvPr>
          <p:cNvCxnSpPr>
            <a:cxnSpLocks/>
          </p:cNvCxnSpPr>
          <p:nvPr/>
        </p:nvCxnSpPr>
        <p:spPr>
          <a:xfrm flipH="1">
            <a:off x="3713989" y="1029529"/>
            <a:ext cx="372426" cy="281940"/>
          </a:xfrm>
          <a:prstGeom prst="straightConnector1">
            <a:avLst/>
          </a:prstGeom>
          <a:ln w="28575">
            <a:solidFill>
              <a:srgbClr val="0432FF"/>
            </a:solidFill>
            <a:headEnd type="arrow"/>
            <a:tailEnd type="none"/>
          </a:ln>
          <a:effectLst>
            <a:outerShdw blurRad="38100" sx="135000" sy="135000" algn="ctr"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3CAFDCE2-5E1E-C642-8307-4DB06C3A86BE}"/>
              </a:ext>
            </a:extLst>
          </p:cNvPr>
          <p:cNvSpPr txBox="1"/>
          <p:nvPr/>
        </p:nvSpPr>
        <p:spPr>
          <a:xfrm>
            <a:off x="3748243" y="660197"/>
            <a:ext cx="731290" cy="369332"/>
          </a:xfrm>
          <a:prstGeom prst="rect">
            <a:avLst/>
          </a:prstGeom>
          <a:noFill/>
          <a:ln>
            <a:noFill/>
          </a:ln>
        </p:spPr>
        <p:txBody>
          <a:bodyPr wrap="none" rtlCol="0">
            <a:spAutoFit/>
          </a:bodyPr>
          <a:lstStyle/>
          <a:p>
            <a:r>
              <a:rPr lang="en-US" altLang="ja-JP" dirty="0">
                <a:solidFill>
                  <a:srgbClr val="0432FF"/>
                </a:solidFill>
                <a:latin typeface="Chalkboard SE" panose="03050602040202020205" pitchFamily="66" charset="0"/>
              </a:rPr>
              <a:t>Beam</a:t>
            </a:r>
            <a:endParaRPr kumimoji="1" lang="ja-JP" altLang="en-US">
              <a:solidFill>
                <a:srgbClr val="0432FF"/>
              </a:solidFill>
              <a:latin typeface="Chalkboard SE" panose="03050602040202020205" pitchFamily="66" charset="0"/>
            </a:endParaRPr>
          </a:p>
        </p:txBody>
      </p:sp>
      <p:cxnSp>
        <p:nvCxnSpPr>
          <p:cNvPr id="28" name="直線矢印コネクタ 27">
            <a:extLst>
              <a:ext uri="{FF2B5EF4-FFF2-40B4-BE49-F238E27FC236}">
                <a16:creationId xmlns:a16="http://schemas.microsoft.com/office/drawing/2014/main" id="{AF1FCB79-8635-3B4F-97B5-9FA3DEE9ECC8}"/>
              </a:ext>
            </a:extLst>
          </p:cNvPr>
          <p:cNvCxnSpPr>
            <a:cxnSpLocks/>
          </p:cNvCxnSpPr>
          <p:nvPr/>
        </p:nvCxnSpPr>
        <p:spPr>
          <a:xfrm flipH="1">
            <a:off x="1748948" y="2525318"/>
            <a:ext cx="372426" cy="281940"/>
          </a:xfrm>
          <a:prstGeom prst="straightConnector1">
            <a:avLst/>
          </a:prstGeom>
          <a:ln w="28575">
            <a:solidFill>
              <a:srgbClr val="0432FF"/>
            </a:solidFill>
            <a:headEnd type="arrow"/>
            <a:tailEnd type="none"/>
          </a:ln>
          <a:effectLst>
            <a:outerShdw blurRad="508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4" name="円弧 3">
            <a:extLst>
              <a:ext uri="{FF2B5EF4-FFF2-40B4-BE49-F238E27FC236}">
                <a16:creationId xmlns:a16="http://schemas.microsoft.com/office/drawing/2014/main" id="{5E1094F5-3C7E-144A-A4B9-DAC582719906}"/>
              </a:ext>
            </a:extLst>
          </p:cNvPr>
          <p:cNvSpPr/>
          <p:nvPr/>
        </p:nvSpPr>
        <p:spPr>
          <a:xfrm>
            <a:off x="6632790" y="1053291"/>
            <a:ext cx="294171" cy="511451"/>
          </a:xfrm>
          <a:prstGeom prst="arc">
            <a:avLst>
              <a:gd name="adj1" fmla="val 16200000"/>
              <a:gd name="adj2" fmla="val 67401"/>
            </a:avLst>
          </a:prstGeom>
          <a:noFill/>
          <a:ln w="38100">
            <a:solidFill>
              <a:srgbClr val="0432FF">
                <a:alpha val="69804"/>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円弧 15">
            <a:extLst>
              <a:ext uri="{FF2B5EF4-FFF2-40B4-BE49-F238E27FC236}">
                <a16:creationId xmlns:a16="http://schemas.microsoft.com/office/drawing/2014/main" id="{97EFC66B-016F-944E-A104-57D007F1076D}"/>
              </a:ext>
            </a:extLst>
          </p:cNvPr>
          <p:cNvSpPr/>
          <p:nvPr/>
        </p:nvSpPr>
        <p:spPr>
          <a:xfrm rot="1367038" flipH="1">
            <a:off x="6981055" y="1376329"/>
            <a:ext cx="1759877" cy="1258878"/>
          </a:xfrm>
          <a:prstGeom prst="arc">
            <a:avLst>
              <a:gd name="adj1" fmla="val 16200000"/>
              <a:gd name="adj2" fmla="val 20332044"/>
            </a:avLst>
          </a:prstGeom>
          <a:noFill/>
          <a:ln w="38100">
            <a:solidFill>
              <a:srgbClr val="0432FF">
                <a:alpha val="69804"/>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34209E-95F5-EF46-A911-2A619DBBD072}"/>
              </a:ext>
            </a:extLst>
          </p:cNvPr>
          <p:cNvSpPr txBox="1"/>
          <p:nvPr/>
        </p:nvSpPr>
        <p:spPr>
          <a:xfrm>
            <a:off x="458960" y="4308110"/>
            <a:ext cx="1793761" cy="307777"/>
          </a:xfrm>
          <a:prstGeom prst="rect">
            <a:avLst/>
          </a:prstGeom>
          <a:solidFill>
            <a:srgbClr val="FFFFFF">
              <a:alpha val="80000"/>
            </a:srgbClr>
          </a:solidFill>
          <a:ln w="19050">
            <a:solidFill>
              <a:srgbClr val="C00000"/>
            </a:solidFill>
          </a:ln>
        </p:spPr>
        <p:txBody>
          <a:bodyPr wrap="none" rtlCol="0">
            <a:spAutoFit/>
          </a:bodyPr>
          <a:lstStyle/>
          <a:p>
            <a:r>
              <a:rPr lang="en-US" altLang="ja-JP" sz="1400" dirty="0">
                <a:latin typeface="Chalkboard SE" panose="03050602040202020205" pitchFamily="66" charset="0"/>
                <a:ea typeface="Hiragino Maru Gothic ProN W4" panose="020F0400000000000000" pitchFamily="34" charset="-128"/>
              </a:rPr>
              <a:t>Rotary feedthrough</a:t>
            </a:r>
            <a:endParaRPr kumimoji="1" lang="ja-JP" altLang="en-US" sz="1400">
              <a:latin typeface="Chalkboard SE" panose="03050602040202020205" pitchFamily="66" charset="0"/>
              <a:ea typeface="Hiragino Maru Gothic ProN W4" panose="020F0400000000000000" pitchFamily="34" charset="-128"/>
            </a:endParaRPr>
          </a:p>
        </p:txBody>
      </p:sp>
      <p:cxnSp>
        <p:nvCxnSpPr>
          <p:cNvPr id="8" name="直線矢印コネクタ 7">
            <a:extLst>
              <a:ext uri="{FF2B5EF4-FFF2-40B4-BE49-F238E27FC236}">
                <a16:creationId xmlns:a16="http://schemas.microsoft.com/office/drawing/2014/main" id="{BE8CF08D-5C37-EA40-B51D-1E057132306E}"/>
              </a:ext>
            </a:extLst>
          </p:cNvPr>
          <p:cNvCxnSpPr>
            <a:stCxn id="5" idx="0"/>
          </p:cNvCxnSpPr>
          <p:nvPr/>
        </p:nvCxnSpPr>
        <p:spPr>
          <a:xfrm flipV="1">
            <a:off x="1355841" y="3106952"/>
            <a:ext cx="830114" cy="12011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229A967-896B-7842-AE82-5608957125CB}"/>
              </a:ext>
            </a:extLst>
          </p:cNvPr>
          <p:cNvSpPr txBox="1"/>
          <p:nvPr/>
        </p:nvSpPr>
        <p:spPr>
          <a:xfrm>
            <a:off x="2489455" y="5042400"/>
            <a:ext cx="1410451" cy="307777"/>
          </a:xfrm>
          <a:prstGeom prst="rect">
            <a:avLst/>
          </a:prstGeom>
          <a:solidFill>
            <a:srgbClr val="FFFFFF">
              <a:alpha val="80000"/>
            </a:srgbClr>
          </a:solidFill>
          <a:ln w="19050">
            <a:solidFill>
              <a:srgbClr val="C00000"/>
            </a:solidFill>
          </a:ln>
        </p:spPr>
        <p:txBody>
          <a:bodyPr wrap="none" rtlCol="0">
            <a:spAutoFit/>
          </a:bodyPr>
          <a:lstStyle/>
          <a:p>
            <a:r>
              <a:rPr kumimoji="1" lang="en-US" altLang="ja-JP" sz="1400" dirty="0">
                <a:latin typeface="Chalkboard SE" panose="03050602040202020205" pitchFamily="66" charset="0"/>
                <a:ea typeface="Hiragino Maru Gothic ProN W4" panose="020F0400000000000000" pitchFamily="34" charset="-128"/>
              </a:rPr>
              <a:t>Stepping motor</a:t>
            </a:r>
            <a:endParaRPr kumimoji="1" lang="ja-JP" altLang="en-US" sz="1400">
              <a:latin typeface="Chalkboard SE" panose="03050602040202020205" pitchFamily="66" charset="0"/>
              <a:ea typeface="Hiragino Maru Gothic ProN W4" panose="020F0400000000000000" pitchFamily="34" charset="-128"/>
            </a:endParaRPr>
          </a:p>
        </p:txBody>
      </p:sp>
      <p:cxnSp>
        <p:nvCxnSpPr>
          <p:cNvPr id="22" name="直線矢印コネクタ 21">
            <a:extLst>
              <a:ext uri="{FF2B5EF4-FFF2-40B4-BE49-F238E27FC236}">
                <a16:creationId xmlns:a16="http://schemas.microsoft.com/office/drawing/2014/main" id="{37D5CC92-C91D-9A48-BC71-0D478EB31CBE}"/>
              </a:ext>
            </a:extLst>
          </p:cNvPr>
          <p:cNvCxnSpPr>
            <a:cxnSpLocks/>
            <a:stCxn id="21" idx="0"/>
          </p:cNvCxnSpPr>
          <p:nvPr/>
        </p:nvCxnSpPr>
        <p:spPr>
          <a:xfrm flipH="1" flipV="1">
            <a:off x="2901602" y="3806494"/>
            <a:ext cx="293079" cy="123590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F5A47CE3-3303-664C-A0F6-4578D89F55B0}"/>
              </a:ext>
            </a:extLst>
          </p:cNvPr>
          <p:cNvSpPr txBox="1"/>
          <p:nvPr/>
        </p:nvSpPr>
        <p:spPr>
          <a:xfrm>
            <a:off x="6092773" y="3027040"/>
            <a:ext cx="2082301" cy="792268"/>
          </a:xfrm>
          <a:prstGeom prst="rect">
            <a:avLst/>
          </a:prstGeom>
          <a:solidFill>
            <a:srgbClr val="FFFFFF">
              <a:alpha val="80000"/>
            </a:srgbClr>
          </a:solidFill>
          <a:ln w="19050">
            <a:noFill/>
          </a:ln>
          <a:effectLst>
            <a:softEdge rad="38100"/>
          </a:effectLst>
        </p:spPr>
        <p:txBody>
          <a:bodyPr wrap="none" rtlCol="0">
            <a:spAutoFit/>
          </a:bodyPr>
          <a:lstStyle/>
          <a:p>
            <a:pPr>
              <a:lnSpc>
                <a:spcPct val="150000"/>
              </a:lnSpc>
            </a:pPr>
            <a:r>
              <a:rPr lang="en-US" altLang="ja-JP" sz="1600" dirty="0">
                <a:latin typeface="Chalkboard SE" panose="03050602040202020205" pitchFamily="66" charset="0"/>
                <a:ea typeface="Hiragino Maru Gothic ProN W4" panose="020F0400000000000000" pitchFamily="34" charset="-128"/>
              </a:rPr>
              <a:t>Using HELICOFLEX</a:t>
            </a:r>
          </a:p>
          <a:p>
            <a:pPr>
              <a:lnSpc>
                <a:spcPct val="150000"/>
              </a:lnSpc>
            </a:pPr>
            <a:r>
              <a:rPr lang="en-US" altLang="ja-JP" sz="1600" dirty="0">
                <a:latin typeface="Chalkboard SE" panose="03050602040202020205" pitchFamily="66" charset="0"/>
                <a:ea typeface="Hiragino Maru Gothic ProN W4" panose="020F0400000000000000" pitchFamily="34" charset="-128"/>
              </a:rPr>
              <a:t>Pressure</a:t>
            </a:r>
            <a:r>
              <a:rPr kumimoji="1" lang="ja-JP" altLang="en-US" sz="1600">
                <a:latin typeface="Chalkboard SE" panose="03050602040202020205" pitchFamily="66" charset="0"/>
                <a:ea typeface="Hiragino Maru Gothic ProN W4" panose="020F0400000000000000" pitchFamily="34" charset="-128"/>
              </a:rPr>
              <a:t>：</a:t>
            </a:r>
            <a:r>
              <a:rPr lang="en-US" altLang="ja-JP" sz="1600" dirty="0">
                <a:latin typeface="Chalkboard SE" panose="03050602040202020205" pitchFamily="66" charset="0"/>
                <a:ea typeface="Hiragino Maru Gothic ProN W4" panose="020F0400000000000000" pitchFamily="34" charset="-128"/>
              </a:rPr>
              <a:t>&lt; 1e-6 Pa</a:t>
            </a:r>
            <a:endParaRPr kumimoji="1" lang="ja-JP" altLang="en-US" sz="1600">
              <a:latin typeface="Chalkboard SE" panose="03050602040202020205" pitchFamily="66" charset="0"/>
              <a:ea typeface="Hiragino Maru Gothic ProN W4" panose="020F0400000000000000" pitchFamily="34" charset="-128"/>
            </a:endParaRPr>
          </a:p>
        </p:txBody>
      </p:sp>
      <p:sp>
        <p:nvSpPr>
          <p:cNvPr id="24" name="テキスト ボックス 23">
            <a:extLst>
              <a:ext uri="{FF2B5EF4-FFF2-40B4-BE49-F238E27FC236}">
                <a16:creationId xmlns:a16="http://schemas.microsoft.com/office/drawing/2014/main" id="{61FACBCE-8FF8-FF4B-955E-7487EBA34F8E}"/>
              </a:ext>
            </a:extLst>
          </p:cNvPr>
          <p:cNvSpPr txBox="1"/>
          <p:nvPr/>
        </p:nvSpPr>
        <p:spPr>
          <a:xfrm>
            <a:off x="5754384" y="5159161"/>
            <a:ext cx="510717" cy="338554"/>
          </a:xfrm>
          <a:prstGeom prst="rect">
            <a:avLst/>
          </a:prstGeom>
          <a:solidFill>
            <a:srgbClr val="FFFFFF">
              <a:alpha val="80000"/>
            </a:srgbClr>
          </a:solidFill>
          <a:ln>
            <a:noFill/>
          </a:ln>
          <a:effectLst>
            <a:softEdge rad="38100"/>
          </a:effectLst>
        </p:spPr>
        <p:txBody>
          <a:bodyPr wrap="none" rtlCol="0">
            <a:spAutoFit/>
          </a:bodyPr>
          <a:lstStyle/>
          <a:p>
            <a:r>
              <a:rPr lang="en-US" altLang="ja-JP" sz="1600" dirty="0">
                <a:latin typeface="Chalkboard SE" panose="03050602040202020205" pitchFamily="66" charset="0"/>
              </a:rPr>
              <a:t>Iris</a:t>
            </a:r>
            <a:endParaRPr kumimoji="1" lang="ja-JP" altLang="en-US" sz="1600">
              <a:latin typeface="Chalkboard SE" panose="03050602040202020205" pitchFamily="66" charset="0"/>
            </a:endParaRPr>
          </a:p>
        </p:txBody>
      </p:sp>
      <p:cxnSp>
        <p:nvCxnSpPr>
          <p:cNvPr id="6" name="直線矢印コネクタ 5">
            <a:extLst>
              <a:ext uri="{FF2B5EF4-FFF2-40B4-BE49-F238E27FC236}">
                <a16:creationId xmlns:a16="http://schemas.microsoft.com/office/drawing/2014/main" id="{AF03B8F4-06A9-3D49-9E47-169380C6424A}"/>
              </a:ext>
            </a:extLst>
          </p:cNvPr>
          <p:cNvCxnSpPr>
            <a:cxnSpLocks/>
          </p:cNvCxnSpPr>
          <p:nvPr/>
        </p:nvCxnSpPr>
        <p:spPr>
          <a:xfrm flipV="1">
            <a:off x="6258885" y="4615887"/>
            <a:ext cx="777547" cy="580401"/>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6BCAB774-8510-4440-A168-DCE2A5C550F6}"/>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E4597EB6-B401-1B49-B851-0065DB71AE21}"/>
              </a:ext>
            </a:extLst>
          </p:cNvPr>
          <p:cNvSpPr txBox="1"/>
          <p:nvPr/>
        </p:nvSpPr>
        <p:spPr>
          <a:xfrm>
            <a:off x="125284" y="126877"/>
            <a:ext cx="3262432" cy="400110"/>
          </a:xfrm>
          <a:prstGeom prst="rect">
            <a:avLst/>
          </a:prstGeom>
          <a:noFill/>
        </p:spPr>
        <p:txBody>
          <a:bodyPr wrap="none" rtlCol="0">
            <a:spAutoFit/>
          </a:bodyPr>
          <a:lstStyle/>
          <a:p>
            <a:r>
              <a:rPr lang="ja-JP" altLang="en-US" sz="2000">
                <a:latin typeface="Hiragino Maru Gothic ProN W4" charset="-128"/>
                <a:ea typeface="Hiragino Maru Gothic ProN W4" charset="-128"/>
                <a:cs typeface="Hiragino Maru Gothic ProN W4" charset="-128"/>
              </a:rPr>
              <a:t>連続可変コリメータの製作</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367974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3E144DC-2248-3341-AD45-296AFFBEA4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97906" y="608623"/>
            <a:ext cx="4548188" cy="6064250"/>
          </a:xfrm>
          <a:prstGeom prst="rect">
            <a:avLst/>
          </a:prstGeom>
        </p:spPr>
      </p:pic>
      <p:sp>
        <p:nvSpPr>
          <p:cNvPr id="5" name="テキスト ボックス 4">
            <a:extLst>
              <a:ext uri="{FF2B5EF4-FFF2-40B4-BE49-F238E27FC236}">
                <a16:creationId xmlns:a16="http://schemas.microsoft.com/office/drawing/2014/main" id="{897FD8F3-1543-844F-9587-492D5DDAF3C9}"/>
              </a:ext>
            </a:extLst>
          </p:cNvPr>
          <p:cNvSpPr txBox="1"/>
          <p:nvPr/>
        </p:nvSpPr>
        <p:spPr>
          <a:xfrm>
            <a:off x="5104866" y="807156"/>
            <a:ext cx="2386551" cy="400110"/>
          </a:xfrm>
          <a:prstGeom prst="rect">
            <a:avLst/>
          </a:prstGeom>
          <a:solidFill>
            <a:srgbClr val="FFFFFF">
              <a:alpha val="69804"/>
            </a:srgbClr>
          </a:solidFill>
          <a:effectLst>
            <a:softEdge rad="38100"/>
          </a:effectLst>
        </p:spPr>
        <p:txBody>
          <a:bodyPr wrap="none" rtlCol="0">
            <a:spAutoFit/>
          </a:bodyPr>
          <a:lstStyle/>
          <a:p>
            <a:r>
              <a:rPr lang="en-US" altLang="ja-JP" sz="2000" dirty="0">
                <a:latin typeface="Chalkboard SE" panose="03050602040202020205" pitchFamily="66" charset="0"/>
                <a:ea typeface="Hiragino Maru Gothic ProN W4" panose="020F0400000000000000" pitchFamily="34" charset="-128"/>
              </a:rPr>
              <a:t>238 MHz RF cavity</a:t>
            </a:r>
          </a:p>
        </p:txBody>
      </p:sp>
      <p:sp>
        <p:nvSpPr>
          <p:cNvPr id="6" name="テキスト ボックス 5">
            <a:extLst>
              <a:ext uri="{FF2B5EF4-FFF2-40B4-BE49-F238E27FC236}">
                <a16:creationId xmlns:a16="http://schemas.microsoft.com/office/drawing/2014/main" id="{4F049671-4A63-F34D-A77D-A09911635F47}"/>
              </a:ext>
            </a:extLst>
          </p:cNvPr>
          <p:cNvSpPr txBox="1"/>
          <p:nvPr/>
        </p:nvSpPr>
        <p:spPr>
          <a:xfrm>
            <a:off x="5949938" y="2467373"/>
            <a:ext cx="2753126" cy="400110"/>
          </a:xfrm>
          <a:prstGeom prst="rect">
            <a:avLst/>
          </a:prstGeom>
          <a:solidFill>
            <a:srgbClr val="FFFFFF">
              <a:alpha val="69804"/>
            </a:srgbClr>
          </a:solidFill>
          <a:effectLst>
            <a:softEdge rad="38100"/>
          </a:effectLst>
        </p:spPr>
        <p:txBody>
          <a:bodyPr wrap="none" rtlCol="0">
            <a:spAutoFit/>
          </a:bodyPr>
          <a:lstStyle/>
          <a:p>
            <a:r>
              <a:rPr lang="en-US" altLang="ja-JP" sz="2000" dirty="0">
                <a:latin typeface="Chalkboard SE" panose="03050602040202020205" pitchFamily="66" charset="0"/>
                <a:ea typeface="Hiragino Maru Gothic ProN W4" panose="020F0400000000000000" pitchFamily="34" charset="-128"/>
              </a:rPr>
              <a:t>Collimator with screen</a:t>
            </a:r>
            <a:endParaRPr kumimoji="1" lang="ja-JP" altLang="en-US" sz="2000">
              <a:latin typeface="Chalkboard SE" panose="03050602040202020205" pitchFamily="66" charset="0"/>
              <a:ea typeface="Hiragino Maru Gothic ProN W4" panose="020F0400000000000000" pitchFamily="34" charset="-128"/>
            </a:endParaRPr>
          </a:p>
        </p:txBody>
      </p:sp>
      <p:sp>
        <p:nvSpPr>
          <p:cNvPr id="7" name="テキスト ボックス 6">
            <a:extLst>
              <a:ext uri="{FF2B5EF4-FFF2-40B4-BE49-F238E27FC236}">
                <a16:creationId xmlns:a16="http://schemas.microsoft.com/office/drawing/2014/main" id="{497D8A96-81FE-7646-9E99-42EE7F6EF287}"/>
              </a:ext>
            </a:extLst>
          </p:cNvPr>
          <p:cNvSpPr txBox="1"/>
          <p:nvPr/>
        </p:nvSpPr>
        <p:spPr>
          <a:xfrm>
            <a:off x="6282735" y="5704483"/>
            <a:ext cx="563359" cy="400110"/>
          </a:xfrm>
          <a:prstGeom prst="rect">
            <a:avLst/>
          </a:prstGeom>
          <a:solidFill>
            <a:srgbClr val="FFFFFF">
              <a:alpha val="69804"/>
            </a:srgbClr>
          </a:solidFill>
          <a:effectLst>
            <a:softEdge rad="38100"/>
          </a:effectLst>
        </p:spPr>
        <p:txBody>
          <a:bodyPr wrap="none" rtlCol="0">
            <a:spAutoFit/>
          </a:bodyPr>
          <a:lstStyle/>
          <a:p>
            <a:r>
              <a:rPr lang="en-US" altLang="ja-JP" sz="2000" dirty="0">
                <a:latin typeface="Chalkboard SE" panose="03050602040202020205" pitchFamily="66" charset="0"/>
                <a:ea typeface="Hiragino Maru Gothic ProN W4" panose="020F0400000000000000" pitchFamily="34" charset="-128"/>
              </a:rPr>
              <a:t>Slit</a:t>
            </a:r>
            <a:endParaRPr kumimoji="1" lang="ja-JP" altLang="en-US" sz="2000">
              <a:latin typeface="Chalkboard SE" panose="03050602040202020205" pitchFamily="66" charset="0"/>
              <a:ea typeface="Hiragino Maru Gothic ProN W4" panose="020F0400000000000000" pitchFamily="34" charset="-128"/>
            </a:endParaRPr>
          </a:p>
        </p:txBody>
      </p:sp>
      <p:sp>
        <p:nvSpPr>
          <p:cNvPr id="9" name="テキスト ボックス 8">
            <a:extLst>
              <a:ext uri="{FF2B5EF4-FFF2-40B4-BE49-F238E27FC236}">
                <a16:creationId xmlns:a16="http://schemas.microsoft.com/office/drawing/2014/main" id="{A57FC73C-4748-814A-A7C3-007AA5D7BE52}"/>
              </a:ext>
            </a:extLst>
          </p:cNvPr>
          <p:cNvSpPr txBox="1"/>
          <p:nvPr/>
        </p:nvSpPr>
        <p:spPr>
          <a:xfrm>
            <a:off x="2443165" y="4947520"/>
            <a:ext cx="800219" cy="400110"/>
          </a:xfrm>
          <a:prstGeom prst="rect">
            <a:avLst/>
          </a:prstGeom>
          <a:solidFill>
            <a:srgbClr val="FFFFFF">
              <a:alpha val="69804"/>
            </a:srgbClr>
          </a:solidFill>
          <a:effectLst>
            <a:softEdge rad="38100"/>
          </a:effectLst>
        </p:spPr>
        <p:txBody>
          <a:bodyPr wrap="none" rtlCol="0">
            <a:spAutoFit/>
          </a:bodyPr>
          <a:lstStyle/>
          <a:p>
            <a:r>
              <a:rPr lang="en-US" altLang="ja-JP" sz="2000" dirty="0">
                <a:latin typeface="Chalkboard SE" panose="03050602040202020205" pitchFamily="66" charset="0"/>
                <a:ea typeface="Hiragino Maru Gothic ProN W4" panose="020F0400000000000000" pitchFamily="34" charset="-128"/>
              </a:rPr>
              <a:t>WCM</a:t>
            </a:r>
            <a:endParaRPr kumimoji="1" lang="ja-JP" altLang="en-US" sz="2000">
              <a:latin typeface="Chalkboard SE" panose="03050602040202020205" pitchFamily="66" charset="0"/>
              <a:ea typeface="Hiragino Maru Gothic ProN W4" panose="020F0400000000000000" pitchFamily="34" charset="-128"/>
            </a:endParaRPr>
          </a:p>
        </p:txBody>
      </p:sp>
      <p:cxnSp>
        <p:nvCxnSpPr>
          <p:cNvPr id="14" name="直線矢印コネクタ 13">
            <a:extLst>
              <a:ext uri="{FF2B5EF4-FFF2-40B4-BE49-F238E27FC236}">
                <a16:creationId xmlns:a16="http://schemas.microsoft.com/office/drawing/2014/main" id="{724AA161-B67A-3445-B5CB-0E3A822FE8AF}"/>
              </a:ext>
            </a:extLst>
          </p:cNvPr>
          <p:cNvCxnSpPr/>
          <p:nvPr/>
        </p:nvCxnSpPr>
        <p:spPr>
          <a:xfrm flipH="1">
            <a:off x="5360276" y="2867483"/>
            <a:ext cx="1204138" cy="951831"/>
          </a:xfrm>
          <a:prstGeom prst="straightConnector1">
            <a:avLst/>
          </a:prstGeom>
          <a:ln w="28575">
            <a:solidFill>
              <a:srgbClr val="FFFF00">
                <a:alpha val="79608"/>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C4F48035-BC22-E34F-A412-97C3C572B506}"/>
              </a:ext>
            </a:extLst>
          </p:cNvPr>
          <p:cNvCxnSpPr>
            <a:cxnSpLocks/>
          </p:cNvCxnSpPr>
          <p:nvPr/>
        </p:nvCxnSpPr>
        <p:spPr>
          <a:xfrm flipV="1">
            <a:off x="3243384" y="4826681"/>
            <a:ext cx="1539428" cy="309523"/>
          </a:xfrm>
          <a:prstGeom prst="straightConnector1">
            <a:avLst/>
          </a:prstGeom>
          <a:ln w="28575">
            <a:solidFill>
              <a:srgbClr val="FFFF00">
                <a:alpha val="79608"/>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3409826-7F53-3A4E-A183-60F5DAF8DD3E}"/>
              </a:ext>
            </a:extLst>
          </p:cNvPr>
          <p:cNvCxnSpPr>
            <a:cxnSpLocks/>
          </p:cNvCxnSpPr>
          <p:nvPr/>
        </p:nvCxnSpPr>
        <p:spPr>
          <a:xfrm flipH="1">
            <a:off x="4838433" y="1207266"/>
            <a:ext cx="679498" cy="436625"/>
          </a:xfrm>
          <a:prstGeom prst="straightConnector1">
            <a:avLst/>
          </a:prstGeom>
          <a:ln w="28575">
            <a:solidFill>
              <a:srgbClr val="FFFF00">
                <a:alpha val="79608"/>
              </a:srgb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F2938FB-5AE1-694C-80B4-6DEBE7527745}"/>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481BA7B1-515E-0C48-A0A9-A003E237899B}"/>
              </a:ext>
            </a:extLst>
          </p:cNvPr>
          <p:cNvSpPr txBox="1"/>
          <p:nvPr/>
        </p:nvSpPr>
        <p:spPr>
          <a:xfrm>
            <a:off x="125284" y="126877"/>
            <a:ext cx="5314275" cy="400110"/>
          </a:xfrm>
          <a:prstGeom prst="rect">
            <a:avLst/>
          </a:prstGeom>
          <a:noFill/>
        </p:spPr>
        <p:txBody>
          <a:bodyPr wrap="none" rtlCol="0">
            <a:spAutoFit/>
          </a:bodyPr>
          <a:lstStyle/>
          <a:p>
            <a:r>
              <a:rPr lang="ja-JP" altLang="en-US" sz="2000">
                <a:latin typeface="Hiragino Maru Gothic ProN W4" charset="-128"/>
                <a:ea typeface="Hiragino Maru Gothic ProN W4" charset="-128"/>
                <a:cs typeface="Hiragino Maru Gothic ProN W4" charset="-128"/>
              </a:rPr>
              <a:t>連続可変コリメータの設置、ビーム試験準備</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1978175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55710F9-F77B-1D46-BD72-538FB879F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1656" y="695679"/>
            <a:ext cx="2721554" cy="5783301"/>
          </a:xfrm>
          <a:prstGeom prst="rect">
            <a:avLst/>
          </a:prstGeom>
        </p:spPr>
      </p:pic>
      <p:pic>
        <p:nvPicPr>
          <p:cNvPr id="3" name="図 2">
            <a:extLst>
              <a:ext uri="{FF2B5EF4-FFF2-40B4-BE49-F238E27FC236}">
                <a16:creationId xmlns:a16="http://schemas.microsoft.com/office/drawing/2014/main" id="{FE817137-C239-3646-A5A3-8D2FC7E74D71}"/>
              </a:ext>
            </a:extLst>
          </p:cNvPr>
          <p:cNvPicPr>
            <a:picLocks noChangeAspect="1"/>
          </p:cNvPicPr>
          <p:nvPr/>
        </p:nvPicPr>
        <p:blipFill>
          <a:blip r:embed="rId4"/>
          <a:stretch>
            <a:fillRect/>
          </a:stretch>
        </p:blipFill>
        <p:spPr>
          <a:xfrm>
            <a:off x="3073016" y="617577"/>
            <a:ext cx="5892690" cy="3289610"/>
          </a:xfrm>
          <a:prstGeom prst="rect">
            <a:avLst/>
          </a:prstGeom>
        </p:spPr>
      </p:pic>
      <p:sp>
        <p:nvSpPr>
          <p:cNvPr id="4" name="テキスト ボックス 3">
            <a:extLst>
              <a:ext uri="{FF2B5EF4-FFF2-40B4-BE49-F238E27FC236}">
                <a16:creationId xmlns:a16="http://schemas.microsoft.com/office/drawing/2014/main" id="{A75E23B6-0223-9442-8346-68151156BD07}"/>
              </a:ext>
            </a:extLst>
          </p:cNvPr>
          <p:cNvSpPr txBox="1"/>
          <p:nvPr/>
        </p:nvSpPr>
        <p:spPr>
          <a:xfrm>
            <a:off x="3514103" y="694978"/>
            <a:ext cx="3046155" cy="461665"/>
          </a:xfrm>
          <a:prstGeom prst="rect">
            <a:avLst/>
          </a:prstGeom>
          <a:noFill/>
        </p:spPr>
        <p:txBody>
          <a:bodyPr wrap="none" rtlCol="0">
            <a:spAutoFit/>
          </a:bodyPr>
          <a:lstStyle/>
          <a:p>
            <a:r>
              <a:rPr kumimoji="1" lang="en-US" altLang="ja-JP" sz="2400" dirty="0">
                <a:solidFill>
                  <a:schemeClr val="bg1"/>
                </a:solidFill>
                <a:latin typeface="Chalkboard SE" panose="03050602040202020205" pitchFamily="66" charset="0"/>
              </a:rPr>
              <a:t>Beam profile</a:t>
            </a:r>
            <a:r>
              <a:rPr kumimoji="1" lang="ja-JP" altLang="en-US" sz="2400">
                <a:solidFill>
                  <a:schemeClr val="bg1"/>
                </a:solidFill>
                <a:latin typeface="Chalkboard SE" panose="03050602040202020205" pitchFamily="66" charset="0"/>
              </a:rPr>
              <a:t> </a:t>
            </a:r>
            <a:r>
              <a:rPr kumimoji="1" lang="en-US" altLang="ja-JP" sz="2400" dirty="0">
                <a:solidFill>
                  <a:schemeClr val="bg1"/>
                </a:solidFill>
                <a:latin typeface="Chalkboard SE" panose="03050602040202020205" pitchFamily="66" charset="0"/>
              </a:rPr>
              <a:t>w/o iris</a:t>
            </a:r>
            <a:endParaRPr kumimoji="1" lang="ja-JP" altLang="en-US" sz="2400">
              <a:solidFill>
                <a:schemeClr val="bg1"/>
              </a:solidFill>
              <a:latin typeface="Chalkboard SE" panose="03050602040202020205" pitchFamily="66" charset="0"/>
            </a:endParaRPr>
          </a:p>
        </p:txBody>
      </p:sp>
      <p:cxnSp>
        <p:nvCxnSpPr>
          <p:cNvPr id="5" name="直線コネクタ 4">
            <a:extLst>
              <a:ext uri="{FF2B5EF4-FFF2-40B4-BE49-F238E27FC236}">
                <a16:creationId xmlns:a16="http://schemas.microsoft.com/office/drawing/2014/main" id="{4F68B1BE-A000-7C4C-8679-74A906FC0B6F}"/>
              </a:ext>
            </a:extLst>
          </p:cNvPr>
          <p:cNvCxnSpPr>
            <a:cxnSpLocks/>
          </p:cNvCxnSpPr>
          <p:nvPr/>
        </p:nvCxnSpPr>
        <p:spPr>
          <a:xfrm>
            <a:off x="4087444" y="2643191"/>
            <a:ext cx="37740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FD84ED7-6FA9-F943-BD7B-C2309204E212}"/>
              </a:ext>
            </a:extLst>
          </p:cNvPr>
          <p:cNvCxnSpPr>
            <a:cxnSpLocks/>
          </p:cNvCxnSpPr>
          <p:nvPr/>
        </p:nvCxnSpPr>
        <p:spPr>
          <a:xfrm flipV="1">
            <a:off x="5999219" y="790382"/>
            <a:ext cx="0" cy="28714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441BD626-6EA5-EB40-B441-A82E2A13C435}"/>
              </a:ext>
            </a:extLst>
          </p:cNvPr>
          <p:cNvSpPr txBox="1"/>
          <p:nvPr/>
        </p:nvSpPr>
        <p:spPr>
          <a:xfrm>
            <a:off x="5688597" y="1129418"/>
            <a:ext cx="661528" cy="307777"/>
          </a:xfrm>
          <a:prstGeom prst="rect">
            <a:avLst/>
          </a:prstGeom>
          <a:noFill/>
        </p:spPr>
        <p:txBody>
          <a:bodyPr wrap="none" rtlCol="0">
            <a:spAutoFit/>
          </a:bodyPr>
          <a:lstStyle/>
          <a:p>
            <a:r>
              <a:rPr kumimoji="1" lang="en-US" altLang="ja-JP" sz="1400" dirty="0">
                <a:solidFill>
                  <a:srgbClr val="FF9300"/>
                </a:solidFill>
                <a:latin typeface="Chalkboard SE" panose="03050602040202020205" pitchFamily="66" charset="0"/>
              </a:rPr>
              <a:t>10mm</a:t>
            </a:r>
            <a:endParaRPr kumimoji="1" lang="ja-JP" altLang="en-US" sz="1400">
              <a:solidFill>
                <a:srgbClr val="FF9300"/>
              </a:solidFill>
              <a:latin typeface="Chalkboard SE" panose="03050602040202020205" pitchFamily="66" charset="0"/>
            </a:endParaRPr>
          </a:p>
        </p:txBody>
      </p:sp>
      <p:sp>
        <p:nvSpPr>
          <p:cNvPr id="16" name="テキスト ボックス 15">
            <a:extLst>
              <a:ext uri="{FF2B5EF4-FFF2-40B4-BE49-F238E27FC236}">
                <a16:creationId xmlns:a16="http://schemas.microsoft.com/office/drawing/2014/main" id="{CC1602C9-CD2F-F84D-B1FF-F473042B2904}"/>
              </a:ext>
            </a:extLst>
          </p:cNvPr>
          <p:cNvSpPr txBox="1"/>
          <p:nvPr/>
        </p:nvSpPr>
        <p:spPr>
          <a:xfrm rot="5400000">
            <a:off x="7217045" y="2489303"/>
            <a:ext cx="661528" cy="307777"/>
          </a:xfrm>
          <a:prstGeom prst="rect">
            <a:avLst/>
          </a:prstGeom>
          <a:noFill/>
        </p:spPr>
        <p:txBody>
          <a:bodyPr wrap="none" rtlCol="0">
            <a:spAutoFit/>
          </a:bodyPr>
          <a:lstStyle/>
          <a:p>
            <a:r>
              <a:rPr kumimoji="1" lang="en-US" altLang="ja-JP" sz="1400" dirty="0">
                <a:solidFill>
                  <a:srgbClr val="FF9300"/>
                </a:solidFill>
                <a:latin typeface="Chalkboard SE" panose="03050602040202020205" pitchFamily="66" charset="0"/>
              </a:rPr>
              <a:t>10mm</a:t>
            </a:r>
            <a:endParaRPr kumimoji="1" lang="ja-JP" altLang="en-US" sz="1400">
              <a:solidFill>
                <a:srgbClr val="FF9300"/>
              </a:solidFill>
              <a:latin typeface="Chalkboard SE" panose="03050602040202020205" pitchFamily="66" charset="0"/>
            </a:endParaRPr>
          </a:p>
        </p:txBody>
      </p:sp>
      <p:cxnSp>
        <p:nvCxnSpPr>
          <p:cNvPr id="17" name="直線コネクタ 16">
            <a:extLst>
              <a:ext uri="{FF2B5EF4-FFF2-40B4-BE49-F238E27FC236}">
                <a16:creationId xmlns:a16="http://schemas.microsoft.com/office/drawing/2014/main" id="{704E5FF3-0ADA-B842-A9AA-3DD11E66D229}"/>
              </a:ext>
            </a:extLst>
          </p:cNvPr>
          <p:cNvCxnSpPr>
            <a:cxnSpLocks/>
          </p:cNvCxnSpPr>
          <p:nvPr/>
        </p:nvCxnSpPr>
        <p:spPr>
          <a:xfrm>
            <a:off x="4911889" y="1461259"/>
            <a:ext cx="2311200" cy="0"/>
          </a:xfrm>
          <a:prstGeom prst="line">
            <a:avLst/>
          </a:prstGeom>
          <a:ln w="22225">
            <a:solidFill>
              <a:srgbClr val="FF93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E0A8EFB-D529-514C-B85B-B287FE521064}"/>
              </a:ext>
            </a:extLst>
          </p:cNvPr>
          <p:cNvCxnSpPr>
            <a:cxnSpLocks/>
          </p:cNvCxnSpPr>
          <p:nvPr/>
        </p:nvCxnSpPr>
        <p:spPr>
          <a:xfrm flipV="1">
            <a:off x="7337851" y="1551666"/>
            <a:ext cx="0" cy="2311200"/>
          </a:xfrm>
          <a:prstGeom prst="line">
            <a:avLst/>
          </a:prstGeom>
          <a:ln w="22225">
            <a:solidFill>
              <a:srgbClr val="FF9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15761ADD-9042-2544-ADCA-127095A1A375}"/>
              </a:ext>
            </a:extLst>
          </p:cNvPr>
          <p:cNvSpPr txBox="1"/>
          <p:nvPr/>
        </p:nvSpPr>
        <p:spPr>
          <a:xfrm>
            <a:off x="2326942" y="4093060"/>
            <a:ext cx="731290" cy="369332"/>
          </a:xfrm>
          <a:prstGeom prst="rect">
            <a:avLst/>
          </a:prstGeom>
          <a:solidFill>
            <a:srgbClr val="FFFFFF">
              <a:alpha val="69804"/>
            </a:srgbClr>
          </a:solidFill>
          <a:ln>
            <a:noFill/>
          </a:ln>
          <a:effectLst>
            <a:softEdge rad="38100"/>
          </a:effectLst>
        </p:spPr>
        <p:txBody>
          <a:bodyPr wrap="none" rtlCol="0">
            <a:spAutoFit/>
          </a:bodyPr>
          <a:lstStyle/>
          <a:p>
            <a:r>
              <a:rPr lang="en-US" altLang="ja-JP" dirty="0">
                <a:solidFill>
                  <a:srgbClr val="0432FF"/>
                </a:solidFill>
                <a:latin typeface="Chalkboard SE" panose="03050602040202020205" pitchFamily="66" charset="0"/>
              </a:rPr>
              <a:t>Beam</a:t>
            </a:r>
            <a:endParaRPr kumimoji="1" lang="ja-JP" altLang="en-US">
              <a:solidFill>
                <a:srgbClr val="0432FF"/>
              </a:solidFill>
              <a:latin typeface="Chalkboard SE" panose="03050602040202020205" pitchFamily="66" charset="0"/>
            </a:endParaRPr>
          </a:p>
        </p:txBody>
      </p:sp>
      <p:cxnSp>
        <p:nvCxnSpPr>
          <p:cNvPr id="23" name="直線矢印コネクタ 22">
            <a:extLst>
              <a:ext uri="{FF2B5EF4-FFF2-40B4-BE49-F238E27FC236}">
                <a16:creationId xmlns:a16="http://schemas.microsoft.com/office/drawing/2014/main" id="{64C3083B-E207-1545-8CA9-DE6D2A17961D}"/>
              </a:ext>
            </a:extLst>
          </p:cNvPr>
          <p:cNvCxnSpPr>
            <a:cxnSpLocks/>
          </p:cNvCxnSpPr>
          <p:nvPr/>
        </p:nvCxnSpPr>
        <p:spPr>
          <a:xfrm flipH="1" flipV="1">
            <a:off x="2017912" y="3759105"/>
            <a:ext cx="771577" cy="256409"/>
          </a:xfrm>
          <a:prstGeom prst="straightConnector1">
            <a:avLst/>
          </a:prstGeom>
          <a:ln w="28575">
            <a:solidFill>
              <a:srgbClr val="0432FF"/>
            </a:solidFill>
            <a:headEnd type="arrow"/>
            <a:tailEnd type="none"/>
          </a:ln>
          <a:effectLst>
            <a:outerShdw blurRad="50800" algn="ctr" rotWithShape="0">
              <a:schemeClr val="bg1"/>
            </a:outerShdw>
          </a:effectLst>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47D9E0FD-EB52-CD46-8C05-AE03903EDBF5}"/>
              </a:ext>
            </a:extLst>
          </p:cNvPr>
          <p:cNvSpPr txBox="1"/>
          <p:nvPr/>
        </p:nvSpPr>
        <p:spPr>
          <a:xfrm>
            <a:off x="1955285" y="5229257"/>
            <a:ext cx="1744965" cy="369332"/>
          </a:xfrm>
          <a:prstGeom prst="rect">
            <a:avLst/>
          </a:prstGeom>
          <a:solidFill>
            <a:srgbClr val="FFFFFF">
              <a:alpha val="69804"/>
            </a:srgbClr>
          </a:solidFill>
          <a:ln>
            <a:noFill/>
          </a:ln>
          <a:effectLst>
            <a:softEdge rad="38100"/>
          </a:effectLst>
        </p:spPr>
        <p:txBody>
          <a:bodyPr wrap="none" rtlCol="0">
            <a:spAutoFit/>
          </a:bodyPr>
          <a:lstStyle/>
          <a:p>
            <a:r>
              <a:rPr lang="en-US" altLang="ja-JP" dirty="0">
                <a:latin typeface="Chalkboard SE" panose="03050602040202020205" pitchFamily="66" charset="0"/>
              </a:rPr>
              <a:t>Screen monitor</a:t>
            </a:r>
            <a:endParaRPr kumimoji="1" lang="ja-JP" altLang="en-US">
              <a:latin typeface="Chalkboard SE" panose="03050602040202020205" pitchFamily="66" charset="0"/>
            </a:endParaRPr>
          </a:p>
        </p:txBody>
      </p:sp>
      <p:sp>
        <p:nvSpPr>
          <p:cNvPr id="36" name="テキスト ボックス 35">
            <a:extLst>
              <a:ext uri="{FF2B5EF4-FFF2-40B4-BE49-F238E27FC236}">
                <a16:creationId xmlns:a16="http://schemas.microsoft.com/office/drawing/2014/main" id="{808270C1-DF70-1745-B556-A11FA181AE6B}"/>
              </a:ext>
            </a:extLst>
          </p:cNvPr>
          <p:cNvSpPr txBox="1"/>
          <p:nvPr/>
        </p:nvSpPr>
        <p:spPr>
          <a:xfrm>
            <a:off x="3868778" y="3944784"/>
            <a:ext cx="4151586" cy="2557367"/>
          </a:xfrm>
          <a:prstGeom prst="rect">
            <a:avLst/>
          </a:prstGeom>
          <a:noFill/>
        </p:spPr>
        <p:txBody>
          <a:bodyPr wrap="none" rtlCol="0">
            <a:spAutoFit/>
          </a:bodyPr>
          <a:lstStyle/>
          <a:p>
            <a:pPr>
              <a:lnSpc>
                <a:spcPct val="150000"/>
              </a:lnSpc>
            </a:pPr>
            <a:r>
              <a:rPr kumimoji="1" lang="en-US" altLang="ja-JP" sz="1200" u="sng" dirty="0">
                <a:latin typeface="Chalkboard SE" panose="03050602040202020205" pitchFamily="66" charset="0"/>
              </a:rPr>
              <a:t>Beam condition</a:t>
            </a:r>
          </a:p>
          <a:p>
            <a:pPr>
              <a:lnSpc>
                <a:spcPct val="150000"/>
              </a:lnSpc>
            </a:pPr>
            <a:r>
              <a:rPr lang="en-US" altLang="ja-JP" sz="1200" dirty="0">
                <a:latin typeface="Chalkboard SE" panose="03050602040202020205" pitchFamily="66" charset="0"/>
              </a:rPr>
              <a:t>- Beam charge / pulse width : 1.2 </a:t>
            </a:r>
            <a:r>
              <a:rPr lang="en-US" altLang="ja-JP" sz="1200" dirty="0" err="1">
                <a:latin typeface="Chalkboard SE" panose="03050602040202020205" pitchFamily="66" charset="0"/>
              </a:rPr>
              <a:t>nC</a:t>
            </a:r>
            <a:r>
              <a:rPr lang="en-US" altLang="ja-JP" sz="1200" dirty="0">
                <a:latin typeface="Chalkboard SE" panose="03050602040202020205" pitchFamily="66" charset="0"/>
              </a:rPr>
              <a:t> / 700 </a:t>
            </a:r>
            <a:r>
              <a:rPr lang="en-US" altLang="ja-JP" sz="1200" dirty="0" err="1">
                <a:latin typeface="Chalkboard SE" panose="03050602040202020205" pitchFamily="66" charset="0"/>
              </a:rPr>
              <a:t>ps</a:t>
            </a:r>
            <a:endParaRPr lang="en-US" altLang="ja-JP" sz="1200" dirty="0">
              <a:latin typeface="Chalkboard SE" panose="03050602040202020205" pitchFamily="66" charset="0"/>
            </a:endParaRPr>
          </a:p>
          <a:p>
            <a:pPr>
              <a:lnSpc>
                <a:spcPct val="150000"/>
              </a:lnSpc>
            </a:pPr>
            <a:r>
              <a:rPr kumimoji="1" lang="en-US" altLang="ja-JP" sz="1200" dirty="0">
                <a:latin typeface="Chalkboard SE" panose="03050602040202020205" pitchFamily="66" charset="0"/>
              </a:rPr>
              <a:t>- Beam energy : 500 </a:t>
            </a:r>
            <a:r>
              <a:rPr kumimoji="1" lang="en-US" altLang="ja-JP" sz="1200" dirty="0" err="1">
                <a:latin typeface="Chalkboard SE" panose="03050602040202020205" pitchFamily="66" charset="0"/>
              </a:rPr>
              <a:t>keV</a:t>
            </a:r>
            <a:endParaRPr kumimoji="1" lang="en-US" altLang="ja-JP" sz="1200" dirty="0">
              <a:latin typeface="Chalkboard SE" panose="03050602040202020205" pitchFamily="66" charset="0"/>
            </a:endParaRPr>
          </a:p>
          <a:p>
            <a:pPr>
              <a:lnSpc>
                <a:spcPct val="150000"/>
              </a:lnSpc>
            </a:pPr>
            <a:r>
              <a:rPr lang="en-US" altLang="ja-JP" sz="1200" dirty="0">
                <a:latin typeface="Chalkboard SE" panose="03050602040202020205" pitchFamily="66" charset="0"/>
              </a:rPr>
              <a:t>- Homogeneous distribution in transvers axis.</a:t>
            </a:r>
          </a:p>
          <a:p>
            <a:pPr>
              <a:lnSpc>
                <a:spcPct val="150000"/>
              </a:lnSpc>
            </a:pPr>
            <a:r>
              <a:rPr lang="en-US" altLang="ja-JP" sz="1200" dirty="0">
                <a:latin typeface="Chalkboard SE" panose="03050602040202020205" pitchFamily="66" charset="0"/>
              </a:rPr>
              <a:t>--------------------------------------------------</a:t>
            </a:r>
          </a:p>
          <a:p>
            <a:pPr>
              <a:lnSpc>
                <a:spcPct val="150000"/>
              </a:lnSpc>
            </a:pPr>
            <a:r>
              <a:rPr kumimoji="1" lang="en-US" altLang="ja-JP" sz="1200" dirty="0">
                <a:latin typeface="Chalkboard SE" panose="03050602040202020205" pitchFamily="66" charset="0"/>
              </a:rPr>
              <a:t>- Cathode heater : 6.3 V /1.52 A</a:t>
            </a:r>
          </a:p>
          <a:p>
            <a:pPr>
              <a:lnSpc>
                <a:spcPct val="150000"/>
              </a:lnSpc>
            </a:pPr>
            <a:r>
              <a:rPr kumimoji="1" lang="en-US" altLang="ja-JP" sz="1200" dirty="0">
                <a:latin typeface="Chalkboard SE" panose="03050602040202020205" pitchFamily="66" charset="0"/>
              </a:rPr>
              <a:t>- HV (DC) </a:t>
            </a:r>
            <a:r>
              <a:rPr lang="en-US" altLang="ja-JP" sz="1200" dirty="0">
                <a:latin typeface="Chalkboard SE" panose="03050602040202020205" pitchFamily="66" charset="0"/>
              </a:rPr>
              <a:t>: 42.3 kV (8.4 kV)</a:t>
            </a:r>
            <a:endParaRPr kumimoji="1" lang="en-US" altLang="ja-JP" sz="1200" dirty="0">
              <a:latin typeface="Chalkboard SE" panose="03050602040202020205" pitchFamily="66" charset="0"/>
            </a:endParaRPr>
          </a:p>
          <a:p>
            <a:pPr>
              <a:lnSpc>
                <a:spcPct val="150000"/>
              </a:lnSpc>
            </a:pPr>
            <a:r>
              <a:rPr kumimoji="1" lang="en-US" altLang="ja-JP" sz="1200" dirty="0">
                <a:latin typeface="Chalkboard SE" panose="03050602040202020205" pitchFamily="66" charset="0"/>
              </a:rPr>
              <a:t>- Bias (set) / </a:t>
            </a:r>
            <a:r>
              <a:rPr kumimoji="1" lang="en-US" altLang="ja-JP" sz="1200" dirty="0" err="1">
                <a:latin typeface="Chalkboard SE" panose="03050602040202020205" pitchFamily="66" charset="0"/>
              </a:rPr>
              <a:t>Pulser</a:t>
            </a:r>
            <a:r>
              <a:rPr kumimoji="1" lang="en-US" altLang="ja-JP" sz="1200" dirty="0">
                <a:latin typeface="Chalkboard SE" panose="03050602040202020205" pitchFamily="66" charset="0"/>
              </a:rPr>
              <a:t> (set) : 120 V / 450 V with 6 dB ATT</a:t>
            </a:r>
          </a:p>
          <a:p>
            <a:pPr>
              <a:lnSpc>
                <a:spcPct val="150000"/>
              </a:lnSpc>
            </a:pPr>
            <a:r>
              <a:rPr kumimoji="1" lang="en-US" altLang="ja-JP" sz="1200" dirty="0">
                <a:latin typeface="Chalkboard SE" panose="03050602040202020205" pitchFamily="66" charset="0"/>
              </a:rPr>
              <a:t>- ML1 / ML2 : 15.0 A / 13.5 A</a:t>
            </a:r>
            <a:endParaRPr kumimoji="1" lang="ja-JP" altLang="en-US" sz="1200">
              <a:latin typeface="Chalkboard SE" panose="03050602040202020205" pitchFamily="66" charset="0"/>
            </a:endParaRPr>
          </a:p>
        </p:txBody>
      </p:sp>
      <p:cxnSp>
        <p:nvCxnSpPr>
          <p:cNvPr id="21" name="直線コネクタ 20">
            <a:extLst>
              <a:ext uri="{FF2B5EF4-FFF2-40B4-BE49-F238E27FC236}">
                <a16:creationId xmlns:a16="http://schemas.microsoft.com/office/drawing/2014/main" id="{D6DD23AA-6AC7-AA41-BDCA-A0313537B44E}"/>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57F88F2-4592-1145-AB13-0A325DBFB0CA}"/>
              </a:ext>
            </a:extLst>
          </p:cNvPr>
          <p:cNvSpPr txBox="1"/>
          <p:nvPr/>
        </p:nvSpPr>
        <p:spPr>
          <a:xfrm>
            <a:off x="125284" y="126877"/>
            <a:ext cx="1467068" cy="400110"/>
          </a:xfrm>
          <a:prstGeom prst="rect">
            <a:avLst/>
          </a:prstGeom>
          <a:noFill/>
        </p:spPr>
        <p:txBody>
          <a:bodyPr wrap="none" rtlCol="0">
            <a:spAutoFit/>
          </a:bodyPr>
          <a:lstStyle/>
          <a:p>
            <a:r>
              <a:rPr lang="ja-JP" altLang="en-US" sz="2000">
                <a:latin typeface="Hiragino Maru Gothic ProN W4" charset="-128"/>
                <a:ea typeface="Hiragino Maru Gothic ProN W4" charset="-128"/>
                <a:cs typeface="Hiragino Maru Gothic ProN W4" charset="-128"/>
              </a:rPr>
              <a:t>ビーム試験</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848579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350A036-21A0-D545-973C-E72DFA9F18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31" y="899577"/>
            <a:ext cx="2450505" cy="1368000"/>
          </a:xfrm>
          <a:prstGeom prst="rect">
            <a:avLst/>
          </a:prstGeom>
        </p:spPr>
      </p:pic>
      <p:pic>
        <p:nvPicPr>
          <p:cNvPr id="9" name="図 8">
            <a:extLst>
              <a:ext uri="{FF2B5EF4-FFF2-40B4-BE49-F238E27FC236}">
                <a16:creationId xmlns:a16="http://schemas.microsoft.com/office/drawing/2014/main" id="{3460C03F-08FC-6048-B0F1-DA86FB1F93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331" y="2267577"/>
            <a:ext cx="2450504" cy="1368000"/>
          </a:xfrm>
          <a:prstGeom prst="rect">
            <a:avLst/>
          </a:prstGeom>
        </p:spPr>
      </p:pic>
      <p:sp>
        <p:nvSpPr>
          <p:cNvPr id="33" name="テキスト ボックス 32">
            <a:extLst>
              <a:ext uri="{FF2B5EF4-FFF2-40B4-BE49-F238E27FC236}">
                <a16:creationId xmlns:a16="http://schemas.microsoft.com/office/drawing/2014/main" id="{200F4148-5747-2848-892E-DD7576946E98}"/>
              </a:ext>
            </a:extLst>
          </p:cNvPr>
          <p:cNvSpPr txBox="1"/>
          <p:nvPr/>
        </p:nvSpPr>
        <p:spPr>
          <a:xfrm>
            <a:off x="598737" y="907143"/>
            <a:ext cx="1363643" cy="646331"/>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ø2.2 (45pC)</a:t>
            </a:r>
            <a:endParaRPr lang="ja-JP" altLang="en-US">
              <a:solidFill>
                <a:schemeClr val="bg1"/>
              </a:solidFill>
              <a:latin typeface="Chalkboard SE" panose="03050602040202020205" pitchFamily="66" charset="0"/>
            </a:endParaRPr>
          </a:p>
          <a:p>
            <a:endParaRPr kumimoji="1" lang="ja-JP" altLang="en-US">
              <a:solidFill>
                <a:schemeClr val="bg1"/>
              </a:solidFill>
              <a:latin typeface="Chalkboard SE" panose="03050602040202020205" pitchFamily="66" charset="0"/>
            </a:endParaRPr>
          </a:p>
        </p:txBody>
      </p:sp>
      <p:sp>
        <p:nvSpPr>
          <p:cNvPr id="34" name="テキスト ボックス 33">
            <a:extLst>
              <a:ext uri="{FF2B5EF4-FFF2-40B4-BE49-F238E27FC236}">
                <a16:creationId xmlns:a16="http://schemas.microsoft.com/office/drawing/2014/main" id="{6E22F719-B005-C54A-B42D-EE856F0C6C98}"/>
              </a:ext>
            </a:extLst>
          </p:cNvPr>
          <p:cNvSpPr txBox="1"/>
          <p:nvPr/>
        </p:nvSpPr>
        <p:spPr>
          <a:xfrm>
            <a:off x="598736" y="2282710"/>
            <a:ext cx="1370503"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ø2.8 (93pC)</a:t>
            </a:r>
            <a:endParaRPr kumimoji="1" lang="ja-JP" altLang="en-US">
              <a:solidFill>
                <a:schemeClr val="bg1"/>
              </a:solidFill>
              <a:latin typeface="Chalkboard SE" panose="03050602040202020205" pitchFamily="66" charset="0"/>
            </a:endParaRPr>
          </a:p>
        </p:txBody>
      </p:sp>
      <p:sp>
        <p:nvSpPr>
          <p:cNvPr id="47" name="円/楕円 46">
            <a:extLst>
              <a:ext uri="{FF2B5EF4-FFF2-40B4-BE49-F238E27FC236}">
                <a16:creationId xmlns:a16="http://schemas.microsoft.com/office/drawing/2014/main" id="{C082539A-2847-EE4A-8525-A3EDEC2E1FCC}"/>
              </a:ext>
            </a:extLst>
          </p:cNvPr>
          <p:cNvSpPr/>
          <p:nvPr/>
        </p:nvSpPr>
        <p:spPr>
          <a:xfrm>
            <a:off x="1582858" y="1665826"/>
            <a:ext cx="212400" cy="2124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07429F0F-B790-D145-AB3E-9B84A46B8C8C}"/>
              </a:ext>
            </a:extLst>
          </p:cNvPr>
          <p:cNvSpPr/>
          <p:nvPr/>
        </p:nvSpPr>
        <p:spPr>
          <a:xfrm>
            <a:off x="1552258" y="3005751"/>
            <a:ext cx="273600" cy="2736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EC4EA32F-861D-654A-9052-E97AB28D13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330" y="3632845"/>
            <a:ext cx="2450505" cy="1368000"/>
          </a:xfrm>
          <a:prstGeom prst="rect">
            <a:avLst/>
          </a:prstGeom>
        </p:spPr>
      </p:pic>
      <p:pic>
        <p:nvPicPr>
          <p:cNvPr id="13" name="図 12">
            <a:extLst>
              <a:ext uri="{FF2B5EF4-FFF2-40B4-BE49-F238E27FC236}">
                <a16:creationId xmlns:a16="http://schemas.microsoft.com/office/drawing/2014/main" id="{F1662B9B-E610-9C43-8FBE-7626736217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0329" y="5015100"/>
            <a:ext cx="2450506" cy="1368001"/>
          </a:xfrm>
          <a:prstGeom prst="rect">
            <a:avLst/>
          </a:prstGeom>
        </p:spPr>
      </p:pic>
      <p:pic>
        <p:nvPicPr>
          <p:cNvPr id="15" name="図 14">
            <a:extLst>
              <a:ext uri="{FF2B5EF4-FFF2-40B4-BE49-F238E27FC236}">
                <a16:creationId xmlns:a16="http://schemas.microsoft.com/office/drawing/2014/main" id="{E637EBC1-4158-4A41-ADB5-0BDBA12C98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6992" y="907143"/>
            <a:ext cx="2450505" cy="1368000"/>
          </a:xfrm>
          <a:prstGeom prst="rect">
            <a:avLst/>
          </a:prstGeom>
        </p:spPr>
      </p:pic>
      <p:sp>
        <p:nvSpPr>
          <p:cNvPr id="35" name="テキスト ボックス 34">
            <a:extLst>
              <a:ext uri="{FF2B5EF4-FFF2-40B4-BE49-F238E27FC236}">
                <a16:creationId xmlns:a16="http://schemas.microsoft.com/office/drawing/2014/main" id="{42BB6B70-3153-E246-B2ED-2ABB634D35FD}"/>
              </a:ext>
            </a:extLst>
          </p:cNvPr>
          <p:cNvSpPr txBox="1"/>
          <p:nvPr/>
        </p:nvSpPr>
        <p:spPr>
          <a:xfrm>
            <a:off x="608621" y="3645020"/>
            <a:ext cx="1551066"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ø3.4 (0.14nC)</a:t>
            </a:r>
            <a:endParaRPr kumimoji="1" lang="ja-JP" altLang="en-US">
              <a:solidFill>
                <a:schemeClr val="bg1"/>
              </a:solidFill>
              <a:latin typeface="Chalkboard SE" panose="03050602040202020205" pitchFamily="66" charset="0"/>
            </a:endParaRPr>
          </a:p>
        </p:txBody>
      </p:sp>
      <p:sp>
        <p:nvSpPr>
          <p:cNvPr id="36" name="テキスト ボックス 35">
            <a:extLst>
              <a:ext uri="{FF2B5EF4-FFF2-40B4-BE49-F238E27FC236}">
                <a16:creationId xmlns:a16="http://schemas.microsoft.com/office/drawing/2014/main" id="{F3B04F18-FAEF-BB4F-BFF3-4BA40319464E}"/>
              </a:ext>
            </a:extLst>
          </p:cNvPr>
          <p:cNvSpPr txBox="1"/>
          <p:nvPr/>
        </p:nvSpPr>
        <p:spPr>
          <a:xfrm>
            <a:off x="595742" y="5027275"/>
            <a:ext cx="1429559"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ø4.0 (0.2nC)</a:t>
            </a:r>
            <a:endParaRPr kumimoji="1" lang="ja-JP" altLang="en-US">
              <a:solidFill>
                <a:schemeClr val="bg1"/>
              </a:solidFill>
              <a:latin typeface="Chalkboard SE" panose="03050602040202020205" pitchFamily="66" charset="0"/>
            </a:endParaRPr>
          </a:p>
        </p:txBody>
      </p:sp>
      <p:sp>
        <p:nvSpPr>
          <p:cNvPr id="37" name="テキスト ボックス 36">
            <a:extLst>
              <a:ext uri="{FF2B5EF4-FFF2-40B4-BE49-F238E27FC236}">
                <a16:creationId xmlns:a16="http://schemas.microsoft.com/office/drawing/2014/main" id="{835EF037-F9F2-7E4C-9DFB-02099E819E31}"/>
              </a:ext>
            </a:extLst>
          </p:cNvPr>
          <p:cNvSpPr txBox="1"/>
          <p:nvPr/>
        </p:nvSpPr>
        <p:spPr>
          <a:xfrm>
            <a:off x="3399185" y="926886"/>
            <a:ext cx="1422634"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ø4.6 (0.3nC)</a:t>
            </a:r>
            <a:endParaRPr kumimoji="1" lang="ja-JP" altLang="en-US">
              <a:solidFill>
                <a:schemeClr val="bg1"/>
              </a:solidFill>
              <a:latin typeface="Chalkboard SE" panose="03050602040202020205" pitchFamily="66" charset="0"/>
            </a:endParaRPr>
          </a:p>
        </p:txBody>
      </p:sp>
      <p:sp>
        <p:nvSpPr>
          <p:cNvPr id="50" name="円/楕円 49">
            <a:extLst>
              <a:ext uri="{FF2B5EF4-FFF2-40B4-BE49-F238E27FC236}">
                <a16:creationId xmlns:a16="http://schemas.microsoft.com/office/drawing/2014/main" id="{FDE29BB4-897A-C04D-AEE8-67D67CDD4F83}"/>
              </a:ext>
            </a:extLst>
          </p:cNvPr>
          <p:cNvSpPr/>
          <p:nvPr/>
        </p:nvSpPr>
        <p:spPr>
          <a:xfrm>
            <a:off x="4270430" y="1554501"/>
            <a:ext cx="446400" cy="4464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a:extLst>
              <a:ext uri="{FF2B5EF4-FFF2-40B4-BE49-F238E27FC236}">
                <a16:creationId xmlns:a16="http://schemas.microsoft.com/office/drawing/2014/main" id="{9BA08A66-3A49-1647-8CFA-D4D216F21A0D}"/>
              </a:ext>
            </a:extLst>
          </p:cNvPr>
          <p:cNvSpPr/>
          <p:nvPr/>
        </p:nvSpPr>
        <p:spPr>
          <a:xfrm>
            <a:off x="1492186" y="5683874"/>
            <a:ext cx="396000" cy="3960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a:extLst>
              <a:ext uri="{FF2B5EF4-FFF2-40B4-BE49-F238E27FC236}">
                <a16:creationId xmlns:a16="http://schemas.microsoft.com/office/drawing/2014/main" id="{F9298225-F2D6-DD4C-AAFD-B939701A5EFF}"/>
              </a:ext>
            </a:extLst>
          </p:cNvPr>
          <p:cNvSpPr/>
          <p:nvPr/>
        </p:nvSpPr>
        <p:spPr>
          <a:xfrm>
            <a:off x="1524587" y="4340781"/>
            <a:ext cx="331200" cy="3312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55B9CD10-22A3-9641-AB67-61DA67DD64D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6617" y="2275145"/>
            <a:ext cx="2450499" cy="1367997"/>
          </a:xfrm>
          <a:prstGeom prst="rect">
            <a:avLst/>
          </a:prstGeom>
        </p:spPr>
      </p:pic>
      <p:pic>
        <p:nvPicPr>
          <p:cNvPr id="23" name="図 22">
            <a:extLst>
              <a:ext uri="{FF2B5EF4-FFF2-40B4-BE49-F238E27FC236}">
                <a16:creationId xmlns:a16="http://schemas.microsoft.com/office/drawing/2014/main" id="{F75FB0E0-395D-F548-BAC1-D8212B0E8A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43006" y="3638535"/>
            <a:ext cx="2450505" cy="1368000"/>
          </a:xfrm>
          <a:prstGeom prst="rect">
            <a:avLst/>
          </a:prstGeom>
        </p:spPr>
      </p:pic>
      <p:sp>
        <p:nvSpPr>
          <p:cNvPr id="39" name="テキスト ボックス 38">
            <a:extLst>
              <a:ext uri="{FF2B5EF4-FFF2-40B4-BE49-F238E27FC236}">
                <a16:creationId xmlns:a16="http://schemas.microsoft.com/office/drawing/2014/main" id="{670FABED-066E-894F-A44C-9D392B17B41B}"/>
              </a:ext>
            </a:extLst>
          </p:cNvPr>
          <p:cNvSpPr txBox="1"/>
          <p:nvPr/>
        </p:nvSpPr>
        <p:spPr>
          <a:xfrm>
            <a:off x="3416433" y="2283534"/>
            <a:ext cx="1545936"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ø5.8 (0.45nC)</a:t>
            </a:r>
            <a:endParaRPr kumimoji="1" lang="ja-JP" altLang="en-US">
              <a:solidFill>
                <a:schemeClr val="bg1"/>
              </a:solidFill>
              <a:latin typeface="Chalkboard SE" panose="03050602040202020205" pitchFamily="66" charset="0"/>
            </a:endParaRPr>
          </a:p>
        </p:txBody>
      </p:sp>
      <p:sp>
        <p:nvSpPr>
          <p:cNvPr id="41" name="テキスト ボックス 40">
            <a:extLst>
              <a:ext uri="{FF2B5EF4-FFF2-40B4-BE49-F238E27FC236}">
                <a16:creationId xmlns:a16="http://schemas.microsoft.com/office/drawing/2014/main" id="{98281E58-DB3D-3D44-9B61-BE3867BF3ABC}"/>
              </a:ext>
            </a:extLst>
          </p:cNvPr>
          <p:cNvSpPr txBox="1"/>
          <p:nvPr/>
        </p:nvSpPr>
        <p:spPr>
          <a:xfrm>
            <a:off x="3409943" y="3643142"/>
            <a:ext cx="1393779"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ø7.0 (0.6nC)</a:t>
            </a:r>
            <a:endParaRPr kumimoji="1" lang="ja-JP" altLang="en-US">
              <a:solidFill>
                <a:schemeClr val="bg1"/>
              </a:solidFill>
              <a:latin typeface="Chalkboard SE" panose="03050602040202020205" pitchFamily="66" charset="0"/>
            </a:endParaRPr>
          </a:p>
        </p:txBody>
      </p:sp>
      <p:sp>
        <p:nvSpPr>
          <p:cNvPr id="54" name="円/楕円 53">
            <a:extLst>
              <a:ext uri="{FF2B5EF4-FFF2-40B4-BE49-F238E27FC236}">
                <a16:creationId xmlns:a16="http://schemas.microsoft.com/office/drawing/2014/main" id="{F9F7E8B0-D3E1-8544-B623-A1F9BD763E68}"/>
              </a:ext>
            </a:extLst>
          </p:cNvPr>
          <p:cNvSpPr/>
          <p:nvPr/>
        </p:nvSpPr>
        <p:spPr>
          <a:xfrm>
            <a:off x="4154407" y="4163217"/>
            <a:ext cx="680400" cy="6804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a:extLst>
              <a:ext uri="{FF2B5EF4-FFF2-40B4-BE49-F238E27FC236}">
                <a16:creationId xmlns:a16="http://schemas.microsoft.com/office/drawing/2014/main" id="{FE3B5D1F-0BA4-344A-B846-78500F971334}"/>
              </a:ext>
            </a:extLst>
          </p:cNvPr>
          <p:cNvSpPr/>
          <p:nvPr/>
        </p:nvSpPr>
        <p:spPr>
          <a:xfrm>
            <a:off x="4205618" y="2871755"/>
            <a:ext cx="565200" cy="5652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C24EAC05-2AF3-5348-A124-06E024B5B95F}"/>
              </a:ext>
            </a:extLst>
          </p:cNvPr>
          <p:cNvPicPr>
            <a:picLocks noChangeAspect="1"/>
          </p:cNvPicPr>
          <p:nvPr/>
        </p:nvPicPr>
        <p:blipFill>
          <a:blip r:embed="rId10"/>
          <a:stretch>
            <a:fillRect/>
          </a:stretch>
        </p:blipFill>
        <p:spPr>
          <a:xfrm>
            <a:off x="5033351" y="2271358"/>
            <a:ext cx="0" cy="0"/>
          </a:xfrm>
          <a:prstGeom prst="rect">
            <a:avLst/>
          </a:prstGeom>
        </p:spPr>
      </p:pic>
      <p:pic>
        <p:nvPicPr>
          <p:cNvPr id="43" name="図 42">
            <a:extLst>
              <a:ext uri="{FF2B5EF4-FFF2-40B4-BE49-F238E27FC236}">
                <a16:creationId xmlns:a16="http://schemas.microsoft.com/office/drawing/2014/main" id="{3F279223-E80B-A04C-9FE6-A20EFDF7FDA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236612" y="5037849"/>
            <a:ext cx="2450504" cy="1368000"/>
          </a:xfrm>
          <a:prstGeom prst="rect">
            <a:avLst/>
          </a:prstGeom>
        </p:spPr>
      </p:pic>
      <p:pic>
        <p:nvPicPr>
          <p:cNvPr id="44" name="図 43">
            <a:extLst>
              <a:ext uri="{FF2B5EF4-FFF2-40B4-BE49-F238E27FC236}">
                <a16:creationId xmlns:a16="http://schemas.microsoft.com/office/drawing/2014/main" id="{C4AEF867-9063-BA4C-9D15-48B72FB1A71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45682" y="896847"/>
            <a:ext cx="2450504" cy="1368000"/>
          </a:xfrm>
          <a:prstGeom prst="rect">
            <a:avLst/>
          </a:prstGeom>
        </p:spPr>
      </p:pic>
      <p:pic>
        <p:nvPicPr>
          <p:cNvPr id="45" name="図 44">
            <a:extLst>
              <a:ext uri="{FF2B5EF4-FFF2-40B4-BE49-F238E27FC236}">
                <a16:creationId xmlns:a16="http://schemas.microsoft.com/office/drawing/2014/main" id="{ABDFB725-B3C5-8D42-935E-A619C3F9C550}"/>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45683" y="2264847"/>
            <a:ext cx="2450504" cy="1367999"/>
          </a:xfrm>
          <a:prstGeom prst="rect">
            <a:avLst/>
          </a:prstGeom>
        </p:spPr>
      </p:pic>
      <p:pic>
        <p:nvPicPr>
          <p:cNvPr id="58" name="図 57">
            <a:extLst>
              <a:ext uri="{FF2B5EF4-FFF2-40B4-BE49-F238E27FC236}">
                <a16:creationId xmlns:a16="http://schemas.microsoft.com/office/drawing/2014/main" id="{61871552-FFA0-084C-8129-10F331FD1885}"/>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45683" y="3632846"/>
            <a:ext cx="2450504" cy="1367999"/>
          </a:xfrm>
          <a:prstGeom prst="rect">
            <a:avLst/>
          </a:prstGeom>
        </p:spPr>
      </p:pic>
      <p:sp>
        <p:nvSpPr>
          <p:cNvPr id="60" name="テキスト ボックス 59">
            <a:extLst>
              <a:ext uri="{FF2B5EF4-FFF2-40B4-BE49-F238E27FC236}">
                <a16:creationId xmlns:a16="http://schemas.microsoft.com/office/drawing/2014/main" id="{ECCD432B-ED90-0943-A43C-F3EB71BC3A9E}"/>
              </a:ext>
            </a:extLst>
          </p:cNvPr>
          <p:cNvSpPr txBox="1"/>
          <p:nvPr/>
        </p:nvSpPr>
        <p:spPr>
          <a:xfrm>
            <a:off x="3407897" y="5037848"/>
            <a:ext cx="1552605"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ø8.2 (0.75nC)</a:t>
            </a:r>
            <a:endParaRPr kumimoji="1" lang="ja-JP" altLang="en-US">
              <a:solidFill>
                <a:schemeClr val="bg1"/>
              </a:solidFill>
              <a:latin typeface="Chalkboard SE" panose="03050602040202020205" pitchFamily="66" charset="0"/>
            </a:endParaRPr>
          </a:p>
        </p:txBody>
      </p:sp>
      <p:sp>
        <p:nvSpPr>
          <p:cNvPr id="61" name="テキスト ボックス 60">
            <a:extLst>
              <a:ext uri="{FF2B5EF4-FFF2-40B4-BE49-F238E27FC236}">
                <a16:creationId xmlns:a16="http://schemas.microsoft.com/office/drawing/2014/main" id="{C23B9E9F-5F40-6949-A0BF-419A04475D1E}"/>
              </a:ext>
            </a:extLst>
          </p:cNvPr>
          <p:cNvSpPr txBox="1"/>
          <p:nvPr/>
        </p:nvSpPr>
        <p:spPr>
          <a:xfrm>
            <a:off x="6204089" y="896845"/>
            <a:ext cx="1567865"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ø8.8 (0.84nC)</a:t>
            </a:r>
            <a:endParaRPr kumimoji="1" lang="ja-JP" altLang="en-US">
              <a:solidFill>
                <a:schemeClr val="bg1"/>
              </a:solidFill>
              <a:latin typeface="Chalkboard SE" panose="03050602040202020205" pitchFamily="66" charset="0"/>
            </a:endParaRPr>
          </a:p>
        </p:txBody>
      </p:sp>
      <p:sp>
        <p:nvSpPr>
          <p:cNvPr id="62" name="テキスト ボックス 61">
            <a:extLst>
              <a:ext uri="{FF2B5EF4-FFF2-40B4-BE49-F238E27FC236}">
                <a16:creationId xmlns:a16="http://schemas.microsoft.com/office/drawing/2014/main" id="{6E2FB129-4F85-8A45-BF3E-19FAD650D64C}"/>
              </a:ext>
            </a:extLst>
          </p:cNvPr>
          <p:cNvSpPr txBox="1"/>
          <p:nvPr/>
        </p:nvSpPr>
        <p:spPr>
          <a:xfrm>
            <a:off x="6204088" y="2272412"/>
            <a:ext cx="1534203"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ø9.4 (0.94nC)</a:t>
            </a:r>
            <a:endParaRPr kumimoji="1" lang="ja-JP" altLang="en-US">
              <a:solidFill>
                <a:schemeClr val="bg1"/>
              </a:solidFill>
              <a:latin typeface="Chalkboard SE" panose="03050602040202020205" pitchFamily="66" charset="0"/>
            </a:endParaRPr>
          </a:p>
        </p:txBody>
      </p:sp>
      <p:sp>
        <p:nvSpPr>
          <p:cNvPr id="63" name="テキスト ボックス 62">
            <a:extLst>
              <a:ext uri="{FF2B5EF4-FFF2-40B4-BE49-F238E27FC236}">
                <a16:creationId xmlns:a16="http://schemas.microsoft.com/office/drawing/2014/main" id="{B52BA00F-4BA3-D14B-BDEC-D54F459466D6}"/>
              </a:ext>
            </a:extLst>
          </p:cNvPr>
          <p:cNvSpPr txBox="1"/>
          <p:nvPr/>
        </p:nvSpPr>
        <p:spPr>
          <a:xfrm>
            <a:off x="6204087" y="3647979"/>
            <a:ext cx="1700850" cy="369332"/>
          </a:xfrm>
          <a:prstGeom prst="rect">
            <a:avLst/>
          </a:prstGeom>
          <a:noFill/>
        </p:spPr>
        <p:txBody>
          <a:bodyPr wrap="none" rtlCol="0">
            <a:spAutoFit/>
          </a:bodyPr>
          <a:lstStyle/>
          <a:p>
            <a:r>
              <a:rPr lang="en-US" altLang="ja-JP" dirty="0">
                <a:solidFill>
                  <a:schemeClr val="bg1"/>
                </a:solidFill>
                <a:latin typeface="Chalkboard SE" panose="03050602040202020205" pitchFamily="66" charset="0"/>
              </a:rPr>
              <a:t>ø10.0 (1.04nC)</a:t>
            </a:r>
            <a:endParaRPr kumimoji="1" lang="ja-JP" altLang="en-US">
              <a:solidFill>
                <a:schemeClr val="bg1"/>
              </a:solidFill>
              <a:latin typeface="Chalkboard SE" panose="03050602040202020205" pitchFamily="66" charset="0"/>
            </a:endParaRPr>
          </a:p>
        </p:txBody>
      </p:sp>
      <p:sp>
        <p:nvSpPr>
          <p:cNvPr id="64" name="円/楕円 63">
            <a:extLst>
              <a:ext uri="{FF2B5EF4-FFF2-40B4-BE49-F238E27FC236}">
                <a16:creationId xmlns:a16="http://schemas.microsoft.com/office/drawing/2014/main" id="{725CC2D5-9260-5940-BCCF-020FF2E0A872}"/>
              </a:ext>
            </a:extLst>
          </p:cNvPr>
          <p:cNvSpPr/>
          <p:nvPr/>
        </p:nvSpPr>
        <p:spPr>
          <a:xfrm>
            <a:off x="4081514" y="5515477"/>
            <a:ext cx="795600" cy="7956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a:extLst>
              <a:ext uri="{FF2B5EF4-FFF2-40B4-BE49-F238E27FC236}">
                <a16:creationId xmlns:a16="http://schemas.microsoft.com/office/drawing/2014/main" id="{82782F02-CBCE-0C45-A90E-4063669DF55B}"/>
              </a:ext>
            </a:extLst>
          </p:cNvPr>
          <p:cNvSpPr/>
          <p:nvPr/>
        </p:nvSpPr>
        <p:spPr>
          <a:xfrm>
            <a:off x="6859984" y="1337112"/>
            <a:ext cx="856800" cy="8568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a:extLst>
              <a:ext uri="{FF2B5EF4-FFF2-40B4-BE49-F238E27FC236}">
                <a16:creationId xmlns:a16="http://schemas.microsoft.com/office/drawing/2014/main" id="{5BB1088B-FFB4-734B-AD40-C58326D573C0}"/>
              </a:ext>
            </a:extLst>
          </p:cNvPr>
          <p:cNvSpPr/>
          <p:nvPr/>
        </p:nvSpPr>
        <p:spPr>
          <a:xfrm>
            <a:off x="6831184" y="2680095"/>
            <a:ext cx="914400" cy="9144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a:extLst>
              <a:ext uri="{FF2B5EF4-FFF2-40B4-BE49-F238E27FC236}">
                <a16:creationId xmlns:a16="http://schemas.microsoft.com/office/drawing/2014/main" id="{138FE247-61F7-D547-966C-63EB6265085E}"/>
              </a:ext>
            </a:extLst>
          </p:cNvPr>
          <p:cNvSpPr/>
          <p:nvPr/>
        </p:nvSpPr>
        <p:spPr>
          <a:xfrm>
            <a:off x="6802384" y="4021820"/>
            <a:ext cx="972000" cy="972000"/>
          </a:xfrm>
          <a:prstGeom prst="ellipse">
            <a:avLst/>
          </a:prstGeom>
          <a:noFill/>
          <a:ln w="3175">
            <a:solidFill>
              <a:srgbClr val="FFFFFF">
                <a:alpha val="69804"/>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6E834B52-6C9F-554F-9F36-C13B45280413}"/>
              </a:ext>
            </a:extLst>
          </p:cNvPr>
          <p:cNvSpPr txBox="1"/>
          <p:nvPr/>
        </p:nvSpPr>
        <p:spPr>
          <a:xfrm>
            <a:off x="610051" y="4253895"/>
            <a:ext cx="747320" cy="276999"/>
          </a:xfrm>
          <a:prstGeom prst="rect">
            <a:avLst/>
          </a:prstGeom>
          <a:noFill/>
          <a:ln>
            <a:noFill/>
          </a:ln>
          <a:effectLst>
            <a:softEdge rad="38100"/>
          </a:effectLst>
        </p:spPr>
        <p:txBody>
          <a:bodyPr wrap="none" rtlCol="0">
            <a:spAutoFit/>
          </a:bodyPr>
          <a:lstStyle/>
          <a:p>
            <a:r>
              <a:rPr lang="en-US" altLang="ja-JP" sz="1200" dirty="0">
                <a:solidFill>
                  <a:schemeClr val="bg1"/>
                </a:solidFill>
                <a:latin typeface="Chalkboard SE" panose="03050602040202020205" pitchFamily="66" charset="0"/>
              </a:rPr>
              <a:t>Iris size</a:t>
            </a:r>
            <a:endParaRPr kumimoji="1" lang="ja-JP" altLang="en-US" sz="1200">
              <a:solidFill>
                <a:schemeClr val="bg1"/>
              </a:solidFill>
              <a:latin typeface="Chalkboard SE" panose="03050602040202020205" pitchFamily="66" charset="0"/>
            </a:endParaRPr>
          </a:p>
        </p:txBody>
      </p:sp>
      <p:cxnSp>
        <p:nvCxnSpPr>
          <p:cNvPr id="69" name="直線矢印コネクタ 68">
            <a:extLst>
              <a:ext uri="{FF2B5EF4-FFF2-40B4-BE49-F238E27FC236}">
                <a16:creationId xmlns:a16="http://schemas.microsoft.com/office/drawing/2014/main" id="{8718E2D1-93EE-F94F-B85A-33C04B591843}"/>
              </a:ext>
            </a:extLst>
          </p:cNvPr>
          <p:cNvCxnSpPr>
            <a:cxnSpLocks/>
          </p:cNvCxnSpPr>
          <p:nvPr/>
        </p:nvCxnSpPr>
        <p:spPr>
          <a:xfrm>
            <a:off x="1289672" y="4405154"/>
            <a:ext cx="221023" cy="4223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275A4D5-5CB1-B345-BE71-265B18F6DEF5}"/>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6DC92D2D-F2CE-3C49-B7CF-E829AE8950B8}"/>
              </a:ext>
            </a:extLst>
          </p:cNvPr>
          <p:cNvSpPr txBox="1"/>
          <p:nvPr/>
        </p:nvSpPr>
        <p:spPr>
          <a:xfrm>
            <a:off x="125284" y="126877"/>
            <a:ext cx="6853158" cy="400110"/>
          </a:xfrm>
          <a:prstGeom prst="rect">
            <a:avLst/>
          </a:prstGeom>
          <a:noFill/>
        </p:spPr>
        <p:txBody>
          <a:bodyPr wrap="none" rtlCol="0">
            <a:spAutoFit/>
          </a:bodyPr>
          <a:lstStyle/>
          <a:p>
            <a:r>
              <a:rPr lang="ja-JP" altLang="en-US" sz="2000">
                <a:latin typeface="Hiragino Maru Gothic ProN W4" charset="-128"/>
                <a:ea typeface="Hiragino Maru Gothic ProN W4" charset="-128"/>
                <a:cs typeface="Hiragino Maru Gothic ProN W4" charset="-128"/>
              </a:rPr>
              <a:t>コリメータサイズに対するビームサイズとビーム電荷量</a:t>
            </a:r>
            <a:endParaRPr lang="en-US" altLang="ja-JP" sz="2000" dirty="0">
              <a:latin typeface="Hiragino Maru Gothic ProN W4" charset="-128"/>
              <a:ea typeface="Hiragino Maru Gothic ProN W4" charset="-128"/>
              <a:cs typeface="Hiragino Maru Gothic ProN W4" charset="-128"/>
            </a:endParaRPr>
          </a:p>
        </p:txBody>
      </p:sp>
    </p:spTree>
    <p:extLst>
      <p:ext uri="{BB962C8B-B14F-4D97-AF65-F5344CB8AC3E}">
        <p14:creationId xmlns:p14="http://schemas.microsoft.com/office/powerpoint/2010/main" val="3792636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D87C973-0040-2046-913E-B4564D821794}"/>
              </a:ext>
            </a:extLst>
          </p:cNvPr>
          <p:cNvSpPr txBox="1"/>
          <p:nvPr/>
        </p:nvSpPr>
        <p:spPr>
          <a:xfrm>
            <a:off x="125284" y="126877"/>
            <a:ext cx="4801314"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従来型熱電子銃と低エミッタンス電子銃</a:t>
            </a:r>
            <a:endParaRPr lang="en-US" altLang="ja-JP" sz="2000" dirty="0">
              <a:latin typeface="ヒラギノ丸ゴ ProN W4"/>
              <a:ea typeface="ヒラギノ丸ゴ ProN W4"/>
              <a:cs typeface="ヒラギノ丸ゴ ProN W4"/>
            </a:endParaRPr>
          </a:p>
        </p:txBody>
      </p:sp>
      <p:sp>
        <p:nvSpPr>
          <p:cNvPr id="5" name="テキスト ボックス 4">
            <a:extLst>
              <a:ext uri="{FF2B5EF4-FFF2-40B4-BE49-F238E27FC236}">
                <a16:creationId xmlns:a16="http://schemas.microsoft.com/office/drawing/2014/main" id="{91688FC2-E240-8B46-8B96-E1557F2CC12C}"/>
              </a:ext>
            </a:extLst>
          </p:cNvPr>
          <p:cNvSpPr txBox="1"/>
          <p:nvPr/>
        </p:nvSpPr>
        <p:spPr>
          <a:xfrm>
            <a:off x="192833" y="580452"/>
            <a:ext cx="8634644" cy="4901022"/>
          </a:xfrm>
          <a:prstGeom prst="rect">
            <a:avLst/>
          </a:prstGeom>
          <a:noFill/>
        </p:spPr>
        <p:txBody>
          <a:bodyPr wrap="square" rtlCol="0">
            <a:spAutoFit/>
          </a:bodyPr>
          <a:lstStyle/>
          <a:p>
            <a:pPr marL="4763" indent="-4763" algn="just">
              <a:lnSpc>
                <a:spcPct val="150000"/>
              </a:lnSpc>
            </a:pPr>
            <a:r>
              <a:rPr lang="ja-JP" altLang="en-US" sz="1400">
                <a:latin typeface="ヒラギノ丸ゴ ProN W4"/>
                <a:ea typeface="ヒラギノ丸ゴ ProN W4"/>
                <a:cs typeface="ヒラギノ丸ゴ ProN W4"/>
              </a:rPr>
              <a:t>衝突型加速器、放射光源のための蓄積リングでは、電子入射器として線型加速器が用いられる。その線型加速器では、保守性・操作性に優れたグリッド付き熱電子銃（</a:t>
            </a:r>
            <a:r>
              <a:rPr lang="en-US" altLang="ja-JP" sz="1400" dirty="0">
                <a:latin typeface="ヒラギノ丸ゴ ProN W4"/>
                <a:ea typeface="ヒラギノ丸ゴ ProN W4"/>
                <a:cs typeface="ヒラギノ丸ゴ ProN W4"/>
              </a:rPr>
              <a:t>1 </a:t>
            </a:r>
            <a:r>
              <a:rPr lang="en-US" altLang="ja-JP" sz="1400" dirty="0" err="1">
                <a:latin typeface="ヒラギノ丸ゴ ProN W4"/>
                <a:ea typeface="ヒラギノ丸ゴ ProN W4"/>
                <a:cs typeface="ヒラギノ丸ゴ ProN W4"/>
              </a:rPr>
              <a:t>nC</a:t>
            </a:r>
            <a:r>
              <a:rPr lang="en-US" altLang="ja-JP" sz="1400" dirty="0">
                <a:latin typeface="ヒラギノ丸ゴ ProN W4"/>
                <a:ea typeface="ヒラギノ丸ゴ ProN W4"/>
                <a:cs typeface="ヒラギノ丸ゴ ProN W4"/>
              </a:rPr>
              <a:t> / ~ 20 mm </a:t>
            </a:r>
            <a:r>
              <a:rPr lang="en-US" altLang="ja-JP" sz="1400" dirty="0" err="1">
                <a:latin typeface="ヒラギノ丸ゴ ProN W4"/>
                <a:ea typeface="ヒラギノ丸ゴ ProN W4"/>
                <a:cs typeface="ヒラギノ丸ゴ ProN W4"/>
              </a:rPr>
              <a:t>mrad</a:t>
            </a:r>
            <a:r>
              <a:rPr lang="ja-JP" altLang="en-US" sz="1400">
                <a:latin typeface="ヒラギノ丸ゴ ProN W4"/>
                <a:ea typeface="ヒラギノ丸ゴ ProN W4"/>
                <a:cs typeface="ヒラギノ丸ゴ ProN W4"/>
              </a:rPr>
              <a:t>）が長年使用されてきた。</a:t>
            </a:r>
            <a:endParaRPr lang="en-US" altLang="ja-JP" sz="1400" dirty="0">
              <a:latin typeface="ヒラギノ丸ゴ ProN W4"/>
              <a:ea typeface="ヒラギノ丸ゴ ProN W4"/>
              <a:cs typeface="ヒラギノ丸ゴ ProN W4"/>
            </a:endParaRPr>
          </a:p>
          <a:p>
            <a:pPr marL="4763" indent="-4763" algn="just">
              <a:lnSpc>
                <a:spcPct val="150000"/>
              </a:lnSpc>
            </a:pPr>
            <a:endParaRPr lang="en-US" altLang="ja-JP" sz="1400" dirty="0">
              <a:latin typeface="ヒラギノ丸ゴ ProN W4"/>
              <a:ea typeface="ヒラギノ丸ゴ ProN W4"/>
              <a:cs typeface="ヒラギノ丸ゴ ProN W4"/>
            </a:endParaRPr>
          </a:p>
          <a:p>
            <a:pPr marL="4763" indent="-4763" algn="just">
              <a:lnSpc>
                <a:spcPct val="150000"/>
              </a:lnSpc>
            </a:pPr>
            <a:r>
              <a:rPr lang="ja-JP" altLang="en-US" sz="1400">
                <a:latin typeface="ヒラギノ丸ゴ ProN W4"/>
                <a:ea typeface="ヒラギノ丸ゴ ProN W4"/>
                <a:cs typeface="ヒラギノ丸ゴ ProN W4"/>
              </a:rPr>
              <a:t>近年、低エミッタンス電子ビーム生成可能な線型加速器が要請される。</a:t>
            </a:r>
            <a:endParaRPr lang="en-US" altLang="ja-JP" sz="1400" dirty="0">
              <a:latin typeface="ヒラギノ丸ゴ ProN W4"/>
              <a:ea typeface="ヒラギノ丸ゴ ProN W4"/>
              <a:cs typeface="ヒラギノ丸ゴ ProN W4"/>
            </a:endParaRPr>
          </a:p>
          <a:p>
            <a:pPr marL="222250" indent="-217488"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線型加速器をベースとする</a:t>
            </a:r>
            <a:r>
              <a:rPr lang="en-US" altLang="ja-JP" sz="1400" dirty="0">
                <a:latin typeface="ヒラギノ丸ゴ ProN W4"/>
                <a:ea typeface="ヒラギノ丸ゴ ProN W4"/>
                <a:cs typeface="ヒラギノ丸ゴ ProN W4"/>
              </a:rPr>
              <a:t>X</a:t>
            </a:r>
            <a:r>
              <a:rPr lang="ja-JP" altLang="en-US" sz="1400">
                <a:latin typeface="ヒラギノ丸ゴ ProN W4"/>
                <a:ea typeface="ヒラギノ丸ゴ ProN W4"/>
                <a:cs typeface="ヒラギノ丸ゴ ProN W4"/>
              </a:rPr>
              <a:t>線自由電子レーザー</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高輝度・低エミッタンス蓄積リングのための高品質ビーム生成可能な入射器</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線形加速器で得られる（断熱減衰後の）エミッタンスは、電子銃でのビーム生成時エミッタンスに強く依存する。</a:t>
            </a:r>
            <a:endParaRPr lang="en-US" altLang="ja-JP" sz="1400" dirty="0">
              <a:latin typeface="ヒラギノ丸ゴ ProN W4"/>
              <a:ea typeface="ヒラギノ丸ゴ ProN W4"/>
              <a:cs typeface="ヒラギノ丸ゴ ProN W4"/>
            </a:endParaRPr>
          </a:p>
          <a:p>
            <a:pPr marL="227013" indent="-227013" algn="just">
              <a:lnSpc>
                <a:spcPct val="150000"/>
              </a:lnSpc>
            </a:pP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u="sng">
                <a:latin typeface="ヒラギノ丸ゴ ProN W4"/>
                <a:ea typeface="ヒラギノ丸ゴ ProN W4"/>
                <a:cs typeface="ヒラギノ丸ゴ ProN W4"/>
              </a:rPr>
              <a:t>高輝度・低エミッタンス電子銃（</a:t>
            </a:r>
            <a:r>
              <a:rPr lang="en-US" altLang="ja-JP" sz="1400" u="sng" dirty="0">
                <a:latin typeface="ヒラギノ丸ゴ ProN W4"/>
                <a:ea typeface="ヒラギノ丸ゴ ProN W4"/>
                <a:cs typeface="ヒラギノ丸ゴ ProN W4"/>
              </a:rPr>
              <a:t>0.5 ~ 1 </a:t>
            </a:r>
            <a:r>
              <a:rPr lang="en-US" altLang="ja-JP" sz="1400" u="sng" dirty="0" err="1">
                <a:latin typeface="ヒラギノ丸ゴ ProN W4"/>
                <a:ea typeface="ヒラギノ丸ゴ ProN W4"/>
                <a:cs typeface="ヒラギノ丸ゴ ProN W4"/>
              </a:rPr>
              <a:t>nC</a:t>
            </a:r>
            <a:r>
              <a:rPr lang="en-US" altLang="ja-JP" sz="1400" u="sng" dirty="0">
                <a:latin typeface="ヒラギノ丸ゴ ProN W4"/>
                <a:ea typeface="ヒラギノ丸ゴ ProN W4"/>
                <a:cs typeface="ヒラギノ丸ゴ ProN W4"/>
              </a:rPr>
              <a:t> / &lt; 2 mm </a:t>
            </a:r>
            <a:r>
              <a:rPr lang="en-US" altLang="ja-JP" sz="1400" u="sng" dirty="0" err="1">
                <a:latin typeface="ヒラギノ丸ゴ ProN W4"/>
                <a:ea typeface="ヒラギノ丸ゴ ProN W4"/>
                <a:cs typeface="ヒラギノ丸ゴ ProN W4"/>
              </a:rPr>
              <a:t>mrad</a:t>
            </a:r>
            <a:r>
              <a:rPr lang="ja-JP" altLang="en-US" sz="1400" u="sng">
                <a:latin typeface="ヒラギノ丸ゴ ProN W4"/>
                <a:ea typeface="ヒラギノ丸ゴ ProN W4"/>
                <a:cs typeface="ヒラギノ丸ゴ ProN W4"/>
              </a:rPr>
              <a:t>）</a:t>
            </a:r>
            <a:endParaRPr lang="en-US" altLang="ja-JP" sz="1400" u="sng"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光陰極型</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電子銃（</a:t>
            </a:r>
            <a:r>
              <a:rPr lang="en-US" altLang="ja-JP" sz="1400" dirty="0">
                <a:latin typeface="ヒラギノ丸ゴ ProN W4"/>
                <a:ea typeface="ヒラギノ丸ゴ ProN W4"/>
                <a:cs typeface="ヒラギノ丸ゴ ProN W4"/>
              </a:rPr>
              <a:t>1.6</a:t>
            </a:r>
            <a:r>
              <a:rPr lang="ja-JP" altLang="en-US" sz="1400">
                <a:latin typeface="ヒラギノ丸ゴ ProN W4"/>
                <a:ea typeface="ヒラギノ丸ゴ ProN W4"/>
                <a:cs typeface="ヒラギノ丸ゴ ProN W4"/>
              </a:rPr>
              <a:t>セル</a:t>
            </a:r>
            <a:r>
              <a:rPr lang="en-US" altLang="ja-JP" sz="1400" dirty="0">
                <a:latin typeface="ヒラギノ丸ゴ ProN W4"/>
                <a:ea typeface="ヒラギノ丸ゴ ProN W4"/>
                <a:cs typeface="ヒラギノ丸ゴ ProN W4"/>
              </a:rPr>
              <a:t>BNL</a:t>
            </a:r>
            <a:r>
              <a:rPr lang="ja-JP" altLang="en-US" sz="1400">
                <a:latin typeface="ヒラギノ丸ゴ ProN W4"/>
                <a:ea typeface="ヒラギノ丸ゴ ProN W4"/>
                <a:cs typeface="ヒラギノ丸ゴ ProN W4"/>
              </a:rPr>
              <a:t>型、</a:t>
            </a:r>
            <a:r>
              <a:rPr lang="en-US" altLang="ja-JP" sz="1400" dirty="0">
                <a:latin typeface="ヒラギノ丸ゴ ProN W4"/>
                <a:ea typeface="ヒラギノ丸ゴ ProN W4"/>
                <a:cs typeface="ヒラギノ丸ゴ ProN W4"/>
              </a:rPr>
              <a:t>…</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熱カソード（単結晶</a:t>
            </a:r>
            <a:r>
              <a:rPr lang="en-US" altLang="ja-JP" sz="1400" dirty="0">
                <a:latin typeface="ヒラギノ丸ゴ ProN W4"/>
                <a:ea typeface="ヒラギノ丸ゴ ProN W4"/>
                <a:cs typeface="ヒラギノ丸ゴ ProN W4"/>
              </a:rPr>
              <a:t>CeB</a:t>
            </a:r>
            <a:r>
              <a:rPr lang="en-US" altLang="ja-JP" sz="1400" baseline="-25000" dirty="0">
                <a:latin typeface="ヒラギノ丸ゴ ProN W4"/>
                <a:ea typeface="ヒラギノ丸ゴ ProN W4"/>
                <a:cs typeface="ヒラギノ丸ゴ ProN W4"/>
              </a:rPr>
              <a:t>6</a:t>
            </a: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500kV</a:t>
            </a:r>
            <a:r>
              <a:rPr lang="ja-JP" altLang="en-US" sz="1400">
                <a:latin typeface="ヒラギノ丸ゴ ProN W4"/>
                <a:ea typeface="ヒラギノ丸ゴ ProN W4"/>
                <a:cs typeface="ヒラギノ丸ゴ ProN W4"/>
              </a:rPr>
              <a:t>電子銃（</a:t>
            </a:r>
            <a:r>
              <a:rPr lang="en-US" altLang="ja-JP" sz="1400" dirty="0">
                <a:latin typeface="ヒラギノ丸ゴ ProN W4"/>
                <a:ea typeface="ヒラギノ丸ゴ ProN W4"/>
                <a:cs typeface="ヒラギノ丸ゴ ProN W4"/>
              </a:rPr>
              <a:t>XFEL</a:t>
            </a:r>
            <a:r>
              <a:rPr lang="ja-JP" altLang="en-US" sz="1400">
                <a:latin typeface="ヒラギノ丸ゴ ProN W4"/>
                <a:ea typeface="ヒラギノ丸ゴ ProN W4"/>
                <a:cs typeface="ヒラギノ丸ゴ ProN W4"/>
              </a:rPr>
              <a:t>施設</a:t>
            </a:r>
            <a:r>
              <a:rPr lang="en-US" altLang="ja-JP" sz="1400" dirty="0">
                <a:latin typeface="ヒラギノ丸ゴ ProN W4"/>
                <a:ea typeface="ヒラギノ丸ゴ ProN W4"/>
                <a:cs typeface="ヒラギノ丸ゴ ProN W4"/>
              </a:rPr>
              <a:t>SACLA</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グリッド付き熱カソードは、グリッドメッシュによる電場歪みがエミッタンス悪化要因とされたため、低エミッタンス電子銃には不向きとされた。</a:t>
            </a:r>
            <a:endParaRPr lang="en-US" altLang="ja-JP" sz="1400" u="sng" dirty="0">
              <a:latin typeface="ヒラギノ丸ゴ ProN W4"/>
              <a:ea typeface="ヒラギノ丸ゴ ProN W4"/>
              <a:cs typeface="ヒラギノ丸ゴ ProN W4"/>
            </a:endParaRPr>
          </a:p>
        </p:txBody>
      </p:sp>
      <p:cxnSp>
        <p:nvCxnSpPr>
          <p:cNvPr id="6" name="直線コネクタ 5">
            <a:extLst>
              <a:ext uri="{FF2B5EF4-FFF2-40B4-BE49-F238E27FC236}">
                <a16:creationId xmlns:a16="http://schemas.microsoft.com/office/drawing/2014/main" id="{473435D6-6E71-F94B-A7F1-6BB257C65C33}"/>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358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2DA6128-1F9C-7F4D-B0AE-98F850EFA98B}"/>
              </a:ext>
            </a:extLst>
          </p:cNvPr>
          <p:cNvSpPr/>
          <p:nvPr/>
        </p:nvSpPr>
        <p:spPr>
          <a:xfrm>
            <a:off x="121244" y="126875"/>
            <a:ext cx="2451312"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ビーム電荷量の調整</a:t>
            </a:r>
            <a:endParaRPr lang="en-US" altLang="ja-JP" sz="2000" dirty="0">
              <a:latin typeface="ヒラギノ丸ゴ ProN W4"/>
              <a:ea typeface="ヒラギノ丸ゴ ProN W4"/>
              <a:cs typeface="ヒラギノ丸ゴ ProN W4"/>
            </a:endParaRPr>
          </a:p>
        </p:txBody>
      </p:sp>
      <p:cxnSp>
        <p:nvCxnSpPr>
          <p:cNvPr id="11" name="直線コネクタ 10">
            <a:extLst>
              <a:ext uri="{FF2B5EF4-FFF2-40B4-BE49-F238E27FC236}">
                <a16:creationId xmlns:a16="http://schemas.microsoft.com/office/drawing/2014/main" id="{8471EB42-1FD9-B840-BC9B-D5F0AE2DE800}"/>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50A2CCB0-E513-B042-9051-A683F3BCDA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110" y="837034"/>
            <a:ext cx="6116498" cy="5496099"/>
          </a:xfrm>
          <a:prstGeom prst="rect">
            <a:avLst/>
          </a:prstGeom>
        </p:spPr>
      </p:pic>
      <p:sp>
        <p:nvSpPr>
          <p:cNvPr id="18" name="テキスト ボックス 17">
            <a:extLst>
              <a:ext uri="{FF2B5EF4-FFF2-40B4-BE49-F238E27FC236}">
                <a16:creationId xmlns:a16="http://schemas.microsoft.com/office/drawing/2014/main" id="{7B78DDF3-45B7-384B-B56A-7DB6FFD0CC79}"/>
              </a:ext>
            </a:extLst>
          </p:cNvPr>
          <p:cNvSpPr txBox="1"/>
          <p:nvPr/>
        </p:nvSpPr>
        <p:spPr>
          <a:xfrm>
            <a:off x="1270943" y="3321438"/>
            <a:ext cx="2247282" cy="307777"/>
          </a:xfrm>
          <a:prstGeom prst="rect">
            <a:avLst/>
          </a:prstGeom>
          <a:noFill/>
        </p:spPr>
        <p:txBody>
          <a:bodyPr wrap="none" rtlCol="0">
            <a:spAutoFit/>
          </a:bodyPr>
          <a:lstStyle/>
          <a:p>
            <a:r>
              <a:rPr kumimoji="1" lang="en-US" altLang="ja-JP" sz="1400" dirty="0">
                <a:latin typeface="Chalkboard SE" panose="03050602040202020205" pitchFamily="66" charset="0"/>
                <a:ea typeface="Hiragino Maru Gothic ProN W4" panose="020F0400000000000000" pitchFamily="34" charset="-128"/>
              </a:rPr>
              <a:t>Homogeneous distribution</a:t>
            </a:r>
            <a:endParaRPr kumimoji="1" lang="ja-JP" altLang="en-US" sz="1400">
              <a:latin typeface="Chalkboard SE" panose="03050602040202020205" pitchFamily="66" charset="0"/>
              <a:ea typeface="Hiragino Maru Gothic ProN W4" panose="020F0400000000000000" pitchFamily="34" charset="-128"/>
            </a:endParaRPr>
          </a:p>
        </p:txBody>
      </p:sp>
      <p:cxnSp>
        <p:nvCxnSpPr>
          <p:cNvPr id="19" name="直線矢印コネクタ 18">
            <a:extLst>
              <a:ext uri="{FF2B5EF4-FFF2-40B4-BE49-F238E27FC236}">
                <a16:creationId xmlns:a16="http://schemas.microsoft.com/office/drawing/2014/main" id="{3C2414F2-61E0-7840-8218-4720C4B06180}"/>
              </a:ext>
            </a:extLst>
          </p:cNvPr>
          <p:cNvCxnSpPr/>
          <p:nvPr/>
        </p:nvCxnSpPr>
        <p:spPr>
          <a:xfrm>
            <a:off x="1206878" y="3665727"/>
            <a:ext cx="2375413" cy="0"/>
          </a:xfrm>
          <a:prstGeom prst="straightConnector1">
            <a:avLst/>
          </a:prstGeom>
          <a:ln w="1905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 name="図 19">
            <a:extLst>
              <a:ext uri="{FF2B5EF4-FFF2-40B4-BE49-F238E27FC236}">
                <a16:creationId xmlns:a16="http://schemas.microsoft.com/office/drawing/2014/main" id="{E55C981B-7592-A444-9BC9-36B54594C1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8458" y="1042288"/>
            <a:ext cx="4972137" cy="4517705"/>
          </a:xfrm>
          <a:prstGeom prst="rect">
            <a:avLst/>
          </a:prstGeom>
        </p:spPr>
      </p:pic>
      <p:sp>
        <p:nvSpPr>
          <p:cNvPr id="23" name="テキスト ボックス 22">
            <a:extLst>
              <a:ext uri="{FF2B5EF4-FFF2-40B4-BE49-F238E27FC236}">
                <a16:creationId xmlns:a16="http://schemas.microsoft.com/office/drawing/2014/main" id="{CA102DE1-2C4F-9940-86CD-0B6DE3FDFA75}"/>
              </a:ext>
            </a:extLst>
          </p:cNvPr>
          <p:cNvSpPr txBox="1"/>
          <p:nvPr/>
        </p:nvSpPr>
        <p:spPr>
          <a:xfrm rot="17733410">
            <a:off x="3738166" y="1965428"/>
            <a:ext cx="1034450" cy="369332"/>
          </a:xfrm>
          <a:prstGeom prst="rect">
            <a:avLst/>
          </a:prstGeom>
          <a:noFill/>
        </p:spPr>
        <p:txBody>
          <a:bodyPr wrap="none" rtlCol="0">
            <a:spAutoFit/>
          </a:bodyPr>
          <a:lstStyle/>
          <a:p>
            <a:r>
              <a:rPr lang="en-US" altLang="ja-JP" dirty="0">
                <a:solidFill>
                  <a:srgbClr val="C00000"/>
                </a:solidFill>
                <a:latin typeface="Chalkboard SE" panose="03050602040202020205" pitchFamily="66" charset="0"/>
              </a:rPr>
              <a:t>y = A x</a:t>
            </a:r>
            <a:r>
              <a:rPr lang="en-US" altLang="ja-JP" baseline="30000" dirty="0">
                <a:solidFill>
                  <a:srgbClr val="C00000"/>
                </a:solidFill>
                <a:latin typeface="Chalkboard SE" panose="03050602040202020205" pitchFamily="66" charset="0"/>
              </a:rPr>
              <a:t>2</a:t>
            </a:r>
            <a:endParaRPr kumimoji="1" lang="ja-JP" altLang="en-US" baseline="30000">
              <a:solidFill>
                <a:srgbClr val="C00000"/>
              </a:solidFill>
              <a:latin typeface="Chalkboard SE" panose="03050602040202020205" pitchFamily="66" charset="0"/>
            </a:endParaRPr>
          </a:p>
        </p:txBody>
      </p:sp>
      <p:sp>
        <p:nvSpPr>
          <p:cNvPr id="10" name="テキスト ボックス 9">
            <a:extLst>
              <a:ext uri="{FF2B5EF4-FFF2-40B4-BE49-F238E27FC236}">
                <a16:creationId xmlns:a16="http://schemas.microsoft.com/office/drawing/2014/main" id="{5AD1C222-5CA9-0444-9F7A-CB77FE1744A0}"/>
              </a:ext>
            </a:extLst>
          </p:cNvPr>
          <p:cNvSpPr txBox="1"/>
          <p:nvPr/>
        </p:nvSpPr>
        <p:spPr>
          <a:xfrm>
            <a:off x="4906380" y="3142793"/>
            <a:ext cx="4006508" cy="1992533"/>
          </a:xfrm>
          <a:prstGeom prst="rect">
            <a:avLst/>
          </a:prstGeom>
          <a:solidFill>
            <a:schemeClr val="bg1"/>
          </a:solidFill>
        </p:spPr>
        <p:txBody>
          <a:bodyPr wrap="square" rtlCol="0">
            <a:spAutoFit/>
          </a:bodyPr>
          <a:lstStyle/>
          <a:p>
            <a:pPr marL="225425" indent="-225425">
              <a:lnSpc>
                <a:spcPct val="150000"/>
              </a:lnSpc>
            </a:pPr>
            <a:r>
              <a:rPr lang="ja-JP" altLang="en-US" sz="1400">
                <a:latin typeface="ヒラギノ丸ゴ ProN W4"/>
                <a:ea typeface="ヒラギノ丸ゴ ProN W4"/>
                <a:cs typeface="ヒラギノ丸ゴ ProN W4"/>
              </a:rPr>
              <a:t>ビーム試験</a:t>
            </a:r>
            <a:endParaRPr lang="en-US" altLang="ja-JP" sz="1400" dirty="0">
              <a:latin typeface="ヒラギノ丸ゴ ProN W4"/>
              <a:ea typeface="ヒラギノ丸ゴ ProN W4"/>
              <a:cs typeface="ヒラギノ丸ゴ ProN W4"/>
            </a:endParaRPr>
          </a:p>
          <a:p>
            <a:pPr marL="225425" indent="-225425">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500</a:t>
            </a:r>
            <a:r>
              <a:rPr lang="ja-JP" altLang="en-US" sz="1400">
                <a:latin typeface="ヒラギノ丸ゴ ProN W4"/>
                <a:ea typeface="ヒラギノ丸ゴ ProN W4"/>
                <a:cs typeface="ヒラギノ丸ゴ ProN W4"/>
              </a:rPr>
              <a:t> </a:t>
            </a:r>
            <a:r>
              <a:rPr lang="en-US" altLang="ja-JP" sz="1400" dirty="0" err="1">
                <a:latin typeface="ヒラギノ丸ゴ ProN W4"/>
                <a:ea typeface="ヒラギノ丸ゴ ProN W4"/>
                <a:cs typeface="ヒラギノ丸ゴ ProN W4"/>
              </a:rPr>
              <a:t>keV</a:t>
            </a:r>
            <a:r>
              <a:rPr lang="ja-JP" altLang="en-US" sz="1400">
                <a:latin typeface="ヒラギノ丸ゴ ProN W4"/>
                <a:ea typeface="ヒラギノ丸ゴ ProN W4"/>
                <a:cs typeface="ヒラギノ丸ゴ ProN W4"/>
              </a:rPr>
              <a:t>ビームをクリアカット</a:t>
            </a:r>
            <a:endParaRPr lang="en-US" altLang="ja-JP" sz="1400" dirty="0">
              <a:latin typeface="ヒラギノ丸ゴ ProN W4"/>
              <a:ea typeface="ヒラギノ丸ゴ ProN W4"/>
              <a:cs typeface="ヒラギノ丸ゴ ProN W4"/>
            </a:endParaRPr>
          </a:p>
          <a:p>
            <a:pPr marL="225425" indent="-225425">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ビーム電荷量の連続調整</a:t>
            </a:r>
            <a:endParaRPr lang="en-US" altLang="ja-JP" sz="1400" dirty="0">
              <a:latin typeface="ヒラギノ丸ゴ ProN W4"/>
              <a:ea typeface="ヒラギノ丸ゴ ProN W4"/>
              <a:cs typeface="ヒラギノ丸ゴ ProN W4"/>
            </a:endParaRPr>
          </a:p>
          <a:p>
            <a:pPr marL="225425" indent="-225425">
              <a:lnSpc>
                <a:spcPct val="150000"/>
              </a:lnSpc>
            </a:pPr>
            <a:endParaRPr lang="en-US" altLang="ja-JP" sz="1400" dirty="0">
              <a:latin typeface="ヒラギノ丸ゴ ProN W4"/>
              <a:ea typeface="ヒラギノ丸ゴ ProN W4"/>
              <a:cs typeface="ヒラギノ丸ゴ ProN W4"/>
            </a:endParaRPr>
          </a:p>
          <a:p>
            <a:pPr marL="225425" indent="-225425">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コリメータ口径に対して、</a:t>
            </a:r>
            <a:r>
              <a:rPr lang="en-US" altLang="ja-JP" sz="1400" dirty="0">
                <a:latin typeface="ヒラギノ丸ゴ ProN W4"/>
                <a:ea typeface="ヒラギノ丸ゴ ProN W4"/>
                <a:cs typeface="ヒラギノ丸ゴ ProN W4"/>
              </a:rPr>
              <a:t>2</a:t>
            </a:r>
            <a:r>
              <a:rPr lang="ja-JP" altLang="en-US" sz="1400">
                <a:latin typeface="ヒラギノ丸ゴ ProN W4"/>
                <a:ea typeface="ヒラギノ丸ゴ ProN W4"/>
                <a:cs typeface="ヒラギノ丸ゴ ProN W4"/>
              </a:rPr>
              <a:t>次関数に一致している範囲は、ビーム強度分布が一様である。</a:t>
            </a:r>
            <a:endParaRPr lang="en-US" altLang="ja-JP" sz="14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88635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A5B483E-6E27-C748-9CCB-4EBD002EDCCB}"/>
              </a:ext>
            </a:extLst>
          </p:cNvPr>
          <p:cNvSpPr/>
          <p:nvPr/>
        </p:nvSpPr>
        <p:spPr>
          <a:xfrm>
            <a:off x="122275" y="126877"/>
            <a:ext cx="3757760"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まとめ（電子銃・コリメータ）</a:t>
            </a:r>
            <a:endParaRPr lang="en-US" altLang="ja-JP" sz="2000" dirty="0">
              <a:latin typeface="ヒラギノ丸ゴ ProN W4"/>
              <a:ea typeface="ヒラギノ丸ゴ ProN W4"/>
              <a:cs typeface="ヒラギノ丸ゴ ProN W4"/>
            </a:endParaRPr>
          </a:p>
        </p:txBody>
      </p:sp>
      <p:sp>
        <p:nvSpPr>
          <p:cNvPr id="8" name="テキスト ボックス 7">
            <a:extLst>
              <a:ext uri="{FF2B5EF4-FFF2-40B4-BE49-F238E27FC236}">
                <a16:creationId xmlns:a16="http://schemas.microsoft.com/office/drawing/2014/main" id="{7FB4BEA1-6513-A64B-8FA2-FAF268F693FC}"/>
              </a:ext>
            </a:extLst>
          </p:cNvPr>
          <p:cNvSpPr txBox="1"/>
          <p:nvPr/>
        </p:nvSpPr>
        <p:spPr>
          <a:xfrm>
            <a:off x="192832" y="580451"/>
            <a:ext cx="8828075" cy="4254691"/>
          </a:xfrm>
          <a:prstGeom prst="rect">
            <a:avLst/>
          </a:prstGeom>
          <a:noFill/>
        </p:spPr>
        <p:txBody>
          <a:bodyPr wrap="square" rtlCol="0">
            <a:spAutoFit/>
          </a:bodyPr>
          <a:lstStyle/>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kumimoji="1" lang="en-US" altLang="ja-JP" sz="1400" dirty="0">
                <a:solidFill>
                  <a:srgbClr val="00B0F0"/>
                </a:solidFill>
                <a:latin typeface="Hiragino Maru Gothic ProN W4" charset="-128"/>
                <a:ea typeface="Hiragino Maru Gothic ProN W4" charset="-128"/>
                <a:cs typeface="Hiragino Maru Gothic ProN W4" charset="-128"/>
              </a:rPr>
              <a:t> 	</a:t>
            </a:r>
            <a:r>
              <a:rPr kumimoji="1" lang="ja-JP" altLang="en-US" sz="1400">
                <a:latin typeface="Hiragino Maru Gothic ProN W4" charset="-128"/>
                <a:ea typeface="Hiragino Maru Gothic ProN W4" charset="-128"/>
                <a:cs typeface="Hiragino Maru Gothic ProN W4" charset="-128"/>
              </a:rPr>
              <a:t>高信頼性、高保守性、高輝度ビーム特性を備えた低エミッタンス</a:t>
            </a:r>
            <a:r>
              <a:rPr kumimoji="1" lang="en-US" altLang="ja-JP" sz="1400" dirty="0">
                <a:latin typeface="Hiragino Maru Gothic ProN W4" charset="-128"/>
                <a:ea typeface="Hiragino Maru Gothic ProN W4" charset="-128"/>
                <a:cs typeface="Hiragino Maru Gothic ProN W4" charset="-128"/>
              </a:rPr>
              <a:t>RF</a:t>
            </a:r>
            <a:r>
              <a:rPr kumimoji="1" lang="ja-JP" altLang="en-US" sz="1400">
                <a:latin typeface="Hiragino Maru Gothic ProN W4" charset="-128"/>
                <a:ea typeface="Hiragino Maru Gothic ProN W4" charset="-128"/>
                <a:cs typeface="Hiragino Maru Gothic ProN W4" charset="-128"/>
              </a:rPr>
              <a:t>電子銃の開発</a:t>
            </a:r>
            <a:endParaRPr kumimoji="1"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50 kV</a:t>
            </a:r>
            <a:r>
              <a:rPr lang="ja-JP" altLang="en-US" sz="1400">
                <a:latin typeface="Hiragino Maru Gothic ProN W4" charset="-128"/>
                <a:ea typeface="Hiragino Maru Gothic ProN W4" charset="-128"/>
                <a:cs typeface="Hiragino Maru Gothic ProN W4" charset="-128"/>
              </a:rPr>
              <a:t>電子銃</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238 MHz RF</a:t>
            </a:r>
            <a:r>
              <a:rPr lang="ja-JP" altLang="en-US" sz="1400">
                <a:latin typeface="Hiragino Maru Gothic ProN W4" charset="-128"/>
                <a:ea typeface="Hiragino Maru Gothic ProN W4" charset="-128"/>
                <a:cs typeface="Hiragino Maru Gothic ProN W4" charset="-128"/>
              </a:rPr>
              <a:t>空胴</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50 kV</a:t>
            </a:r>
            <a:r>
              <a:rPr lang="ja-JP" altLang="en-US" sz="1400">
                <a:latin typeface="Hiragino Maru Gothic ProN W4" charset="-128"/>
                <a:ea typeface="Hiragino Maru Gothic ProN W4" charset="-128"/>
                <a:cs typeface="Hiragino Maru Gothic ProN W4" charset="-128"/>
              </a:rPr>
              <a:t>電子銃では、低電圧設定により、大規模装置（</a:t>
            </a:r>
            <a:r>
              <a:rPr lang="en-US" altLang="ja-JP" sz="1400" dirty="0">
                <a:latin typeface="Hiragino Maru Gothic ProN W4" charset="-128"/>
                <a:ea typeface="Hiragino Maru Gothic ProN W4" charset="-128"/>
                <a:cs typeface="Hiragino Maru Gothic ProN W4" charset="-128"/>
              </a:rPr>
              <a:t>SF6</a:t>
            </a:r>
            <a:r>
              <a:rPr lang="ja-JP" altLang="en-US" sz="1400">
                <a:latin typeface="Hiragino Maru Gothic ProN W4" charset="-128"/>
                <a:ea typeface="Hiragino Maru Gothic ProN W4" charset="-128"/>
                <a:cs typeface="Hiragino Maru Gothic ProN W4" charset="-128"/>
              </a:rPr>
              <a:t>、絶縁油）が不要</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0B0F0"/>
                </a:solidFill>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低エミッタンスビーム生成の条件</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市販のグリッド付き熱カソードを使用</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グリッド近傍レンズ効果を配慮した設計</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「グリッド透明化」</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横方向分布の一様性の維持</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238 MHz</a:t>
            </a:r>
            <a:r>
              <a:rPr lang="ja-JP" altLang="en-US" sz="1400">
                <a:latin typeface="Hiragino Maru Gothic ProN W4" charset="-128"/>
                <a:ea typeface="Hiragino Maru Gothic ProN W4" charset="-128"/>
                <a:cs typeface="Hiragino Maru Gothic ProN W4" charset="-128"/>
              </a:rPr>
              <a:t> </a:t>
            </a:r>
            <a:r>
              <a:rPr lang="en-US" altLang="ja-JP" sz="1400" dirty="0">
                <a:latin typeface="Hiragino Maru Gothic ProN W4" charset="-128"/>
                <a:ea typeface="Hiragino Maru Gothic ProN W4" charset="-128"/>
                <a:cs typeface="Hiragino Maru Gothic ProN W4" charset="-128"/>
              </a:rPr>
              <a:t>RF</a:t>
            </a:r>
            <a:r>
              <a:rPr lang="ja-JP" altLang="en-US" sz="1400">
                <a:latin typeface="Hiragino Maru Gothic ProN W4" charset="-128"/>
                <a:ea typeface="Hiragino Maru Gothic ProN W4" charset="-128"/>
                <a:cs typeface="Hiragino Maru Gothic ProN W4" charset="-128"/>
              </a:rPr>
              <a:t>空胴内でのビーム加速</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空間電荷効果によるエミッタンス悪化を抑制</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0B0F0"/>
                </a:solidFill>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電子銃システムテストスタンドの構築、実証試験</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500 </a:t>
            </a:r>
            <a:r>
              <a:rPr lang="en-US" altLang="ja-JP" sz="1400" dirty="0" err="1">
                <a:latin typeface="Hiragino Maru Gothic ProN W4" charset="-128"/>
                <a:ea typeface="Hiragino Maru Gothic ProN W4" charset="-128"/>
                <a:cs typeface="Hiragino Maru Gothic ProN W4" charset="-128"/>
              </a:rPr>
              <a:t>keV</a:t>
            </a: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1 </a:t>
            </a:r>
            <a:r>
              <a:rPr lang="en-US" altLang="ja-JP" sz="1400" dirty="0" err="1">
                <a:latin typeface="Hiragino Maru Gothic ProN W4" charset="-128"/>
                <a:ea typeface="Hiragino Maru Gothic ProN W4" charset="-128"/>
                <a:cs typeface="Hiragino Maru Gothic ProN W4" charset="-128"/>
              </a:rPr>
              <a:t>nC</a:t>
            </a:r>
            <a:r>
              <a:rPr lang="ja-JP" altLang="en-US" sz="1400">
                <a:latin typeface="Hiragino Maru Gothic ProN W4" charset="-128"/>
                <a:ea typeface="Hiragino Maru Gothic ProN W4" charset="-128"/>
                <a:cs typeface="Hiragino Maru Gothic ProN W4" charset="-128"/>
              </a:rPr>
              <a:t>ビーム生成</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スリットスキャンによるエミッタンス測定：</a:t>
            </a:r>
            <a:r>
              <a:rPr lang="en-US" altLang="ja-JP" sz="1400" dirty="0">
                <a:latin typeface="Hiragino Maru Gothic ProN W4" charset="-128"/>
                <a:ea typeface="Hiragino Maru Gothic ProN W4" charset="-128"/>
                <a:cs typeface="Hiragino Maru Gothic ProN W4" charset="-128"/>
              </a:rPr>
              <a:t>1.7 mm </a:t>
            </a:r>
            <a:r>
              <a:rPr lang="en-US" altLang="ja-JP" sz="1400" dirty="0" err="1">
                <a:latin typeface="Hiragino Maru Gothic ProN W4" charset="-128"/>
                <a:ea typeface="Hiragino Maru Gothic ProN W4" charset="-128"/>
                <a:cs typeface="Hiragino Maru Gothic ProN W4" charset="-128"/>
              </a:rPr>
              <a:t>mrad</a:t>
            </a:r>
            <a:r>
              <a:rPr lang="ja-JP" altLang="en-US" sz="1400">
                <a:latin typeface="Hiragino Maru Gothic ProN W4" charset="-128"/>
                <a:ea typeface="Hiragino Maru Gothic ProN W4" charset="-128"/>
                <a:cs typeface="Hiragino Maru Gothic ProN W4" charset="-128"/>
              </a:rPr>
              <a:t>（</a:t>
            </a:r>
            <a:r>
              <a:rPr lang="en-US" altLang="ja-JP" sz="1400" dirty="0" err="1">
                <a:latin typeface="Hiragino Maru Gothic ProN W4" charset="-128"/>
                <a:ea typeface="Hiragino Maru Gothic ProN W4" charset="-128"/>
                <a:cs typeface="Hiragino Maru Gothic ProN W4" charset="-128"/>
              </a:rPr>
              <a:t>rms</a:t>
            </a:r>
            <a:r>
              <a:rPr lang="en-US" altLang="ja-JP" sz="1400" dirty="0">
                <a:latin typeface="Hiragino Maru Gothic ProN W4" charset="-128"/>
                <a:ea typeface="Hiragino Maru Gothic ProN W4" charset="-128"/>
                <a:cs typeface="Hiragino Maru Gothic ProN W4" charset="-128"/>
              </a:rPr>
              <a:t>, 60%</a:t>
            </a:r>
            <a:r>
              <a:rPr lang="ja-JP" altLang="en-US" sz="1400">
                <a:latin typeface="Hiragino Maru Gothic ProN W4" charset="-128"/>
                <a:ea typeface="Hiragino Maru Gothic ProN W4" charset="-128"/>
                <a:cs typeface="Hiragino Maru Gothic ProN W4" charset="-128"/>
              </a:rPr>
              <a:t>）</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0B0F0"/>
                </a:solidFill>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連続可変ビームコリメータ</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ビーム電荷量の連続可変を実現</a:t>
            </a:r>
            <a:endParaRPr lang="en-US" altLang="ja-JP" sz="1400" dirty="0">
              <a:latin typeface="Hiragino Maru Gothic ProN W4" charset="-128"/>
              <a:ea typeface="Hiragino Maru Gothic ProN W4" charset="-128"/>
              <a:cs typeface="Hiragino Maru Gothic ProN W4" charset="-128"/>
            </a:endParaRPr>
          </a:p>
        </p:txBody>
      </p:sp>
      <p:cxnSp>
        <p:nvCxnSpPr>
          <p:cNvPr id="7" name="直線コネクタ 6">
            <a:extLst>
              <a:ext uri="{FF2B5EF4-FFF2-40B4-BE49-F238E27FC236}">
                <a16:creationId xmlns:a16="http://schemas.microsoft.com/office/drawing/2014/main" id="{8C4C1D58-B2C8-AF4E-B393-2776D1835102}"/>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604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ACB71255-5FD8-824B-B2B4-4CAFC6DFF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cxnSp>
        <p:nvCxnSpPr>
          <p:cNvPr id="11" name="直線矢印コネクタ 10">
            <a:extLst>
              <a:ext uri="{FF2B5EF4-FFF2-40B4-BE49-F238E27FC236}">
                <a16:creationId xmlns:a16="http://schemas.microsoft.com/office/drawing/2014/main" id="{FD4F7EDB-5F5F-4A4B-90B7-579E029FEF63}"/>
              </a:ext>
            </a:extLst>
          </p:cNvPr>
          <p:cNvCxnSpPr>
            <a:cxnSpLocks/>
          </p:cNvCxnSpPr>
          <p:nvPr/>
        </p:nvCxnSpPr>
        <p:spPr>
          <a:xfrm>
            <a:off x="4340506" y="1377387"/>
            <a:ext cx="0" cy="497712"/>
          </a:xfrm>
          <a:prstGeom prst="straightConnector1">
            <a:avLst/>
          </a:prstGeom>
          <a:ln w="76200">
            <a:solidFill>
              <a:srgbClr val="0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75FEDBF-2332-C549-9882-5E8EE9558B75}"/>
              </a:ext>
            </a:extLst>
          </p:cNvPr>
          <p:cNvSpPr txBox="1"/>
          <p:nvPr/>
        </p:nvSpPr>
        <p:spPr>
          <a:xfrm>
            <a:off x="3940396" y="1051417"/>
            <a:ext cx="800219" cy="338554"/>
          </a:xfrm>
          <a:prstGeom prst="rect">
            <a:avLst/>
          </a:prstGeom>
          <a:solidFill>
            <a:srgbClr val="000000">
              <a:alpha val="60000"/>
            </a:srgbClr>
          </a:solidFill>
        </p:spPr>
        <p:txBody>
          <a:bodyPr wrap="none" rtlCol="0">
            <a:spAutoFit/>
          </a:bodyPr>
          <a:lstStyle/>
          <a:p>
            <a:r>
              <a:rPr lang="ja-JP" altLang="en-US" sz="1600">
                <a:solidFill>
                  <a:schemeClr val="bg1"/>
                </a:solidFill>
                <a:latin typeface="Hiragino Maru Gothic ProN W4" panose="020F0400000000000000" pitchFamily="34" charset="-128"/>
                <a:ea typeface="Hiragino Maru Gothic ProN W4" panose="020F0400000000000000" pitchFamily="34" charset="-128"/>
              </a:rPr>
              <a:t>仙台駅</a:t>
            </a:r>
            <a:endParaRPr kumimoji="1" lang="ja-JP" altLang="en-US" sz="1600">
              <a:solidFill>
                <a:schemeClr val="bg1"/>
              </a:solidFill>
              <a:latin typeface="Hiragino Maru Gothic ProN W4" panose="020F0400000000000000" pitchFamily="34" charset="-128"/>
              <a:ea typeface="Hiragino Maru Gothic ProN W4" panose="020F0400000000000000" pitchFamily="34" charset="-128"/>
            </a:endParaRPr>
          </a:p>
        </p:txBody>
      </p:sp>
      <p:cxnSp>
        <p:nvCxnSpPr>
          <p:cNvPr id="13" name="直線矢印コネクタ 12">
            <a:extLst>
              <a:ext uri="{FF2B5EF4-FFF2-40B4-BE49-F238E27FC236}">
                <a16:creationId xmlns:a16="http://schemas.microsoft.com/office/drawing/2014/main" id="{459B9B6E-FB0C-5A48-BAE4-CD392EAB8DE8}"/>
              </a:ext>
            </a:extLst>
          </p:cNvPr>
          <p:cNvCxnSpPr>
            <a:cxnSpLocks/>
          </p:cNvCxnSpPr>
          <p:nvPr/>
        </p:nvCxnSpPr>
        <p:spPr>
          <a:xfrm flipH="1">
            <a:off x="5197033" y="4438135"/>
            <a:ext cx="208344" cy="886219"/>
          </a:xfrm>
          <a:prstGeom prst="straightConnector1">
            <a:avLst/>
          </a:prstGeom>
          <a:ln w="76200">
            <a:solidFill>
              <a:srgbClr val="0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38F8B472-82A0-1E4F-BC86-F74D8782952B}"/>
              </a:ext>
            </a:extLst>
          </p:cNvPr>
          <p:cNvSpPr txBox="1"/>
          <p:nvPr/>
        </p:nvSpPr>
        <p:spPr>
          <a:xfrm>
            <a:off x="4740615" y="3305328"/>
            <a:ext cx="3395481" cy="1155957"/>
          </a:xfrm>
          <a:prstGeom prst="rect">
            <a:avLst/>
          </a:prstGeom>
          <a:solidFill>
            <a:srgbClr val="000000">
              <a:alpha val="60000"/>
            </a:srgbClr>
          </a:solidFill>
        </p:spPr>
        <p:txBody>
          <a:bodyPr wrap="none" rtlCol="0">
            <a:spAutoFit/>
          </a:bodyPr>
          <a:lstStyle/>
          <a:p>
            <a:pPr>
              <a:lnSpc>
                <a:spcPct val="150000"/>
              </a:lnSpc>
            </a:pPr>
            <a:r>
              <a:rPr kumimoji="1"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次世代放射光施設　立地</a:t>
            </a:r>
            <a:r>
              <a:rPr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場所</a:t>
            </a:r>
            <a:endParaRPr lang="en-US" altLang="ja-JP" sz="1600" dirty="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endParaRPr>
          </a:p>
          <a:p>
            <a:pPr>
              <a:lnSpc>
                <a:spcPct val="150000"/>
              </a:lnSpc>
            </a:pPr>
            <a:r>
              <a:rPr kumimoji="1"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東北大学青葉山新キャンパス</a:t>
            </a:r>
            <a:endParaRPr kumimoji="1" lang="en-US" altLang="ja-JP" sz="1600" dirty="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仙台駅から地下鉄</a:t>
            </a:r>
            <a:r>
              <a:rPr lang="en-US" altLang="ja-JP" sz="1600" dirty="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9</a:t>
            </a:r>
            <a:r>
              <a:rPr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rPr>
              <a:t>分（青葉山駅）</a:t>
            </a:r>
            <a:endParaRPr kumimoji="1" lang="ja-JP" altLang="en-US" sz="1600">
              <a:ln w="0"/>
              <a:solidFill>
                <a:schemeClr val="bg1"/>
              </a:solidFill>
              <a:effectLst>
                <a:outerShdw blurRad="38100" dist="19050" dir="2700000" algn="tl" rotWithShape="0">
                  <a:schemeClr val="dk1">
                    <a:alpha val="40000"/>
                  </a:schemeClr>
                </a:outerShdw>
              </a:effectLst>
              <a:latin typeface="Hiragino Maru Gothic ProN W4" panose="020F0400000000000000" pitchFamily="34" charset="-128"/>
              <a:ea typeface="Hiragino Maru Gothic ProN W4" panose="020F0400000000000000" pitchFamily="34" charset="-128"/>
            </a:endParaRPr>
          </a:p>
        </p:txBody>
      </p:sp>
      <p:sp>
        <p:nvSpPr>
          <p:cNvPr id="9" name="テキスト ボックス 8">
            <a:extLst>
              <a:ext uri="{FF2B5EF4-FFF2-40B4-BE49-F238E27FC236}">
                <a16:creationId xmlns:a16="http://schemas.microsoft.com/office/drawing/2014/main" id="{858D2D42-285B-0B40-8FB3-020FB19C139C}"/>
              </a:ext>
            </a:extLst>
          </p:cNvPr>
          <p:cNvSpPr txBox="1"/>
          <p:nvPr/>
        </p:nvSpPr>
        <p:spPr>
          <a:xfrm>
            <a:off x="121244" y="126875"/>
            <a:ext cx="3518912" cy="400110"/>
          </a:xfrm>
          <a:prstGeom prst="rect">
            <a:avLst/>
          </a:prstGeom>
          <a:solidFill>
            <a:srgbClr val="FFFFFF">
              <a:alpha val="69804"/>
            </a:srgbClr>
          </a:solidFill>
        </p:spPr>
        <p:txBody>
          <a:bodyPr wrap="none" rtlCol="0">
            <a:spAutoFit/>
          </a:bodyPr>
          <a:lstStyle/>
          <a:p>
            <a:r>
              <a:rPr lang="ja-JP" altLang="en-US" sz="2000">
                <a:latin typeface="Hiragino Maru Gothic ProN W4" panose="020F0400000000000000" pitchFamily="34" charset="-128"/>
                <a:ea typeface="Hiragino Maru Gothic ProN W4" panose="020F0400000000000000" pitchFamily="34" charset="-128"/>
              </a:rPr>
              <a:t>次世代放射光施設計画の概要</a:t>
            </a:r>
            <a:endParaRPr lang="en-US" altLang="ja-JP" sz="2000" dirty="0">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2980306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6A801B7-026E-0147-A0B8-1DFA9F56A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059" y="773980"/>
            <a:ext cx="8557882" cy="5897443"/>
          </a:xfrm>
          <a:prstGeom prst="rect">
            <a:avLst/>
          </a:prstGeom>
        </p:spPr>
      </p:pic>
      <p:sp>
        <p:nvSpPr>
          <p:cNvPr id="7" name="テキスト ボックス 6">
            <a:extLst>
              <a:ext uri="{FF2B5EF4-FFF2-40B4-BE49-F238E27FC236}">
                <a16:creationId xmlns:a16="http://schemas.microsoft.com/office/drawing/2014/main" id="{9430C103-1CBE-CD4F-9C4E-C1A3475F77E9}"/>
              </a:ext>
            </a:extLst>
          </p:cNvPr>
          <p:cNvSpPr txBox="1"/>
          <p:nvPr/>
        </p:nvSpPr>
        <p:spPr>
          <a:xfrm>
            <a:off x="121244" y="126875"/>
            <a:ext cx="3518912" cy="400110"/>
          </a:xfrm>
          <a:prstGeom prst="rect">
            <a:avLst/>
          </a:prstGeom>
          <a:noFill/>
        </p:spPr>
        <p:txBody>
          <a:bodyPr wrap="none" rtlCol="0">
            <a:spAutoFit/>
          </a:bodyPr>
          <a:lstStyle/>
          <a:p>
            <a:r>
              <a:rPr lang="ja-JP" altLang="en-US" sz="2000">
                <a:latin typeface="Hiragino Maru Gothic ProN W4" panose="020F0400000000000000" pitchFamily="34" charset="-128"/>
                <a:ea typeface="Hiragino Maru Gothic ProN W4" panose="020F0400000000000000" pitchFamily="34" charset="-128"/>
              </a:rPr>
              <a:t>次世代放射光施設　建屋設計</a:t>
            </a:r>
            <a:endParaRPr kumimoji="1" lang="ja-JP" altLang="en-US" sz="2000">
              <a:latin typeface="Hiragino Maru Gothic ProN W4" panose="020F0400000000000000" pitchFamily="34" charset="-128"/>
              <a:ea typeface="Hiragino Maru Gothic ProN W4" panose="020F0400000000000000" pitchFamily="34" charset="-128"/>
            </a:endParaRPr>
          </a:p>
        </p:txBody>
      </p:sp>
      <p:cxnSp>
        <p:nvCxnSpPr>
          <p:cNvPr id="5" name="直線コネクタ 4">
            <a:extLst>
              <a:ext uri="{FF2B5EF4-FFF2-40B4-BE49-F238E27FC236}">
                <a16:creationId xmlns:a16="http://schemas.microsoft.com/office/drawing/2014/main" id="{4F5A26CF-62CD-8D4F-B322-B7F06F662C70}"/>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945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F07244-CB99-AF4B-9FE3-5CAEC2CB6D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テキスト ボックス 4">
            <a:extLst>
              <a:ext uri="{FF2B5EF4-FFF2-40B4-BE49-F238E27FC236}">
                <a16:creationId xmlns:a16="http://schemas.microsoft.com/office/drawing/2014/main" id="{3F1E9BD2-6EA4-4E42-B910-FDAC999D8C3B}"/>
              </a:ext>
            </a:extLst>
          </p:cNvPr>
          <p:cNvSpPr txBox="1"/>
          <p:nvPr/>
        </p:nvSpPr>
        <p:spPr>
          <a:xfrm>
            <a:off x="6360933" y="6159077"/>
            <a:ext cx="2714205" cy="584775"/>
          </a:xfrm>
          <a:prstGeom prst="rect">
            <a:avLst/>
          </a:prstGeom>
          <a:noFill/>
        </p:spPr>
        <p:txBody>
          <a:bodyPr wrap="none" rtlCol="0">
            <a:spAutoFit/>
          </a:bodyPr>
          <a:lstStyle/>
          <a:p>
            <a:r>
              <a:rPr lang="en-US" altLang="ja-JP" sz="3200" dirty="0">
                <a:solidFill>
                  <a:schemeClr val="bg1"/>
                </a:solidFill>
                <a:latin typeface="Hiragino Maru Gothic ProN W4" panose="020F0400000000000000" pitchFamily="34" charset="-128"/>
                <a:ea typeface="Hiragino Maru Gothic ProN W4" panose="020F0400000000000000" pitchFamily="34" charset="-128"/>
              </a:rPr>
              <a:t>2021/09/06</a:t>
            </a:r>
            <a:endParaRPr kumimoji="1" lang="ja-JP" altLang="en-US" sz="3200">
              <a:solidFill>
                <a:schemeClr val="bg1"/>
              </a:solidFill>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4275581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0AEA188-0DBD-6942-BF75-54717C72B014}"/>
              </a:ext>
            </a:extLst>
          </p:cNvPr>
          <p:cNvSpPr txBox="1"/>
          <p:nvPr/>
        </p:nvSpPr>
        <p:spPr>
          <a:xfrm>
            <a:off x="459130" y="5652005"/>
            <a:ext cx="5519460" cy="584775"/>
          </a:xfrm>
          <a:prstGeom prst="rect">
            <a:avLst/>
          </a:prstGeom>
          <a:noFill/>
        </p:spPr>
        <p:txBody>
          <a:bodyPr wrap="none" rtlCol="0">
            <a:spAutoFit/>
          </a:bodyPr>
          <a:lstStyle/>
          <a:p>
            <a:r>
              <a:rPr lang="ja-JP" altLang="en-US" sz="3200">
                <a:solidFill>
                  <a:schemeClr val="bg1"/>
                </a:solidFill>
                <a:latin typeface="Hiragino Maru Gothic ProN W4" panose="020F0400000000000000" pitchFamily="34" charset="-128"/>
                <a:ea typeface="Hiragino Maru Gothic ProN W4" panose="020F0400000000000000" pitchFamily="34" charset="-128"/>
              </a:rPr>
              <a:t>次世代放射光施設計画の概要</a:t>
            </a:r>
            <a:endParaRPr kumimoji="1" lang="ja-JP" altLang="en-US" sz="3200">
              <a:solidFill>
                <a:schemeClr val="bg1"/>
              </a:solidFill>
              <a:latin typeface="Hiragino Maru Gothic ProN W4" panose="020F0400000000000000" pitchFamily="34" charset="-128"/>
              <a:ea typeface="Hiragino Maru Gothic ProN W4" panose="020F0400000000000000" pitchFamily="34" charset="-128"/>
            </a:endParaRPr>
          </a:p>
        </p:txBody>
      </p:sp>
      <p:pic>
        <p:nvPicPr>
          <p:cNvPr id="3" name="図 2">
            <a:extLst>
              <a:ext uri="{FF2B5EF4-FFF2-40B4-BE49-F238E27FC236}">
                <a16:creationId xmlns:a16="http://schemas.microsoft.com/office/drawing/2014/main" id="{C1C9B7D7-2B49-A34A-8DE7-2357A9319D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244" y="787079"/>
            <a:ext cx="8735136" cy="5786168"/>
          </a:xfrm>
          <a:prstGeom prst="rect">
            <a:avLst/>
          </a:prstGeom>
        </p:spPr>
      </p:pic>
      <p:sp>
        <p:nvSpPr>
          <p:cNvPr id="9" name="テキスト ボックス 8">
            <a:extLst>
              <a:ext uri="{FF2B5EF4-FFF2-40B4-BE49-F238E27FC236}">
                <a16:creationId xmlns:a16="http://schemas.microsoft.com/office/drawing/2014/main" id="{36F3319E-0643-8247-A256-189344D1ABC9}"/>
              </a:ext>
            </a:extLst>
          </p:cNvPr>
          <p:cNvSpPr txBox="1"/>
          <p:nvPr/>
        </p:nvSpPr>
        <p:spPr>
          <a:xfrm>
            <a:off x="125284" y="126877"/>
            <a:ext cx="4288353" cy="400110"/>
          </a:xfrm>
          <a:prstGeom prst="rect">
            <a:avLst/>
          </a:prstGeom>
          <a:noFill/>
        </p:spPr>
        <p:txBody>
          <a:bodyPr wrap="none" rtlCol="0">
            <a:spAutoFit/>
          </a:bodyPr>
          <a:lstStyle/>
          <a:p>
            <a:r>
              <a:rPr lang="ja-JP" altLang="en-US" sz="2000">
                <a:latin typeface="Hiragino Maru Gothic ProN W4" panose="020F0400000000000000" pitchFamily="34" charset="-128"/>
                <a:ea typeface="Hiragino Maru Gothic ProN W4" panose="020F0400000000000000" pitchFamily="34" charset="-128"/>
              </a:rPr>
              <a:t>次世代放射光施設計画の目指すもの</a:t>
            </a:r>
            <a:endParaRPr kumimoji="1" lang="ja-JP" altLang="en-US" sz="2000">
              <a:latin typeface="Hiragino Maru Gothic ProN W4" panose="020F0400000000000000" pitchFamily="34" charset="-128"/>
              <a:ea typeface="Hiragino Maru Gothic ProN W4" panose="020F0400000000000000" pitchFamily="34" charset="-128"/>
            </a:endParaRPr>
          </a:p>
        </p:txBody>
      </p:sp>
      <p:cxnSp>
        <p:nvCxnSpPr>
          <p:cNvPr id="7" name="直線コネクタ 6">
            <a:extLst>
              <a:ext uri="{FF2B5EF4-FFF2-40B4-BE49-F238E27FC236}">
                <a16:creationId xmlns:a16="http://schemas.microsoft.com/office/drawing/2014/main" id="{3A36C70B-9793-2848-93C1-2B6851A17D2D}"/>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952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136CD4-A777-9244-9515-8830677B9A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4802" y="868101"/>
            <a:ext cx="8755278" cy="5437659"/>
          </a:xfrm>
          <a:prstGeom prst="rect">
            <a:avLst/>
          </a:prstGeom>
        </p:spPr>
      </p:pic>
      <p:sp>
        <p:nvSpPr>
          <p:cNvPr id="7" name="テキスト ボックス 6">
            <a:extLst>
              <a:ext uri="{FF2B5EF4-FFF2-40B4-BE49-F238E27FC236}">
                <a16:creationId xmlns:a16="http://schemas.microsoft.com/office/drawing/2014/main" id="{05438153-00C3-AC4B-B405-7B6022197518}"/>
              </a:ext>
            </a:extLst>
          </p:cNvPr>
          <p:cNvSpPr txBox="1"/>
          <p:nvPr/>
        </p:nvSpPr>
        <p:spPr>
          <a:xfrm>
            <a:off x="125284" y="126877"/>
            <a:ext cx="3228769" cy="400110"/>
          </a:xfrm>
          <a:prstGeom prst="rect">
            <a:avLst/>
          </a:prstGeom>
          <a:noFill/>
        </p:spPr>
        <p:txBody>
          <a:bodyPr wrap="none" rtlCol="0">
            <a:spAutoFit/>
          </a:bodyPr>
          <a:lstStyle/>
          <a:p>
            <a:r>
              <a:rPr lang="ja-JP" altLang="en-US" sz="2000">
                <a:latin typeface="Hiragino Maru Gothic ProN W4" panose="020F0400000000000000" pitchFamily="34" charset="-128"/>
                <a:ea typeface="Hiragino Maru Gothic ProN W4" panose="020F0400000000000000" pitchFamily="34" charset="-128"/>
              </a:rPr>
              <a:t>官民地域パートナーシップ</a:t>
            </a:r>
            <a:endParaRPr kumimoji="1" lang="ja-JP" altLang="en-US" sz="2000">
              <a:latin typeface="Hiragino Maru Gothic ProN W4" panose="020F0400000000000000" pitchFamily="34" charset="-128"/>
              <a:ea typeface="Hiragino Maru Gothic ProN W4" panose="020F0400000000000000" pitchFamily="34" charset="-128"/>
            </a:endParaRPr>
          </a:p>
        </p:txBody>
      </p:sp>
      <p:cxnSp>
        <p:nvCxnSpPr>
          <p:cNvPr id="5" name="直線コネクタ 4">
            <a:extLst>
              <a:ext uri="{FF2B5EF4-FFF2-40B4-BE49-F238E27FC236}">
                <a16:creationId xmlns:a16="http://schemas.microsoft.com/office/drawing/2014/main" id="{5D4FFF03-46D1-2243-B287-1350B952AD33}"/>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019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5E9765-CAD3-D147-BBBB-6854BD3BEB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65999" y="757828"/>
            <a:ext cx="7109900" cy="5907867"/>
          </a:xfrm>
          <a:prstGeom prst="rect">
            <a:avLst/>
          </a:prstGeom>
        </p:spPr>
      </p:pic>
      <p:sp>
        <p:nvSpPr>
          <p:cNvPr id="7" name="テキスト ボックス 6">
            <a:extLst>
              <a:ext uri="{FF2B5EF4-FFF2-40B4-BE49-F238E27FC236}">
                <a16:creationId xmlns:a16="http://schemas.microsoft.com/office/drawing/2014/main" id="{ED165AE0-246B-4946-ABD4-4EB529624B3F}"/>
              </a:ext>
            </a:extLst>
          </p:cNvPr>
          <p:cNvSpPr txBox="1"/>
          <p:nvPr/>
        </p:nvSpPr>
        <p:spPr>
          <a:xfrm>
            <a:off x="125284" y="126877"/>
            <a:ext cx="1210588"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予算分担</a:t>
            </a:r>
            <a:endParaRPr lang="en-US" altLang="ja-JP" sz="2000" dirty="0">
              <a:latin typeface="ヒラギノ丸ゴ ProN W4"/>
              <a:ea typeface="ヒラギノ丸ゴ ProN W4"/>
              <a:cs typeface="ヒラギノ丸ゴ ProN W4"/>
            </a:endParaRPr>
          </a:p>
        </p:txBody>
      </p:sp>
      <p:cxnSp>
        <p:nvCxnSpPr>
          <p:cNvPr id="5" name="直線コネクタ 4">
            <a:extLst>
              <a:ext uri="{FF2B5EF4-FFF2-40B4-BE49-F238E27FC236}">
                <a16:creationId xmlns:a16="http://schemas.microsoft.com/office/drawing/2014/main" id="{64F0064E-E2FA-9D43-8127-FFBEFDE7E7DC}"/>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74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D9AA1799-159F-F24E-AF1D-ED0F54A4F1DC}"/>
              </a:ext>
            </a:extLst>
          </p:cNvPr>
          <p:cNvGraphicFramePr>
            <a:graphicFrameLocks noGrp="1"/>
          </p:cNvGraphicFramePr>
          <p:nvPr>
            <p:extLst/>
          </p:nvPr>
        </p:nvGraphicFramePr>
        <p:xfrm>
          <a:off x="235244" y="1113883"/>
          <a:ext cx="8744840" cy="3080927"/>
        </p:xfrm>
        <a:graphic>
          <a:graphicData uri="http://schemas.openxmlformats.org/drawingml/2006/table">
            <a:tbl>
              <a:tblPr firstRow="1" bandRow="1">
                <a:tableStyleId>{5940675A-B579-460E-94D1-54222C63F5DA}</a:tableStyleId>
              </a:tblPr>
              <a:tblGrid>
                <a:gridCol w="1093494">
                  <a:extLst>
                    <a:ext uri="{9D8B030D-6E8A-4147-A177-3AD203B41FA5}">
                      <a16:colId xmlns:a16="http://schemas.microsoft.com/office/drawing/2014/main" val="1011029590"/>
                    </a:ext>
                  </a:extLst>
                </a:gridCol>
                <a:gridCol w="1092716">
                  <a:extLst>
                    <a:ext uri="{9D8B030D-6E8A-4147-A177-3AD203B41FA5}">
                      <a16:colId xmlns:a16="http://schemas.microsoft.com/office/drawing/2014/main" val="2589909776"/>
                    </a:ext>
                  </a:extLst>
                </a:gridCol>
                <a:gridCol w="1093105">
                  <a:extLst>
                    <a:ext uri="{9D8B030D-6E8A-4147-A177-3AD203B41FA5}">
                      <a16:colId xmlns:a16="http://schemas.microsoft.com/office/drawing/2014/main" val="647897251"/>
                    </a:ext>
                  </a:extLst>
                </a:gridCol>
                <a:gridCol w="1093105">
                  <a:extLst>
                    <a:ext uri="{9D8B030D-6E8A-4147-A177-3AD203B41FA5}">
                      <a16:colId xmlns:a16="http://schemas.microsoft.com/office/drawing/2014/main" val="3396940069"/>
                    </a:ext>
                  </a:extLst>
                </a:gridCol>
                <a:gridCol w="1093105">
                  <a:extLst>
                    <a:ext uri="{9D8B030D-6E8A-4147-A177-3AD203B41FA5}">
                      <a16:colId xmlns:a16="http://schemas.microsoft.com/office/drawing/2014/main" val="948492003"/>
                    </a:ext>
                  </a:extLst>
                </a:gridCol>
                <a:gridCol w="1093105">
                  <a:extLst>
                    <a:ext uri="{9D8B030D-6E8A-4147-A177-3AD203B41FA5}">
                      <a16:colId xmlns:a16="http://schemas.microsoft.com/office/drawing/2014/main" val="133127353"/>
                    </a:ext>
                  </a:extLst>
                </a:gridCol>
                <a:gridCol w="1093105">
                  <a:extLst>
                    <a:ext uri="{9D8B030D-6E8A-4147-A177-3AD203B41FA5}">
                      <a16:colId xmlns:a16="http://schemas.microsoft.com/office/drawing/2014/main" val="1219588719"/>
                    </a:ext>
                  </a:extLst>
                </a:gridCol>
                <a:gridCol w="1093105">
                  <a:extLst>
                    <a:ext uri="{9D8B030D-6E8A-4147-A177-3AD203B41FA5}">
                      <a16:colId xmlns:a16="http://schemas.microsoft.com/office/drawing/2014/main" val="3294801010"/>
                    </a:ext>
                  </a:extLst>
                </a:gridCol>
              </a:tblGrid>
              <a:tr h="284306">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年度</a:t>
                      </a: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2018</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2019</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2020</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2021</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2022</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2023</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dirty="0">
                          <a:latin typeface="Hiragino Maru Gothic ProN W4" panose="020F0400000000000000" pitchFamily="34" charset="-128"/>
                          <a:ea typeface="Hiragino Maru Gothic ProN W4" panose="020F0400000000000000" pitchFamily="34" charset="-128"/>
                        </a:rPr>
                        <a:t>2024</a:t>
                      </a:r>
                      <a:endParaRPr kumimoji="1" lang="ja-JP" altLang="en-US">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192201330"/>
                  </a:ext>
                </a:extLst>
              </a:tr>
              <a:tr h="1892207">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加速器</a:t>
                      </a:r>
                      <a:endParaRPr kumimoji="1" lang="en-US" altLang="ja-JP" sz="1600" dirty="0">
                        <a:latin typeface="Hiragino Maru Gothic ProN W4" panose="020F0400000000000000" pitchFamily="34" charset="-128"/>
                        <a:ea typeface="Hiragino Maru Gothic ProN W4" panose="020F0400000000000000" pitchFamily="34" charset="-128"/>
                      </a:endParaRPr>
                    </a:p>
                    <a:p>
                      <a:pPr algn="ctr"/>
                      <a:endParaRPr kumimoji="1" lang="ja-JP" altLang="en-US" sz="1600">
                        <a:latin typeface="Hiragino Maru Gothic ProN W4" panose="020F0400000000000000" pitchFamily="34" charset="-128"/>
                        <a:ea typeface="Hiragino Maru Gothic ProN W4" panose="020F0400000000000000" pitchFamily="34" charset="-128"/>
                      </a:endParaRPr>
                    </a:p>
                  </a:txBody>
                  <a:tcPr anchor="ctr"/>
                </a:tc>
                <a:tc>
                  <a:txBody>
                    <a:bodyPr/>
                    <a:lstStyle/>
                    <a:p>
                      <a:endParaRPr kumimoji="1" lang="en-US" altLang="ja-JP" dirty="0"/>
                    </a:p>
                    <a:p>
                      <a:endParaRPr kumimoji="1" lang="en-US" altLang="ja-JP" dirty="0"/>
                    </a:p>
                    <a:p>
                      <a:endParaRPr kumimoji="1" lang="en-US" altLang="ja-JP" dirty="0"/>
                    </a:p>
                    <a:p>
                      <a:endParaRPr kumimoji="1" lang="en-US" altLang="ja-JP" dirty="0"/>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1434738528"/>
                  </a:ext>
                </a:extLst>
              </a:tr>
              <a:tr h="483583">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ビーム</a:t>
                      </a:r>
                      <a:endParaRPr kumimoji="1" lang="en-US" altLang="ja-JP" sz="1600" dirty="0">
                        <a:latin typeface="Hiragino Maru Gothic ProN W4" panose="020F0400000000000000" pitchFamily="34" charset="-128"/>
                        <a:ea typeface="Hiragino Maru Gothic ProN W4" panose="020F0400000000000000" pitchFamily="34" charset="-128"/>
                      </a:endParaRPr>
                    </a:p>
                    <a:p>
                      <a:pPr algn="ctr"/>
                      <a:r>
                        <a:rPr kumimoji="1" lang="ja-JP" altLang="en-US" sz="1600">
                          <a:latin typeface="Hiragino Maru Gothic ProN W4" panose="020F0400000000000000" pitchFamily="34" charset="-128"/>
                          <a:ea typeface="Hiragino Maru Gothic ProN W4" panose="020F0400000000000000" pitchFamily="34" charset="-128"/>
                        </a:rPr>
                        <a:t>ライン</a:t>
                      </a:r>
                      <a:endParaRPr kumimoji="1" lang="en-US" altLang="ja-JP" sz="1600" dirty="0">
                        <a:latin typeface="Hiragino Maru Gothic ProN W4" panose="020F0400000000000000" pitchFamily="34" charset="-128"/>
                        <a:ea typeface="Hiragino Maru Gothic ProN W4" panose="020F0400000000000000" pitchFamily="34" charset="-128"/>
                      </a:endParaRPr>
                    </a:p>
                    <a:p>
                      <a:pPr algn="ctr"/>
                      <a:r>
                        <a:rPr kumimoji="1" lang="ja-JP" altLang="en-US" sz="1600">
                          <a:latin typeface="Hiragino Maru Gothic ProN W4" panose="020F0400000000000000" pitchFamily="34" charset="-128"/>
                          <a:ea typeface="Hiragino Maru Gothic ProN W4" panose="020F0400000000000000" pitchFamily="34" charset="-128"/>
                        </a:rPr>
                        <a:t>（</a:t>
                      </a:r>
                      <a:r>
                        <a:rPr kumimoji="1" lang="en-US" altLang="ja-JP" sz="1600" dirty="0">
                          <a:latin typeface="Hiragino Maru Gothic ProN W4" panose="020F0400000000000000" pitchFamily="34" charset="-128"/>
                          <a:ea typeface="Hiragino Maru Gothic ProN W4" panose="020F0400000000000000" pitchFamily="34" charset="-128"/>
                        </a:rPr>
                        <a:t>3</a:t>
                      </a:r>
                      <a:r>
                        <a:rPr kumimoji="1" lang="ja-JP" altLang="en-US" sz="1600">
                          <a:latin typeface="Hiragino Maru Gothic ProN W4" panose="020F0400000000000000" pitchFamily="34" charset="-128"/>
                          <a:ea typeface="Hiragino Maru Gothic ProN W4" panose="020F0400000000000000" pitchFamily="34" charset="-128"/>
                        </a:rPr>
                        <a:t>本）</a:t>
                      </a:r>
                    </a:p>
                  </a:txBody>
                  <a:tcPr anchor="ct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808841778"/>
                  </a:ext>
                </a:extLst>
              </a:tr>
            </a:tbl>
          </a:graphicData>
        </a:graphic>
      </p:graphicFrame>
      <p:sp>
        <p:nvSpPr>
          <p:cNvPr id="9" name="テキスト ボックス 8">
            <a:extLst>
              <a:ext uri="{FF2B5EF4-FFF2-40B4-BE49-F238E27FC236}">
                <a16:creationId xmlns:a16="http://schemas.microsoft.com/office/drawing/2014/main" id="{9D9916ED-F8D7-9946-8FCE-D4FD20CECB4E}"/>
              </a:ext>
            </a:extLst>
          </p:cNvPr>
          <p:cNvSpPr txBox="1"/>
          <p:nvPr/>
        </p:nvSpPr>
        <p:spPr>
          <a:xfrm>
            <a:off x="1469922" y="1756697"/>
            <a:ext cx="800219" cy="461665"/>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施設調査</a:t>
            </a:r>
            <a:endParaRPr kumimoji="1" lang="en-US" altLang="ja-JP" sz="1200" dirty="0">
              <a:latin typeface="Hiragino Maru Gothic ProN W4" panose="020F0400000000000000" pitchFamily="34" charset="-128"/>
              <a:ea typeface="Hiragino Maru Gothic ProN W4" panose="020F0400000000000000" pitchFamily="34" charset="-128"/>
            </a:endParaRPr>
          </a:p>
          <a:p>
            <a:r>
              <a:rPr lang="ja-JP" altLang="en-US" sz="1200">
                <a:latin typeface="Hiragino Maru Gothic ProN W4" panose="020F0400000000000000" pitchFamily="34" charset="-128"/>
                <a:ea typeface="Hiragino Maru Gothic ProN W4" panose="020F0400000000000000" pitchFamily="34" charset="-128"/>
              </a:rPr>
              <a:t>加速開発</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10" name="正方形/長方形 9">
            <a:extLst>
              <a:ext uri="{FF2B5EF4-FFF2-40B4-BE49-F238E27FC236}">
                <a16:creationId xmlns:a16="http://schemas.microsoft.com/office/drawing/2014/main" id="{1C85B647-B277-3149-B7BA-433FB9DBFBBA}"/>
              </a:ext>
            </a:extLst>
          </p:cNvPr>
          <p:cNvSpPr/>
          <p:nvPr/>
        </p:nvSpPr>
        <p:spPr>
          <a:xfrm>
            <a:off x="2433711" y="1940923"/>
            <a:ext cx="5162843"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7D5B5D4-165F-C44F-80FE-8E25912B44A3}"/>
              </a:ext>
            </a:extLst>
          </p:cNvPr>
          <p:cNvSpPr/>
          <p:nvPr/>
        </p:nvSpPr>
        <p:spPr>
          <a:xfrm>
            <a:off x="2433710" y="2289830"/>
            <a:ext cx="5162843"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8B4501F0-1676-7E48-9FCD-CEB4B417B634}"/>
              </a:ext>
            </a:extLst>
          </p:cNvPr>
          <p:cNvSpPr/>
          <p:nvPr/>
        </p:nvSpPr>
        <p:spPr>
          <a:xfrm>
            <a:off x="4614203" y="2638737"/>
            <a:ext cx="2982349"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8BAE1F0A-70FB-E74E-9C0B-4BF8A7B8164A}"/>
              </a:ext>
            </a:extLst>
          </p:cNvPr>
          <p:cNvSpPr/>
          <p:nvPr/>
        </p:nvSpPr>
        <p:spPr>
          <a:xfrm>
            <a:off x="4614203" y="2987644"/>
            <a:ext cx="2982348"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BB59085-40C3-5A4A-99E6-1911F150AA30}"/>
              </a:ext>
            </a:extLst>
          </p:cNvPr>
          <p:cNvSpPr txBox="1"/>
          <p:nvPr/>
        </p:nvSpPr>
        <p:spPr>
          <a:xfrm>
            <a:off x="3592001" y="1947520"/>
            <a:ext cx="1261884"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線型加速器製作</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19" name="テキスト ボックス 18">
            <a:extLst>
              <a:ext uri="{FF2B5EF4-FFF2-40B4-BE49-F238E27FC236}">
                <a16:creationId xmlns:a16="http://schemas.microsoft.com/office/drawing/2014/main" id="{A68709E7-84C9-7549-AC99-C7E8A251860E}"/>
              </a:ext>
            </a:extLst>
          </p:cNvPr>
          <p:cNvSpPr txBox="1"/>
          <p:nvPr/>
        </p:nvSpPr>
        <p:spPr>
          <a:xfrm>
            <a:off x="3592000" y="2277330"/>
            <a:ext cx="1261884"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蓄積リング製作</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0" name="テキスト ボックス 19">
            <a:extLst>
              <a:ext uri="{FF2B5EF4-FFF2-40B4-BE49-F238E27FC236}">
                <a16:creationId xmlns:a16="http://schemas.microsoft.com/office/drawing/2014/main" id="{A8488923-0B06-8A4F-8BC7-048B6EAC4C29}"/>
              </a:ext>
            </a:extLst>
          </p:cNvPr>
          <p:cNvSpPr txBox="1"/>
          <p:nvPr/>
        </p:nvSpPr>
        <p:spPr>
          <a:xfrm>
            <a:off x="6200625" y="1941363"/>
            <a:ext cx="1261884"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（据付・調整）</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1" name="テキスト ボックス 20">
            <a:extLst>
              <a:ext uri="{FF2B5EF4-FFF2-40B4-BE49-F238E27FC236}">
                <a16:creationId xmlns:a16="http://schemas.microsoft.com/office/drawing/2014/main" id="{2BCA24E5-2BCA-1E4D-9EDE-1B5881CE2523}"/>
              </a:ext>
            </a:extLst>
          </p:cNvPr>
          <p:cNvSpPr txBox="1"/>
          <p:nvPr/>
        </p:nvSpPr>
        <p:spPr>
          <a:xfrm>
            <a:off x="6200625" y="2289830"/>
            <a:ext cx="1261884"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（据付・調整）</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2" name="テキスト ボックス 21">
            <a:extLst>
              <a:ext uri="{FF2B5EF4-FFF2-40B4-BE49-F238E27FC236}">
                <a16:creationId xmlns:a16="http://schemas.microsoft.com/office/drawing/2014/main" id="{D4ADA389-78F7-AF40-A6F0-B702A347F7B2}"/>
              </a:ext>
            </a:extLst>
          </p:cNvPr>
          <p:cNvSpPr txBox="1"/>
          <p:nvPr/>
        </p:nvSpPr>
        <p:spPr>
          <a:xfrm>
            <a:off x="4935826" y="2626237"/>
            <a:ext cx="2339102"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線型加速器・蓄積リング輸送系</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3" name="テキスト ボックス 22">
            <a:extLst>
              <a:ext uri="{FF2B5EF4-FFF2-40B4-BE49-F238E27FC236}">
                <a16:creationId xmlns:a16="http://schemas.microsoft.com/office/drawing/2014/main" id="{5AD6DA2A-FDDF-A241-8342-F143C260EAFC}"/>
              </a:ext>
            </a:extLst>
          </p:cNvPr>
          <p:cNvSpPr txBox="1"/>
          <p:nvPr/>
        </p:nvSpPr>
        <p:spPr>
          <a:xfrm>
            <a:off x="5474435" y="2975144"/>
            <a:ext cx="1261884"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制御・安全装置</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4" name="テキスト ボックス 23">
            <a:extLst>
              <a:ext uri="{FF2B5EF4-FFF2-40B4-BE49-F238E27FC236}">
                <a16:creationId xmlns:a16="http://schemas.microsoft.com/office/drawing/2014/main" id="{C2679AFD-AA26-1B4E-87F3-6600FF6A1DC2}"/>
              </a:ext>
            </a:extLst>
          </p:cNvPr>
          <p:cNvSpPr txBox="1"/>
          <p:nvPr/>
        </p:nvSpPr>
        <p:spPr>
          <a:xfrm>
            <a:off x="2561796" y="2096627"/>
            <a:ext cx="800219" cy="276999"/>
          </a:xfrm>
          <a:prstGeom prst="rect">
            <a:avLst/>
          </a:prstGeom>
          <a:solidFill>
            <a:srgbClr val="FFFF00"/>
          </a:solidFill>
          <a:ln>
            <a:solidFill>
              <a:srgbClr val="FF0000"/>
            </a:solidFill>
          </a:ln>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整備着手</a:t>
            </a:r>
          </a:p>
        </p:txBody>
      </p:sp>
      <p:sp>
        <p:nvSpPr>
          <p:cNvPr id="25" name="テキスト ボックス 24">
            <a:extLst>
              <a:ext uri="{FF2B5EF4-FFF2-40B4-BE49-F238E27FC236}">
                <a16:creationId xmlns:a16="http://schemas.microsoft.com/office/drawing/2014/main" id="{DE7B2D75-286F-6E42-886C-692D5756DB3D}"/>
              </a:ext>
            </a:extLst>
          </p:cNvPr>
          <p:cNvSpPr txBox="1"/>
          <p:nvPr/>
        </p:nvSpPr>
        <p:spPr>
          <a:xfrm>
            <a:off x="5652112" y="1568784"/>
            <a:ext cx="800219" cy="276999"/>
          </a:xfrm>
          <a:prstGeom prst="rect">
            <a:avLst/>
          </a:prstGeom>
          <a:solidFill>
            <a:srgbClr val="FFFF00"/>
          </a:solidFill>
          <a:ln>
            <a:solidFill>
              <a:srgbClr val="FF0000"/>
            </a:solidFill>
          </a:ln>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設置開始</a:t>
            </a:r>
          </a:p>
        </p:txBody>
      </p:sp>
      <p:sp>
        <p:nvSpPr>
          <p:cNvPr id="26" name="テキスト ボックス 25">
            <a:extLst>
              <a:ext uri="{FF2B5EF4-FFF2-40B4-BE49-F238E27FC236}">
                <a16:creationId xmlns:a16="http://schemas.microsoft.com/office/drawing/2014/main" id="{8582CEE9-7FB7-8E46-AF47-3CEF347C3947}"/>
              </a:ext>
            </a:extLst>
          </p:cNvPr>
          <p:cNvSpPr txBox="1"/>
          <p:nvPr/>
        </p:nvSpPr>
        <p:spPr>
          <a:xfrm>
            <a:off x="7885785" y="2553180"/>
            <a:ext cx="1107996"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＜共用開始＞</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27" name="テキスト ボックス 26">
            <a:extLst>
              <a:ext uri="{FF2B5EF4-FFF2-40B4-BE49-F238E27FC236}">
                <a16:creationId xmlns:a16="http://schemas.microsoft.com/office/drawing/2014/main" id="{EE3F5999-E575-7248-BC1E-E608D40D4FD9}"/>
              </a:ext>
            </a:extLst>
          </p:cNvPr>
          <p:cNvSpPr txBox="1"/>
          <p:nvPr/>
        </p:nvSpPr>
        <p:spPr>
          <a:xfrm>
            <a:off x="2586432" y="3646906"/>
            <a:ext cx="800219"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仕様検討</a:t>
            </a:r>
          </a:p>
        </p:txBody>
      </p:sp>
      <p:sp>
        <p:nvSpPr>
          <p:cNvPr id="28" name="正方形/長方形 27">
            <a:extLst>
              <a:ext uri="{FF2B5EF4-FFF2-40B4-BE49-F238E27FC236}">
                <a16:creationId xmlns:a16="http://schemas.microsoft.com/office/drawing/2014/main" id="{28D5E5EA-C2FE-C748-BF30-BB746FE4A333}"/>
              </a:ext>
            </a:extLst>
          </p:cNvPr>
          <p:cNvSpPr/>
          <p:nvPr/>
        </p:nvSpPr>
        <p:spPr>
          <a:xfrm>
            <a:off x="3523956" y="3661194"/>
            <a:ext cx="4361830"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表 28">
            <a:extLst>
              <a:ext uri="{FF2B5EF4-FFF2-40B4-BE49-F238E27FC236}">
                <a16:creationId xmlns:a16="http://schemas.microsoft.com/office/drawing/2014/main" id="{88AE8A25-289C-BF4F-BCE7-FFEAC696FC6B}"/>
              </a:ext>
            </a:extLst>
          </p:cNvPr>
          <p:cNvGraphicFramePr>
            <a:graphicFrameLocks noGrp="1"/>
          </p:cNvGraphicFramePr>
          <p:nvPr>
            <p:extLst/>
          </p:nvPr>
        </p:nvGraphicFramePr>
        <p:xfrm>
          <a:off x="235240" y="4716263"/>
          <a:ext cx="8744840" cy="1595873"/>
        </p:xfrm>
        <a:graphic>
          <a:graphicData uri="http://schemas.openxmlformats.org/drawingml/2006/table">
            <a:tbl>
              <a:tblPr firstRow="1" bandRow="1">
                <a:tableStyleId>{5940675A-B579-460E-94D1-54222C63F5DA}</a:tableStyleId>
              </a:tblPr>
              <a:tblGrid>
                <a:gridCol w="1093105">
                  <a:extLst>
                    <a:ext uri="{9D8B030D-6E8A-4147-A177-3AD203B41FA5}">
                      <a16:colId xmlns:a16="http://schemas.microsoft.com/office/drawing/2014/main" val="1011029590"/>
                    </a:ext>
                  </a:extLst>
                </a:gridCol>
                <a:gridCol w="1093105">
                  <a:extLst>
                    <a:ext uri="{9D8B030D-6E8A-4147-A177-3AD203B41FA5}">
                      <a16:colId xmlns:a16="http://schemas.microsoft.com/office/drawing/2014/main" val="2589909776"/>
                    </a:ext>
                  </a:extLst>
                </a:gridCol>
                <a:gridCol w="1093105">
                  <a:extLst>
                    <a:ext uri="{9D8B030D-6E8A-4147-A177-3AD203B41FA5}">
                      <a16:colId xmlns:a16="http://schemas.microsoft.com/office/drawing/2014/main" val="647897251"/>
                    </a:ext>
                  </a:extLst>
                </a:gridCol>
                <a:gridCol w="1093105">
                  <a:extLst>
                    <a:ext uri="{9D8B030D-6E8A-4147-A177-3AD203B41FA5}">
                      <a16:colId xmlns:a16="http://schemas.microsoft.com/office/drawing/2014/main" val="3396940069"/>
                    </a:ext>
                  </a:extLst>
                </a:gridCol>
                <a:gridCol w="1093105">
                  <a:extLst>
                    <a:ext uri="{9D8B030D-6E8A-4147-A177-3AD203B41FA5}">
                      <a16:colId xmlns:a16="http://schemas.microsoft.com/office/drawing/2014/main" val="948492003"/>
                    </a:ext>
                  </a:extLst>
                </a:gridCol>
                <a:gridCol w="1093105">
                  <a:extLst>
                    <a:ext uri="{9D8B030D-6E8A-4147-A177-3AD203B41FA5}">
                      <a16:colId xmlns:a16="http://schemas.microsoft.com/office/drawing/2014/main" val="133127353"/>
                    </a:ext>
                  </a:extLst>
                </a:gridCol>
                <a:gridCol w="1093105">
                  <a:extLst>
                    <a:ext uri="{9D8B030D-6E8A-4147-A177-3AD203B41FA5}">
                      <a16:colId xmlns:a16="http://schemas.microsoft.com/office/drawing/2014/main" val="1219588719"/>
                    </a:ext>
                  </a:extLst>
                </a:gridCol>
                <a:gridCol w="1093105">
                  <a:extLst>
                    <a:ext uri="{9D8B030D-6E8A-4147-A177-3AD203B41FA5}">
                      <a16:colId xmlns:a16="http://schemas.microsoft.com/office/drawing/2014/main" val="3294801010"/>
                    </a:ext>
                  </a:extLst>
                </a:gridCol>
              </a:tblGrid>
              <a:tr h="257149">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建屋</a:t>
                      </a: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endParaRPr kumimoji="1" lang="ja-JP" altLang="en-US">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192201330"/>
                  </a:ext>
                </a:extLst>
              </a:tr>
              <a:tr h="800192">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ビーム</a:t>
                      </a:r>
                      <a:endParaRPr kumimoji="1" lang="en-US" altLang="ja-JP" sz="1600" dirty="0">
                        <a:latin typeface="Hiragino Maru Gothic ProN W4" panose="020F0400000000000000" pitchFamily="34" charset="-128"/>
                        <a:ea typeface="Hiragino Maru Gothic ProN W4" panose="020F0400000000000000" pitchFamily="34" charset="-128"/>
                      </a:endParaRPr>
                    </a:p>
                    <a:p>
                      <a:pPr algn="ctr"/>
                      <a:r>
                        <a:rPr kumimoji="1" lang="ja-JP" altLang="en-US" sz="1600">
                          <a:latin typeface="Hiragino Maru Gothic ProN W4" panose="020F0400000000000000" pitchFamily="34" charset="-128"/>
                          <a:ea typeface="Hiragino Maru Gothic ProN W4" panose="020F0400000000000000" pitchFamily="34" charset="-128"/>
                        </a:rPr>
                        <a:t>ライン</a:t>
                      </a:r>
                    </a:p>
                    <a:p>
                      <a:pPr algn="ctr"/>
                      <a:r>
                        <a:rPr kumimoji="1" lang="ja-JP" altLang="en-US" sz="1600">
                          <a:latin typeface="Hiragino Maru Gothic ProN W4" panose="020F0400000000000000" pitchFamily="34" charset="-128"/>
                          <a:ea typeface="Hiragino Maru Gothic ProN W4" panose="020F0400000000000000" pitchFamily="34" charset="-128"/>
                        </a:rPr>
                        <a:t>（</a:t>
                      </a:r>
                      <a:r>
                        <a:rPr kumimoji="1" lang="en-US" altLang="ja-JP" sz="1600" dirty="0">
                          <a:latin typeface="Hiragino Maru Gothic ProN W4" panose="020F0400000000000000" pitchFamily="34" charset="-128"/>
                          <a:ea typeface="Hiragino Maru Gothic ProN W4" panose="020F0400000000000000" pitchFamily="34" charset="-128"/>
                        </a:rPr>
                        <a:t>7</a:t>
                      </a:r>
                      <a:r>
                        <a:rPr kumimoji="1" lang="ja-JP" altLang="en-US" sz="1600">
                          <a:latin typeface="Hiragino Maru Gothic ProN W4" panose="020F0400000000000000" pitchFamily="34" charset="-128"/>
                          <a:ea typeface="Hiragino Maru Gothic ProN W4" panose="020F0400000000000000" pitchFamily="34" charset="-128"/>
                        </a:rPr>
                        <a:t>本）</a:t>
                      </a:r>
                    </a:p>
                  </a:txBody>
                  <a:tcPr anchor="ctr"/>
                </a:tc>
                <a:tc>
                  <a:txBody>
                    <a:bodyPr/>
                    <a:lstStyle/>
                    <a:p>
                      <a:endParaRPr kumimoji="1" lang="en-US" altLang="ja-JP" dirty="0"/>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1434738528"/>
                  </a:ext>
                </a:extLst>
              </a:tr>
              <a:tr h="407153">
                <a:tc>
                  <a:txBody>
                    <a:bodyPr/>
                    <a:lstStyle/>
                    <a:p>
                      <a:pPr algn="ctr"/>
                      <a:r>
                        <a:rPr kumimoji="1" lang="ja-JP" altLang="en-US" sz="1600">
                          <a:latin typeface="Hiragino Maru Gothic ProN W4" panose="020F0400000000000000" pitchFamily="34" charset="-128"/>
                          <a:ea typeface="Hiragino Maru Gothic ProN W4" panose="020F0400000000000000" pitchFamily="34" charset="-128"/>
                        </a:rPr>
                        <a:t>土地造成</a:t>
                      </a:r>
                    </a:p>
                  </a:txBody>
                  <a:tcPr anchor="ct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tc>
                  <a:txBody>
                    <a:bodyPr/>
                    <a:lstStyle/>
                    <a:p>
                      <a:endParaRPr kumimoji="1" lang="ja-JP" altLang="en-US">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808841778"/>
                  </a:ext>
                </a:extLst>
              </a:tr>
            </a:tbl>
          </a:graphicData>
        </a:graphic>
      </p:graphicFrame>
      <p:sp>
        <p:nvSpPr>
          <p:cNvPr id="30" name="正方形/長方形 29">
            <a:extLst>
              <a:ext uri="{FF2B5EF4-FFF2-40B4-BE49-F238E27FC236}">
                <a16:creationId xmlns:a16="http://schemas.microsoft.com/office/drawing/2014/main" id="{D84BE7E4-583D-9747-A554-B88363FAD49F}"/>
              </a:ext>
            </a:extLst>
          </p:cNvPr>
          <p:cNvSpPr/>
          <p:nvPr/>
        </p:nvSpPr>
        <p:spPr>
          <a:xfrm>
            <a:off x="2426746" y="4769850"/>
            <a:ext cx="3593996"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D1B66B64-63EF-084F-BC38-AE942505AC0A}"/>
              </a:ext>
            </a:extLst>
          </p:cNvPr>
          <p:cNvSpPr/>
          <p:nvPr/>
        </p:nvSpPr>
        <p:spPr>
          <a:xfrm>
            <a:off x="3519902" y="5358638"/>
            <a:ext cx="4365883"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F8E997C-880A-9D44-9CF2-D1A1700E39A9}"/>
              </a:ext>
            </a:extLst>
          </p:cNvPr>
          <p:cNvSpPr txBox="1"/>
          <p:nvPr/>
        </p:nvSpPr>
        <p:spPr>
          <a:xfrm>
            <a:off x="2586432" y="5346138"/>
            <a:ext cx="800219"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仕様検討</a:t>
            </a:r>
          </a:p>
        </p:txBody>
      </p:sp>
      <p:sp>
        <p:nvSpPr>
          <p:cNvPr id="33" name="テキスト ボックス 32">
            <a:extLst>
              <a:ext uri="{FF2B5EF4-FFF2-40B4-BE49-F238E27FC236}">
                <a16:creationId xmlns:a16="http://schemas.microsoft.com/office/drawing/2014/main" id="{065A472F-6656-974A-AB3F-8813F59B00FD}"/>
              </a:ext>
            </a:extLst>
          </p:cNvPr>
          <p:cNvSpPr txBox="1"/>
          <p:nvPr/>
        </p:nvSpPr>
        <p:spPr>
          <a:xfrm>
            <a:off x="2715022" y="4769850"/>
            <a:ext cx="492443"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設計</a:t>
            </a:r>
          </a:p>
        </p:txBody>
      </p:sp>
      <p:sp>
        <p:nvSpPr>
          <p:cNvPr id="34" name="テキスト ボックス 33">
            <a:extLst>
              <a:ext uri="{FF2B5EF4-FFF2-40B4-BE49-F238E27FC236}">
                <a16:creationId xmlns:a16="http://schemas.microsoft.com/office/drawing/2014/main" id="{6D8A79E2-A6DC-6D49-9801-F57CDF62C6C9}"/>
              </a:ext>
            </a:extLst>
          </p:cNvPr>
          <p:cNvSpPr txBox="1"/>
          <p:nvPr/>
        </p:nvSpPr>
        <p:spPr>
          <a:xfrm>
            <a:off x="4614203" y="4762673"/>
            <a:ext cx="492443"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建設</a:t>
            </a:r>
          </a:p>
        </p:txBody>
      </p:sp>
      <p:sp>
        <p:nvSpPr>
          <p:cNvPr id="35" name="正方形/長方形 34">
            <a:extLst>
              <a:ext uri="{FF2B5EF4-FFF2-40B4-BE49-F238E27FC236}">
                <a16:creationId xmlns:a16="http://schemas.microsoft.com/office/drawing/2014/main" id="{30C84EB7-491D-C14D-A112-7E4B4EA64CFE}"/>
              </a:ext>
            </a:extLst>
          </p:cNvPr>
          <p:cNvSpPr/>
          <p:nvPr/>
        </p:nvSpPr>
        <p:spPr>
          <a:xfrm>
            <a:off x="2205738" y="5974344"/>
            <a:ext cx="1945158" cy="252000"/>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CF7A540A-3E79-694B-A85A-DCEBDCDB221B}"/>
              </a:ext>
            </a:extLst>
          </p:cNvPr>
          <p:cNvSpPr txBox="1"/>
          <p:nvPr/>
        </p:nvSpPr>
        <p:spPr>
          <a:xfrm>
            <a:off x="7878935" y="5358638"/>
            <a:ext cx="1107996" cy="276999"/>
          </a:xfrm>
          <a:prstGeom prst="rect">
            <a:avLst/>
          </a:prstGeom>
          <a:no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＜共用開始＞</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37" name="テキスト ボックス 36">
            <a:extLst>
              <a:ext uri="{FF2B5EF4-FFF2-40B4-BE49-F238E27FC236}">
                <a16:creationId xmlns:a16="http://schemas.microsoft.com/office/drawing/2014/main" id="{AB067CCF-C903-3642-98B8-6491D5BE1FAB}"/>
              </a:ext>
            </a:extLst>
          </p:cNvPr>
          <p:cNvSpPr txBox="1"/>
          <p:nvPr/>
        </p:nvSpPr>
        <p:spPr>
          <a:xfrm>
            <a:off x="3207465" y="4563579"/>
            <a:ext cx="800219" cy="276999"/>
          </a:xfrm>
          <a:prstGeom prst="rect">
            <a:avLst/>
          </a:prstGeom>
          <a:solidFill>
            <a:srgbClr val="FFFF00"/>
          </a:solidFill>
          <a:ln>
            <a:solidFill>
              <a:srgbClr val="FF0000"/>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建設</a:t>
            </a:r>
            <a:r>
              <a:rPr kumimoji="1" lang="ja-JP" altLang="en-US" sz="1200">
                <a:latin typeface="Hiragino Maru Gothic ProN W4" panose="020F0400000000000000" pitchFamily="34" charset="-128"/>
                <a:ea typeface="Hiragino Maru Gothic ProN W4" panose="020F0400000000000000" pitchFamily="34" charset="-128"/>
              </a:rPr>
              <a:t>開始</a:t>
            </a:r>
          </a:p>
        </p:txBody>
      </p:sp>
      <p:sp>
        <p:nvSpPr>
          <p:cNvPr id="38" name="テキスト ボックス 37">
            <a:extLst>
              <a:ext uri="{FF2B5EF4-FFF2-40B4-BE49-F238E27FC236}">
                <a16:creationId xmlns:a16="http://schemas.microsoft.com/office/drawing/2014/main" id="{E98CABCA-54C6-8A4F-A3C0-F28C3C607F3E}"/>
              </a:ext>
            </a:extLst>
          </p:cNvPr>
          <p:cNvSpPr txBox="1"/>
          <p:nvPr/>
        </p:nvSpPr>
        <p:spPr>
          <a:xfrm>
            <a:off x="163921" y="723980"/>
            <a:ext cx="1887055" cy="338554"/>
          </a:xfrm>
          <a:prstGeom prst="rect">
            <a:avLst/>
          </a:prstGeom>
          <a:noFill/>
        </p:spPr>
        <p:txBody>
          <a:bodyPr wrap="none" rtlCol="0">
            <a:spAutoFit/>
          </a:bodyPr>
          <a:lstStyle/>
          <a:p>
            <a:r>
              <a:rPr kumimoji="1" lang="ja-JP" altLang="en-US" sz="1600">
                <a:latin typeface="Hiragino Maru Gothic ProN W4" panose="020F0400000000000000" pitchFamily="34" charset="-128"/>
                <a:ea typeface="Hiragino Maru Gothic ProN W4" panose="020F0400000000000000" pitchFamily="34" charset="-128"/>
              </a:rPr>
              <a:t>🔻 国において整備</a:t>
            </a:r>
          </a:p>
        </p:txBody>
      </p:sp>
      <p:sp>
        <p:nvSpPr>
          <p:cNvPr id="39" name="テキスト ボックス 38">
            <a:extLst>
              <a:ext uri="{FF2B5EF4-FFF2-40B4-BE49-F238E27FC236}">
                <a16:creationId xmlns:a16="http://schemas.microsoft.com/office/drawing/2014/main" id="{D96BD311-0C6F-A54A-9322-F14E048CB8F8}"/>
              </a:ext>
            </a:extLst>
          </p:cNvPr>
          <p:cNvSpPr txBox="1"/>
          <p:nvPr/>
        </p:nvSpPr>
        <p:spPr>
          <a:xfrm>
            <a:off x="163921" y="4316874"/>
            <a:ext cx="2715808" cy="338554"/>
          </a:xfrm>
          <a:prstGeom prst="rect">
            <a:avLst/>
          </a:prstGeom>
          <a:noFill/>
        </p:spPr>
        <p:txBody>
          <a:bodyPr wrap="none" rtlCol="0">
            <a:spAutoFit/>
          </a:bodyPr>
          <a:lstStyle/>
          <a:p>
            <a:r>
              <a:rPr lang="ja-JP" altLang="en-US" sz="1600">
                <a:latin typeface="Hiragino Maru Gothic ProN W4" panose="020F0400000000000000" pitchFamily="34" charset="-128"/>
                <a:ea typeface="Hiragino Maru Gothic ProN W4" panose="020F0400000000000000" pitchFamily="34" charset="-128"/>
              </a:rPr>
              <a:t>🔻 パートナー</a:t>
            </a:r>
            <a:r>
              <a:rPr kumimoji="1" lang="ja-JP" altLang="en-US" sz="1600">
                <a:latin typeface="Hiragino Maru Gothic ProN W4" panose="020F0400000000000000" pitchFamily="34" charset="-128"/>
                <a:ea typeface="Hiragino Maru Gothic ProN W4" panose="020F0400000000000000" pitchFamily="34" charset="-128"/>
              </a:rPr>
              <a:t>において整備</a:t>
            </a:r>
          </a:p>
        </p:txBody>
      </p:sp>
      <p:sp>
        <p:nvSpPr>
          <p:cNvPr id="41" name="テキスト ボックス 40">
            <a:extLst>
              <a:ext uri="{FF2B5EF4-FFF2-40B4-BE49-F238E27FC236}">
                <a16:creationId xmlns:a16="http://schemas.microsoft.com/office/drawing/2014/main" id="{15B93BD0-A28A-C242-9344-578F4DCA03F1}"/>
              </a:ext>
            </a:extLst>
          </p:cNvPr>
          <p:cNvSpPr txBox="1"/>
          <p:nvPr/>
        </p:nvSpPr>
        <p:spPr>
          <a:xfrm>
            <a:off x="7628009" y="1884432"/>
            <a:ext cx="1467068" cy="553998"/>
          </a:xfrm>
          <a:prstGeom prst="rect">
            <a:avLst/>
          </a:prstGeom>
          <a:solidFill>
            <a:schemeClr val="bg1"/>
          </a:solidFill>
          <a:ln>
            <a:noFill/>
          </a:ln>
        </p:spPr>
        <p:txBody>
          <a:bodyPr wrap="none" rtlCol="0">
            <a:spAutoFit/>
          </a:bodyPr>
          <a:lstStyle/>
          <a:p>
            <a:r>
              <a:rPr kumimoji="1" lang="en-US" altLang="ja-JP" sz="1000" dirty="0">
                <a:latin typeface="Hiragino Maru Gothic ProN W4" panose="020F0400000000000000" pitchFamily="34" charset="-128"/>
                <a:ea typeface="Hiragino Maru Gothic ProN W4" panose="020F0400000000000000" pitchFamily="34" charset="-128"/>
              </a:rPr>
              <a:t>12</a:t>
            </a:r>
            <a:r>
              <a:rPr kumimoji="1" lang="ja-JP" altLang="en-US" sz="1000">
                <a:latin typeface="Hiragino Maru Gothic ProN W4" panose="020F0400000000000000" pitchFamily="34" charset="-128"/>
                <a:ea typeface="Hiragino Maru Gothic ProN W4" panose="020F0400000000000000" pitchFamily="34" charset="-128"/>
              </a:rPr>
              <a:t>月</a:t>
            </a:r>
            <a:endParaRPr kumimoji="1" lang="en-US" altLang="ja-JP" sz="1000" dirty="0">
              <a:latin typeface="Hiragino Maru Gothic ProN W4" panose="020F0400000000000000" pitchFamily="34" charset="-128"/>
              <a:ea typeface="Hiragino Maru Gothic ProN W4" panose="020F0400000000000000" pitchFamily="34" charset="-128"/>
            </a:endParaRPr>
          </a:p>
          <a:p>
            <a:r>
              <a:rPr kumimoji="1" lang="ja-JP" altLang="en-US" sz="1000">
                <a:latin typeface="Hiragino Maru Gothic ProN W4" panose="020F0400000000000000" pitchFamily="34" charset="-128"/>
                <a:ea typeface="Hiragino Maru Gothic ProN W4" panose="020F0400000000000000" pitchFamily="34" charset="-128"/>
              </a:rPr>
              <a:t>ファーストビーム</a:t>
            </a:r>
            <a:endParaRPr kumimoji="1" lang="en-US" altLang="ja-JP" sz="1000" dirty="0">
              <a:latin typeface="Hiragino Maru Gothic ProN W4" panose="020F0400000000000000" pitchFamily="34" charset="-128"/>
              <a:ea typeface="Hiragino Maru Gothic ProN W4" panose="020F0400000000000000" pitchFamily="34" charset="-128"/>
            </a:endParaRPr>
          </a:p>
          <a:p>
            <a:r>
              <a:rPr lang="ja-JP" altLang="en-US" sz="1000">
                <a:latin typeface="Hiragino Maru Gothic ProN W4" panose="020F0400000000000000" pitchFamily="34" charset="-128"/>
                <a:ea typeface="Hiragino Maru Gothic ProN W4" panose="020F0400000000000000" pitchFamily="34" charset="-128"/>
              </a:rPr>
              <a:t>（ユーザー実験開始）</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42" name="三角形 41">
            <a:extLst>
              <a:ext uri="{FF2B5EF4-FFF2-40B4-BE49-F238E27FC236}">
                <a16:creationId xmlns:a16="http://schemas.microsoft.com/office/drawing/2014/main" id="{EB778727-696E-344F-B547-C1C0358A9EA5}"/>
              </a:ext>
            </a:extLst>
          </p:cNvPr>
          <p:cNvSpPr/>
          <p:nvPr/>
        </p:nvSpPr>
        <p:spPr>
          <a:xfrm rot="10800000">
            <a:off x="7499368" y="1646808"/>
            <a:ext cx="295565" cy="209708"/>
          </a:xfrm>
          <a:prstGeom prst="triangle">
            <a:avLst/>
          </a:prstGeom>
          <a:solidFill>
            <a:srgbClr val="0432FF">
              <a:alpha val="50196"/>
            </a:srgbClr>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4" name="直線コネクタ 43">
            <a:extLst>
              <a:ext uri="{FF2B5EF4-FFF2-40B4-BE49-F238E27FC236}">
                <a16:creationId xmlns:a16="http://schemas.microsoft.com/office/drawing/2014/main" id="{DE3C605E-69E3-9645-AD54-74874B76F734}"/>
              </a:ext>
            </a:extLst>
          </p:cNvPr>
          <p:cNvCxnSpPr>
            <a:cxnSpLocks/>
          </p:cNvCxnSpPr>
          <p:nvPr/>
        </p:nvCxnSpPr>
        <p:spPr>
          <a:xfrm>
            <a:off x="5474588" y="1461515"/>
            <a:ext cx="0" cy="4860000"/>
          </a:xfrm>
          <a:prstGeom prst="line">
            <a:avLst/>
          </a:prstGeom>
          <a:ln w="76200">
            <a:solidFill>
              <a:srgbClr val="C00000">
                <a:alpha val="29804"/>
              </a:srgb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8167F83-4504-9449-B643-2D7C396E329D}"/>
              </a:ext>
            </a:extLst>
          </p:cNvPr>
          <p:cNvCxnSpPr>
            <a:cxnSpLocks/>
          </p:cNvCxnSpPr>
          <p:nvPr/>
        </p:nvCxnSpPr>
        <p:spPr>
          <a:xfrm>
            <a:off x="7297620" y="1461515"/>
            <a:ext cx="0" cy="4860000"/>
          </a:xfrm>
          <a:prstGeom prst="line">
            <a:avLst/>
          </a:prstGeom>
          <a:ln w="76200">
            <a:solidFill>
              <a:srgbClr val="0432FF">
                <a:alpha val="29804"/>
              </a:srgb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31DFD48-55FC-6F46-BF91-76CAC615EBA6}"/>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76E56AB5-C8E1-4C46-AD00-3DFCFC951D0C}"/>
              </a:ext>
            </a:extLst>
          </p:cNvPr>
          <p:cNvSpPr txBox="1"/>
          <p:nvPr/>
        </p:nvSpPr>
        <p:spPr>
          <a:xfrm>
            <a:off x="125284" y="126877"/>
            <a:ext cx="4544834" cy="400110"/>
          </a:xfrm>
          <a:prstGeom prst="rect">
            <a:avLst/>
          </a:prstGeom>
          <a:noFill/>
        </p:spPr>
        <p:txBody>
          <a:bodyPr wrap="none" rtlCol="0">
            <a:spAutoFit/>
          </a:bodyPr>
          <a:lstStyle/>
          <a:p>
            <a:r>
              <a:rPr lang="ja-JP" altLang="en-US" sz="2000">
                <a:latin typeface="Hiragino Maru Gothic ProN W4" panose="020F0400000000000000" pitchFamily="34" charset="-128"/>
                <a:ea typeface="Hiragino Maru Gothic ProN W4" panose="020F0400000000000000" pitchFamily="34" charset="-128"/>
              </a:rPr>
              <a:t>次世代放射光施設の整備スケジュール</a:t>
            </a:r>
            <a:endParaRPr kumimoji="1" lang="ja-JP" altLang="en-US" sz="2000">
              <a:latin typeface="Hiragino Maru Gothic ProN W4" panose="020F0400000000000000" pitchFamily="34" charset="-128"/>
              <a:ea typeface="Hiragino Maru Gothic ProN W4" panose="020F0400000000000000" pitchFamily="34" charset="-128"/>
            </a:endParaRPr>
          </a:p>
        </p:txBody>
      </p:sp>
    </p:spTree>
    <p:extLst>
      <p:ext uri="{BB962C8B-B14F-4D97-AF65-F5344CB8AC3E}">
        <p14:creationId xmlns:p14="http://schemas.microsoft.com/office/powerpoint/2010/main" val="4096289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A2D9BC0-6078-CD4F-B638-65C8DFF00854}"/>
              </a:ext>
            </a:extLst>
          </p:cNvPr>
          <p:cNvSpPr txBox="1"/>
          <p:nvPr/>
        </p:nvSpPr>
        <p:spPr>
          <a:xfrm>
            <a:off x="125284" y="126877"/>
            <a:ext cx="5650906"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次世代放射光施設</a:t>
            </a:r>
            <a:r>
              <a:rPr lang="en-US" altLang="ja-JP" sz="2000" dirty="0">
                <a:latin typeface="ヒラギノ丸ゴ ProN W4"/>
                <a:ea typeface="ヒラギノ丸ゴ ProN W4"/>
                <a:cs typeface="ヒラギノ丸ゴ ProN W4"/>
              </a:rPr>
              <a:t>3</a:t>
            </a:r>
            <a:r>
              <a:rPr lang="ja-JP" altLang="en-US" sz="2000">
                <a:latin typeface="ヒラギノ丸ゴ ProN W4"/>
                <a:ea typeface="ヒラギノ丸ゴ ProN W4"/>
                <a:cs typeface="ヒラギノ丸ゴ ProN W4"/>
              </a:rPr>
              <a:t> </a:t>
            </a:r>
            <a:r>
              <a:rPr lang="en-US" altLang="ja-JP" sz="2000" dirty="0">
                <a:latin typeface="ヒラギノ丸ゴ ProN W4"/>
                <a:ea typeface="ヒラギノ丸ゴ ProN W4"/>
                <a:cs typeface="ヒラギノ丸ゴ ProN W4"/>
              </a:rPr>
              <a:t>GeV</a:t>
            </a:r>
            <a:r>
              <a:rPr lang="ja-JP" altLang="en-US" sz="2000">
                <a:latin typeface="ヒラギノ丸ゴ ProN W4"/>
                <a:ea typeface="ヒラギノ丸ゴ ProN W4"/>
                <a:cs typeface="ヒラギノ丸ゴ ProN W4"/>
              </a:rPr>
              <a:t>線型加速器の設計理念</a:t>
            </a:r>
            <a:endParaRPr lang="en-US" altLang="ja-JP" sz="2000" dirty="0">
              <a:latin typeface="ヒラギノ丸ゴ ProN W4"/>
              <a:ea typeface="ヒラギノ丸ゴ ProN W4"/>
              <a:cs typeface="ヒラギノ丸ゴ ProN W4"/>
            </a:endParaRPr>
          </a:p>
        </p:txBody>
      </p:sp>
      <p:sp>
        <p:nvSpPr>
          <p:cNvPr id="6" name="テキスト ボックス 5">
            <a:extLst>
              <a:ext uri="{FF2B5EF4-FFF2-40B4-BE49-F238E27FC236}">
                <a16:creationId xmlns:a16="http://schemas.microsoft.com/office/drawing/2014/main" id="{47420D28-0482-7F46-B95F-33C608C2CFE6}"/>
              </a:ext>
            </a:extLst>
          </p:cNvPr>
          <p:cNvSpPr txBox="1"/>
          <p:nvPr/>
        </p:nvSpPr>
        <p:spPr>
          <a:xfrm>
            <a:off x="192832" y="580452"/>
            <a:ext cx="8828075" cy="4577856"/>
          </a:xfrm>
          <a:prstGeom prst="rect">
            <a:avLst/>
          </a:prstGeom>
          <a:noFill/>
        </p:spPr>
        <p:txBody>
          <a:bodyPr wrap="square" rtlCol="0">
            <a:spAutoFit/>
          </a:bodyPr>
          <a:lstStyle/>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高稼働率を実現する加速器システム</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Top-up</a:t>
            </a:r>
            <a:r>
              <a:rPr lang="ja-JP" altLang="en-US" sz="1400">
                <a:latin typeface="ヒラギノ丸ゴ ProN W4"/>
                <a:ea typeface="ヒラギノ丸ゴ ProN W4"/>
                <a:cs typeface="ヒラギノ丸ゴ ProN W4"/>
              </a:rPr>
              <a:t>運転を前提（</a:t>
            </a:r>
            <a:r>
              <a:rPr lang="en-US" altLang="ja-JP" sz="1400" dirty="0">
                <a:latin typeface="ヒラギノ丸ゴ ProN W4"/>
                <a:ea typeface="ヒラギノ丸ゴ ProN W4"/>
                <a:cs typeface="ヒラギノ丸ゴ ProN W4"/>
              </a:rPr>
              <a:t>X</a:t>
            </a:r>
            <a:r>
              <a:rPr lang="ja-JP" altLang="en-US" sz="1400">
                <a:latin typeface="ヒラギノ丸ゴ ProN W4"/>
                <a:ea typeface="ヒラギノ丸ゴ ProN W4"/>
                <a:cs typeface="ヒラギノ丸ゴ ProN W4"/>
              </a:rPr>
              <a:t>線強度が安定であることは効率的な実験を可能とする）</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高安定ビーム供給の実現</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高い信頼性と優れた堅牢性、保守性を備えたシステム、運転経費の削減（省エネ化）</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既存技術のみを使用・有効活用（グリッド付き熱電子銃、</a:t>
            </a:r>
            <a:r>
              <a:rPr lang="en-US" altLang="ja-JP" sz="1400" dirty="0">
                <a:latin typeface="ヒラギノ丸ゴ ProN W4"/>
                <a:ea typeface="ヒラギノ丸ゴ ProN W4"/>
                <a:cs typeface="ヒラギノ丸ゴ ProN W4"/>
              </a:rPr>
              <a:t>C</a:t>
            </a:r>
            <a:r>
              <a:rPr lang="ja-JP" altLang="en-US" sz="1400">
                <a:latin typeface="ヒラギノ丸ゴ ProN W4"/>
                <a:ea typeface="ヒラギノ丸ゴ ProN W4"/>
                <a:cs typeface="ヒラギノ丸ゴ ProN W4"/>
              </a:rPr>
              <a:t>バンド加速ユニット）</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施設冷却設備の仕様（低電力</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システムのフィードバックによる安定化制御を前提）</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少人数による運転管理、機器保守</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建設コストの削減</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全長が</a:t>
            </a:r>
            <a:r>
              <a:rPr lang="en-US" altLang="ja-JP" sz="1400" dirty="0">
                <a:latin typeface="ヒラギノ丸ゴ ProN W4"/>
                <a:ea typeface="ヒラギノ丸ゴ ProN W4"/>
                <a:cs typeface="ヒラギノ丸ゴ ProN W4"/>
              </a:rPr>
              <a:t>120</a:t>
            </a:r>
            <a:r>
              <a:rPr lang="ja-JP" altLang="en-US" sz="1400">
                <a:latin typeface="ヒラギノ丸ゴ ProN W4"/>
                <a:ea typeface="ヒラギノ丸ゴ ProN W4"/>
                <a:cs typeface="ヒラギノ丸ゴ ProN W4"/>
              </a:rPr>
              <a:t> </a:t>
            </a:r>
            <a:r>
              <a:rPr lang="en-US" altLang="ja-JP" sz="1400" dirty="0">
                <a:latin typeface="ヒラギノ丸ゴ ProN W4"/>
                <a:ea typeface="ヒラギノ丸ゴ ProN W4"/>
                <a:cs typeface="ヒラギノ丸ゴ ProN W4"/>
              </a:rPr>
              <a:t>m</a:t>
            </a:r>
            <a:r>
              <a:rPr lang="ja-JP" altLang="en-US" sz="1400">
                <a:latin typeface="ヒラギノ丸ゴ ProN W4"/>
                <a:ea typeface="ヒラギノ丸ゴ ProN W4"/>
                <a:cs typeface="ヒラギノ丸ゴ ProN W4"/>
              </a:rPr>
              <a:t>以下のコンパクトな線型加速器（</a:t>
            </a:r>
            <a:r>
              <a:rPr lang="en-US" altLang="ja-JP" sz="1400" dirty="0">
                <a:latin typeface="ヒラギノ丸ゴ ProN W4"/>
                <a:ea typeface="ヒラギノ丸ゴ ProN W4"/>
                <a:cs typeface="ヒラギノ丸ゴ ProN W4"/>
              </a:rPr>
              <a:t>C</a:t>
            </a:r>
            <a:r>
              <a:rPr lang="ja-JP" altLang="en-US" sz="1400">
                <a:latin typeface="ヒラギノ丸ゴ ProN W4"/>
                <a:ea typeface="ヒラギノ丸ゴ ProN W4"/>
                <a:cs typeface="ヒラギノ丸ゴ ProN W4"/>
              </a:rPr>
              <a:t>バンド高電界加速器を採用）</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軟</a:t>
            </a:r>
            <a:r>
              <a:rPr lang="en-US" altLang="ja-JP" sz="1400" dirty="0">
                <a:latin typeface="ヒラギノ丸ゴ ProN W4"/>
                <a:ea typeface="ヒラギノ丸ゴ ProN W4"/>
                <a:cs typeface="ヒラギノ丸ゴ ProN W4"/>
              </a:rPr>
              <a:t>X</a:t>
            </a:r>
            <a:r>
              <a:rPr lang="ja-JP" altLang="en-US" sz="1400">
                <a:latin typeface="ヒラギノ丸ゴ ProN W4"/>
                <a:ea typeface="ヒラギノ丸ゴ ProN W4"/>
                <a:cs typeface="ヒラギノ丸ゴ ProN W4"/>
              </a:rPr>
              <a:t>線自由電子レーザーへの拡張性を配慮した設計</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建屋はそのままの利用を前提</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軟</a:t>
            </a:r>
            <a:r>
              <a:rPr lang="en-US" altLang="ja-JP" sz="1400" dirty="0">
                <a:latin typeface="ヒラギノ丸ゴ ProN W4"/>
                <a:ea typeface="ヒラギノ丸ゴ ProN W4"/>
                <a:cs typeface="ヒラギノ丸ゴ ProN W4"/>
              </a:rPr>
              <a:t>X</a:t>
            </a:r>
            <a:r>
              <a:rPr lang="ja-JP" altLang="en-US" sz="1400">
                <a:latin typeface="ヒラギノ丸ゴ ProN W4"/>
                <a:ea typeface="ヒラギノ丸ゴ ProN W4"/>
                <a:cs typeface="ヒラギノ丸ゴ ProN W4"/>
              </a:rPr>
              <a:t>線自由電子レーザーを想定した機器配置（バンチ圧縮システムの設置を予め想定）</a:t>
            </a:r>
            <a:endParaRPr lang="en-US" altLang="ja-JP" sz="1400" dirty="0">
              <a:latin typeface="ヒラギノ丸ゴ ProN W4"/>
              <a:ea typeface="ヒラギノ丸ゴ ProN W4"/>
              <a:cs typeface="ヒラギノ丸ゴ ProN W4"/>
            </a:endParaRPr>
          </a:p>
          <a:p>
            <a:pPr marL="227013" indent="-227013" algn="just">
              <a:lnSpc>
                <a:spcPct val="150000"/>
              </a:lnSpc>
            </a:pP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以上の理念を念頭に置き、線型加速器の機器配置、最適化</a:t>
            </a:r>
            <a:endParaRPr lang="en-US" altLang="ja-JP" sz="1400" dirty="0">
              <a:latin typeface="ヒラギノ丸ゴ ProN W4"/>
              <a:ea typeface="ヒラギノ丸ゴ ProN W4"/>
              <a:cs typeface="ヒラギノ丸ゴ ProN W4"/>
            </a:endParaRPr>
          </a:p>
        </p:txBody>
      </p:sp>
      <p:cxnSp>
        <p:nvCxnSpPr>
          <p:cNvPr id="7" name="直線コネクタ 6">
            <a:extLst>
              <a:ext uri="{FF2B5EF4-FFF2-40B4-BE49-F238E27FC236}">
                <a16:creationId xmlns:a16="http://schemas.microsoft.com/office/drawing/2014/main" id="{7F4B9B30-3526-9B42-94EB-44CE676C91F0}"/>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86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9908A72-315B-5A42-AEE6-74DFDD8309D7}"/>
              </a:ext>
            </a:extLst>
          </p:cNvPr>
          <p:cNvSpPr txBox="1"/>
          <p:nvPr/>
        </p:nvSpPr>
        <p:spPr>
          <a:xfrm>
            <a:off x="192833" y="580452"/>
            <a:ext cx="8681536" cy="5870518"/>
          </a:xfrm>
          <a:prstGeom prst="rect">
            <a:avLst/>
          </a:prstGeom>
          <a:noFill/>
        </p:spPr>
        <p:txBody>
          <a:bodyPr wrap="square" rtlCol="0">
            <a:spAutoFit/>
          </a:bodyPr>
          <a:lstStyle/>
          <a:p>
            <a:pPr marL="227013" indent="-227013" algn="just">
              <a:lnSpc>
                <a:spcPct val="150000"/>
              </a:lnSpc>
            </a:pPr>
            <a:r>
              <a:rPr lang="ja-JP" altLang="en-US" sz="1400" u="sng">
                <a:latin typeface="ヒラギノ丸ゴ ProN W4"/>
                <a:ea typeface="ヒラギノ丸ゴ ProN W4"/>
                <a:cs typeface="ヒラギノ丸ゴ ProN W4"/>
              </a:rPr>
              <a:t>共用施設の加速器運用の観点から</a:t>
            </a:r>
            <a:endParaRPr lang="en-US" altLang="ja-JP" sz="1400" u="sng" dirty="0">
              <a:latin typeface="ヒラギノ丸ゴ ProN W4"/>
              <a:ea typeface="ヒラギノ丸ゴ ProN W4"/>
              <a:cs typeface="ヒラギノ丸ゴ ProN W4"/>
            </a:endParaRPr>
          </a:p>
          <a:p>
            <a:pPr marL="4763" algn="just">
              <a:lnSpc>
                <a:spcPct val="150000"/>
              </a:lnSpc>
            </a:pPr>
            <a:r>
              <a:rPr lang="ja-JP" altLang="en-US" sz="1400">
                <a:latin typeface="ヒラギノ丸ゴ ProN W4"/>
                <a:ea typeface="ヒラギノ丸ゴ ProN W4"/>
                <a:cs typeface="ヒラギノ丸ゴ ProN W4"/>
              </a:rPr>
              <a:t>数週間の連続運転がおこなわれる加速器利用施設（高エネルギー実験、放射光利用実験）では、電子銃から生成されるビームは、長期間にわたって極めて安定であることが不可欠である。また、カソードが長寿命であること、電子銃システム（周辺設備）の高信頼性・高保守性が要求される。</a:t>
            </a:r>
            <a:endParaRPr lang="en-US" altLang="ja-JP" sz="1400" dirty="0">
              <a:latin typeface="ヒラギノ丸ゴ ProN W4"/>
              <a:ea typeface="ヒラギノ丸ゴ ProN W4"/>
              <a:cs typeface="ヒラギノ丸ゴ ProN W4"/>
            </a:endParaRPr>
          </a:p>
          <a:p>
            <a:pPr marL="4763" algn="just">
              <a:lnSpc>
                <a:spcPct val="150000"/>
              </a:lnSpc>
            </a:pP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光陰極型</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電子銃</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極端紫外波長領域の短パルス高出力レーザーの利用</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高度に安定化されたレーザーシステムのためのインフラ設備（防振、環境温度・湿度管理）</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レーザー専門家の常駐</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en-US" altLang="ja-JP" sz="1400" dirty="0">
                <a:latin typeface="ヒラギノ丸ゴ ProN W4"/>
                <a:ea typeface="ヒラギノ丸ゴ ProN W4"/>
                <a:cs typeface="ヒラギノ丸ゴ ProN W4"/>
              </a:rPr>
              <a:t>SACLA</a:t>
            </a:r>
            <a:r>
              <a:rPr lang="ja-JP" altLang="en-US" sz="1400">
                <a:latin typeface="ヒラギノ丸ゴ ProN W4"/>
                <a:ea typeface="ヒラギノ丸ゴ ProN W4"/>
                <a:cs typeface="ヒラギノ丸ゴ ProN W4"/>
              </a:rPr>
              <a:t>熱カソード（</a:t>
            </a:r>
            <a:r>
              <a:rPr lang="en-US" altLang="ja-JP" sz="1400" dirty="0">
                <a:latin typeface="ヒラギノ丸ゴ ProN W4"/>
                <a:ea typeface="ヒラギノ丸ゴ ProN W4"/>
                <a:cs typeface="ヒラギノ丸ゴ ProN W4"/>
              </a:rPr>
              <a:t>φ3 mm</a:t>
            </a:r>
            <a:r>
              <a:rPr lang="ja-JP" altLang="en-US" sz="1400">
                <a:latin typeface="ヒラギノ丸ゴ ProN W4"/>
                <a:ea typeface="ヒラギノ丸ゴ ProN W4"/>
                <a:cs typeface="ヒラギノ丸ゴ ProN W4"/>
              </a:rPr>
              <a:t>、単結晶</a:t>
            </a:r>
            <a:r>
              <a:rPr lang="en-US" altLang="ja-JP" sz="1400" dirty="0">
                <a:latin typeface="ヒラギノ丸ゴ ProN W4"/>
                <a:ea typeface="ヒラギノ丸ゴ ProN W4"/>
                <a:cs typeface="ヒラギノ丸ゴ ProN W4"/>
              </a:rPr>
              <a:t>CeB</a:t>
            </a:r>
            <a:r>
              <a:rPr lang="en-US" altLang="ja-JP" sz="1400" baseline="-25000" dirty="0">
                <a:latin typeface="ヒラギノ丸ゴ ProN W4"/>
                <a:ea typeface="ヒラギノ丸ゴ ProN W4"/>
                <a:cs typeface="ヒラギノ丸ゴ ProN W4"/>
              </a:rPr>
              <a:t>6</a:t>
            </a: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500</a:t>
            </a:r>
            <a:r>
              <a:rPr lang="ja-JP" altLang="en-US" sz="1400">
                <a:latin typeface="ヒラギノ丸ゴ ProN W4"/>
                <a:ea typeface="ヒラギノ丸ゴ ProN W4"/>
                <a:cs typeface="ヒラギノ丸ゴ ProN W4"/>
              </a:rPr>
              <a:t> </a:t>
            </a:r>
            <a:r>
              <a:rPr lang="en-US" altLang="ja-JP" sz="1400" dirty="0">
                <a:latin typeface="ヒラギノ丸ゴ ProN W4"/>
                <a:ea typeface="ヒラギノ丸ゴ ProN W4"/>
                <a:cs typeface="ヒラギノ丸ゴ ProN W4"/>
              </a:rPr>
              <a:t>kV</a:t>
            </a:r>
            <a:r>
              <a:rPr lang="ja-JP" altLang="en-US" sz="1400">
                <a:latin typeface="ヒラギノ丸ゴ ProN W4"/>
                <a:ea typeface="ヒラギノ丸ゴ ProN W4"/>
                <a:cs typeface="ヒラギノ丸ゴ ProN W4"/>
              </a:rPr>
              <a:t>電子銃（高安定、長寿命）</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500 kV</a:t>
            </a:r>
            <a:r>
              <a:rPr lang="ja-JP" altLang="en-US" sz="1400">
                <a:latin typeface="ヒラギノ丸ゴ ProN W4"/>
                <a:ea typeface="ヒラギノ丸ゴ ProN W4"/>
                <a:cs typeface="ヒラギノ丸ゴ ProN W4"/>
              </a:rPr>
              <a:t>高電圧パルス発生装置</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大型・大電力装置の使用</a:t>
            </a:r>
            <a:r>
              <a:rPr lang="en-US" altLang="ja-JP" sz="1400" dirty="0">
                <a:latin typeface="ヒラギノ丸ゴ ProN W4"/>
                <a:ea typeface="ヒラギノ丸ゴ ProN W4"/>
                <a:cs typeface="ヒラギノ丸ゴ ProN W4"/>
              </a:rPr>
              <a:t>	</a:t>
            </a:r>
          </a:p>
          <a:p>
            <a:pPr marL="227013" indent="-227013" algn="just">
              <a:lnSpc>
                <a:spcPct val="150000"/>
              </a:lnSpc>
            </a:pP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latin typeface="ヒラギノ丸ゴ ProN W4"/>
                <a:ea typeface="ヒラギノ丸ゴ ProN W4"/>
                <a:cs typeface="ヒラギノ丸ゴ ProN W4"/>
              </a:rPr>
              <a:t>以上の点が、製作・維持・管理コストにおいて課題となっている。</a:t>
            </a:r>
            <a:endParaRPr lang="en-US" altLang="ja-JP" sz="1400" dirty="0">
              <a:latin typeface="ヒラギノ丸ゴ ProN W4"/>
              <a:ea typeface="ヒラギノ丸ゴ ProN W4"/>
              <a:cs typeface="ヒラギノ丸ゴ ProN W4"/>
            </a:endParaRPr>
          </a:p>
          <a:p>
            <a:pPr marL="227013" indent="-227013" algn="just">
              <a:lnSpc>
                <a:spcPct val="150000"/>
              </a:lnSpc>
            </a:pPr>
            <a:endParaRPr lang="ja-JP" altLang="en-US" sz="1400">
              <a:latin typeface="ヒラギノ丸ゴ ProN W4"/>
              <a:ea typeface="ヒラギノ丸ゴ ProN W4"/>
              <a:cs typeface="ヒラギノ丸ゴ ProN W4"/>
            </a:endParaRPr>
          </a:p>
          <a:p>
            <a:pPr marL="4763" indent="-4763" algn="just">
              <a:lnSpc>
                <a:spcPct val="150000"/>
              </a:lnSpc>
            </a:pPr>
            <a:r>
              <a:rPr lang="ja-JP" altLang="en-US" sz="1400">
                <a:latin typeface="ヒラギノ丸ゴ ProN W4"/>
                <a:ea typeface="ヒラギノ丸ゴ ProN W4"/>
                <a:cs typeface="ヒラギノ丸ゴ ProN W4"/>
              </a:rPr>
              <a:t>取扱いが容易であり、信頼性、保守性、堅牢性（長寿命）に優れ、製作・維持・管理コストも配慮した、低エミッタンス電子銃を検討。</a:t>
            </a:r>
            <a:endParaRPr lang="en-US" altLang="ja-JP" sz="1400" dirty="0">
              <a:latin typeface="ヒラギノ丸ゴ ProN W4"/>
              <a:ea typeface="ヒラギノ丸ゴ ProN W4"/>
              <a:cs typeface="ヒラギノ丸ゴ ProN W4"/>
            </a:endParaRPr>
          </a:p>
          <a:p>
            <a:pPr marL="223838" indent="-223838"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グリッド付き熱カソード（</a:t>
            </a:r>
            <a:r>
              <a:rPr lang="en-US" altLang="ja-JP" sz="1400" dirty="0">
                <a:latin typeface="ヒラギノ丸ゴ ProN W4"/>
                <a:ea typeface="ヒラギノ丸ゴ ProN W4"/>
                <a:cs typeface="ヒラギノ丸ゴ ProN W4"/>
              </a:rPr>
              <a:t>EIMAC</a:t>
            </a:r>
            <a:r>
              <a:rPr lang="ja-JP" altLang="en-US" sz="1400">
                <a:latin typeface="ヒラギノ丸ゴ ProN W4"/>
                <a:ea typeface="ヒラギノ丸ゴ ProN W4"/>
                <a:cs typeface="ヒラギノ丸ゴ ProN W4"/>
              </a:rPr>
              <a:t>社製</a:t>
            </a:r>
            <a:r>
              <a:rPr lang="en-US" altLang="ja-JP" sz="1400" dirty="0">
                <a:latin typeface="ヒラギノ丸ゴ ProN W4"/>
                <a:ea typeface="ヒラギノ丸ゴ ProN W4"/>
                <a:cs typeface="ヒラギノ丸ゴ ProN W4"/>
              </a:rPr>
              <a:t>Y-845</a:t>
            </a:r>
            <a:r>
              <a:rPr lang="ja-JP" altLang="en-US" sz="1400">
                <a:latin typeface="ヒラギノ丸ゴ ProN W4"/>
                <a:ea typeface="ヒラギノ丸ゴ ProN W4"/>
                <a:cs typeface="ヒラギノ丸ゴ ProN W4"/>
              </a:rPr>
              <a:t>）に着目</a:t>
            </a:r>
            <a:endParaRPr lang="en-US" altLang="ja-JP" sz="1400" dirty="0">
              <a:latin typeface="ヒラギノ丸ゴ ProN W4"/>
              <a:ea typeface="ヒラギノ丸ゴ ProN W4"/>
              <a:cs typeface="ヒラギノ丸ゴ ProN W4"/>
            </a:endParaRPr>
          </a:p>
        </p:txBody>
      </p:sp>
      <p:sp>
        <p:nvSpPr>
          <p:cNvPr id="8" name="テキスト ボックス 7">
            <a:extLst>
              <a:ext uri="{FF2B5EF4-FFF2-40B4-BE49-F238E27FC236}">
                <a16:creationId xmlns:a16="http://schemas.microsoft.com/office/drawing/2014/main" id="{40E16AAB-99E3-D744-B71D-0EA92744BD3F}"/>
              </a:ext>
            </a:extLst>
          </p:cNvPr>
          <p:cNvSpPr txBox="1"/>
          <p:nvPr/>
        </p:nvSpPr>
        <p:spPr>
          <a:xfrm>
            <a:off x="125284" y="126877"/>
            <a:ext cx="3518912"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低エミッタンス電子銃の課題</a:t>
            </a:r>
            <a:endParaRPr lang="en-US" altLang="ja-JP" sz="2000" dirty="0">
              <a:latin typeface="ヒラギノ丸ゴ ProN W4"/>
              <a:ea typeface="ヒラギノ丸ゴ ProN W4"/>
              <a:cs typeface="ヒラギノ丸ゴ ProN W4"/>
            </a:endParaRPr>
          </a:p>
        </p:txBody>
      </p:sp>
      <p:cxnSp>
        <p:nvCxnSpPr>
          <p:cNvPr id="9" name="直線コネクタ 8">
            <a:extLst>
              <a:ext uri="{FF2B5EF4-FFF2-40B4-BE49-F238E27FC236}">
                <a16:creationId xmlns:a16="http://schemas.microsoft.com/office/drawing/2014/main" id="{12F455D1-F5B8-7B41-890C-4B940E4CBFA8}"/>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002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5C42EBA-45DA-BC46-AB05-E55FBB82FE32}"/>
              </a:ext>
            </a:extLst>
          </p:cNvPr>
          <p:cNvSpPr txBox="1"/>
          <p:nvPr/>
        </p:nvSpPr>
        <p:spPr>
          <a:xfrm>
            <a:off x="125284" y="126877"/>
            <a:ext cx="5775940" cy="400110"/>
          </a:xfrm>
          <a:prstGeom prst="rect">
            <a:avLst/>
          </a:prstGeom>
          <a:noFill/>
        </p:spPr>
        <p:txBody>
          <a:bodyPr wrap="none" rtlCol="0">
            <a:spAutoFit/>
          </a:bodyPr>
          <a:lstStyle/>
          <a:p>
            <a:r>
              <a:rPr lang="en-US" altLang="ja-JP" sz="2000" dirty="0">
                <a:latin typeface="ヒラギノ丸ゴ ProN W4"/>
                <a:ea typeface="ヒラギノ丸ゴ ProN W4"/>
                <a:cs typeface="ヒラギノ丸ゴ ProN W4"/>
              </a:rPr>
              <a:t>3</a:t>
            </a:r>
            <a:r>
              <a:rPr lang="ja-JP" altLang="en-US" sz="2000">
                <a:latin typeface="ヒラギノ丸ゴ ProN W4"/>
                <a:ea typeface="ヒラギノ丸ゴ ProN W4"/>
                <a:cs typeface="ヒラギノ丸ゴ ProN W4"/>
              </a:rPr>
              <a:t> </a:t>
            </a:r>
            <a:r>
              <a:rPr lang="en-US" altLang="ja-JP" sz="2000" dirty="0">
                <a:latin typeface="ヒラギノ丸ゴ ProN W4"/>
                <a:ea typeface="ヒラギノ丸ゴ ProN W4"/>
                <a:cs typeface="ヒラギノ丸ゴ ProN W4"/>
              </a:rPr>
              <a:t>GeV</a:t>
            </a:r>
            <a:r>
              <a:rPr lang="ja-JP" altLang="en-US" sz="2000">
                <a:latin typeface="ヒラギノ丸ゴ ProN W4"/>
                <a:ea typeface="ヒラギノ丸ゴ ProN W4"/>
                <a:cs typeface="ヒラギノ丸ゴ ProN W4"/>
              </a:rPr>
              <a:t>線型加速器のビームパラメータと機器構成</a:t>
            </a:r>
            <a:endParaRPr lang="en-US" altLang="ja-JP" sz="2000" dirty="0">
              <a:latin typeface="ヒラギノ丸ゴ ProN W4"/>
              <a:ea typeface="ヒラギノ丸ゴ ProN W4"/>
              <a:cs typeface="ヒラギノ丸ゴ ProN W4"/>
            </a:endParaRPr>
          </a:p>
        </p:txBody>
      </p:sp>
      <p:sp>
        <p:nvSpPr>
          <p:cNvPr id="4" name="テキスト ボックス 3">
            <a:extLst>
              <a:ext uri="{FF2B5EF4-FFF2-40B4-BE49-F238E27FC236}">
                <a16:creationId xmlns:a16="http://schemas.microsoft.com/office/drawing/2014/main" id="{4FAFA52C-D8F8-B642-8D12-19313C618A19}"/>
              </a:ext>
            </a:extLst>
          </p:cNvPr>
          <p:cNvSpPr txBox="1"/>
          <p:nvPr/>
        </p:nvSpPr>
        <p:spPr>
          <a:xfrm>
            <a:off x="214707" y="4329792"/>
            <a:ext cx="8634644" cy="1721049"/>
          </a:xfrm>
          <a:prstGeom prst="rect">
            <a:avLst/>
          </a:prstGeom>
          <a:noFill/>
        </p:spPr>
        <p:txBody>
          <a:bodyPr wrap="square" rtlCol="0">
            <a:spAutoFit/>
          </a:bodyPr>
          <a:lstStyle/>
          <a:p>
            <a:pPr marL="274638" indent="-274638" algn="just">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全長</a:t>
            </a:r>
            <a:r>
              <a:rPr lang="en-US" altLang="ja-JP" sz="1200" dirty="0">
                <a:latin typeface="ヒラギノ丸ゴ ProN W4"/>
                <a:ea typeface="ヒラギノ丸ゴ ProN W4"/>
                <a:cs typeface="ヒラギノ丸ゴ ProN W4"/>
              </a:rPr>
              <a:t>112</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m</a:t>
            </a: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30</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MeV</a:t>
            </a:r>
            <a:r>
              <a:rPr lang="ja-JP" altLang="en-US" sz="1200">
                <a:latin typeface="ヒラギノ丸ゴ ProN W4"/>
                <a:ea typeface="ヒラギノ丸ゴ ProN W4"/>
                <a:cs typeface="ヒラギノ丸ゴ ProN W4"/>
              </a:rPr>
              <a:t>入射部＋エネルギー測定用シケイン部＋</a:t>
            </a:r>
            <a:r>
              <a:rPr lang="en-US" altLang="ja-JP" sz="1200" dirty="0">
                <a:latin typeface="ヒラギノ丸ゴ ProN W4"/>
                <a:ea typeface="ヒラギノ丸ゴ ProN W4"/>
                <a:cs typeface="ヒラギノ丸ゴ ProN W4"/>
              </a:rPr>
              <a:t>20</a:t>
            </a:r>
            <a:r>
              <a:rPr lang="ja-JP" altLang="en-US" sz="1200">
                <a:latin typeface="ヒラギノ丸ゴ ProN W4"/>
                <a:ea typeface="ヒラギノ丸ゴ ProN W4"/>
                <a:cs typeface="ヒラギノ丸ゴ ProN W4"/>
              </a:rPr>
              <a:t>台の</a:t>
            </a:r>
            <a:r>
              <a:rPr lang="en-US" altLang="ja-JP" sz="1200" dirty="0">
                <a:latin typeface="ヒラギノ丸ゴ ProN W4"/>
                <a:ea typeface="ヒラギノ丸ゴ ProN W4"/>
                <a:cs typeface="ヒラギノ丸ゴ ProN W4"/>
              </a:rPr>
              <a:t>C</a:t>
            </a:r>
            <a:r>
              <a:rPr lang="ja-JP" altLang="en-US" sz="1200">
                <a:latin typeface="ヒラギノ丸ゴ ProN W4"/>
                <a:ea typeface="ヒラギノ丸ゴ ProN W4"/>
                <a:cs typeface="ヒラギノ丸ゴ ProN W4"/>
              </a:rPr>
              <a:t>バンド加速ユニット）</a:t>
            </a:r>
            <a:endParaRPr lang="en-US" altLang="ja-JP" sz="1200" dirty="0">
              <a:latin typeface="ヒラギノ丸ゴ ProN W4"/>
              <a:ea typeface="ヒラギノ丸ゴ ProN W4"/>
              <a:cs typeface="ヒラギノ丸ゴ ProN W4"/>
            </a:endParaRPr>
          </a:p>
          <a:p>
            <a:pPr marL="274638" indent="-274638" algn="just">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C</a:t>
            </a:r>
            <a:r>
              <a:rPr lang="ja-JP" altLang="en-US" sz="1200">
                <a:latin typeface="ヒラギノ丸ゴ ProN W4"/>
                <a:ea typeface="ヒラギノ丸ゴ ProN W4"/>
                <a:cs typeface="ヒラギノ丸ゴ ProN W4"/>
              </a:rPr>
              <a:t>バンド加速ユニット（</a:t>
            </a:r>
            <a:r>
              <a:rPr lang="en-US" altLang="ja-JP" sz="1200" dirty="0">
                <a:latin typeface="ヒラギノ丸ゴ ProN W4"/>
                <a:ea typeface="ヒラギノ丸ゴ ProN W4"/>
                <a:cs typeface="ヒラギノ丸ゴ ProN W4"/>
              </a:rPr>
              <a:t>SACLA</a:t>
            </a:r>
            <a:r>
              <a:rPr lang="ja-JP" altLang="en-US" sz="1200">
                <a:latin typeface="ヒラギノ丸ゴ ProN W4"/>
                <a:ea typeface="ヒラギノ丸ゴ ProN W4"/>
                <a:cs typeface="ヒラギノ丸ゴ ProN W4"/>
              </a:rPr>
              <a:t>と同型を使用）</a:t>
            </a:r>
            <a:endParaRPr lang="en-US" altLang="ja-JP" sz="1200" dirty="0">
              <a:solidFill>
                <a:srgbClr val="0432FF"/>
              </a:solidFill>
              <a:latin typeface="ヒラギノ丸ゴ ProN W4"/>
              <a:ea typeface="ヒラギノ丸ゴ ProN W4"/>
              <a:cs typeface="ヒラギノ丸ゴ ProN W4"/>
            </a:endParaRPr>
          </a:p>
          <a:p>
            <a:pPr marL="274638" indent="-274638"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50</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MW</a:t>
            </a:r>
            <a:r>
              <a:rPr lang="ja-JP" altLang="en-US" sz="1200">
                <a:latin typeface="ヒラギノ丸ゴ ProN W4"/>
                <a:ea typeface="ヒラギノ丸ゴ ProN W4"/>
                <a:cs typeface="ヒラギノ丸ゴ ProN W4"/>
              </a:rPr>
              <a:t>クライストロン＋</a:t>
            </a:r>
            <a:r>
              <a:rPr lang="en-US" altLang="ja-JP" sz="1200" dirty="0">
                <a:latin typeface="ヒラギノ丸ゴ ProN W4"/>
                <a:ea typeface="ヒラギノ丸ゴ ProN W4"/>
                <a:cs typeface="ヒラギノ丸ゴ ProN W4"/>
              </a:rPr>
              <a:t>RF</a:t>
            </a:r>
            <a:r>
              <a:rPr lang="ja-JP" altLang="en-US" sz="1200">
                <a:latin typeface="ヒラギノ丸ゴ ProN W4"/>
                <a:ea typeface="ヒラギノ丸ゴ ProN W4"/>
                <a:cs typeface="ヒラギノ丸ゴ ProN W4"/>
              </a:rPr>
              <a:t>パルス圧縮器＋</a:t>
            </a:r>
            <a:r>
              <a:rPr lang="en-US" altLang="ja-JP" sz="1200" dirty="0">
                <a:latin typeface="ヒラギノ丸ゴ ProN W4"/>
                <a:ea typeface="ヒラギノ丸ゴ ProN W4"/>
                <a:cs typeface="ヒラギノ丸ゴ ProN W4"/>
              </a:rPr>
              <a:t>2</a:t>
            </a:r>
            <a:r>
              <a:rPr lang="ja-JP" altLang="en-US" sz="1200">
                <a:latin typeface="ヒラギノ丸ゴ ProN W4"/>
                <a:ea typeface="ヒラギノ丸ゴ ProN W4"/>
                <a:cs typeface="ヒラギノ丸ゴ ProN W4"/>
              </a:rPr>
              <a:t>本の</a:t>
            </a:r>
            <a:r>
              <a:rPr lang="en-US" altLang="ja-JP" sz="1200" dirty="0">
                <a:latin typeface="ヒラギノ丸ゴ ProN W4"/>
                <a:ea typeface="ヒラギノ丸ゴ ProN W4"/>
                <a:cs typeface="ヒラギノ丸ゴ ProN W4"/>
              </a:rPr>
              <a:t>2</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m</a:t>
            </a:r>
            <a:r>
              <a:rPr lang="ja-JP" altLang="en-US" sz="1200">
                <a:latin typeface="ヒラギノ丸ゴ ProN W4"/>
                <a:ea typeface="ヒラギノ丸ゴ ProN W4"/>
                <a:cs typeface="ヒラギノ丸ゴ ProN W4"/>
              </a:rPr>
              <a:t>長</a:t>
            </a:r>
            <a:r>
              <a:rPr lang="en-US" altLang="ja-JP" sz="1200" dirty="0">
                <a:latin typeface="ヒラギノ丸ゴ ProN W4"/>
                <a:ea typeface="ヒラギノ丸ゴ ProN W4"/>
                <a:cs typeface="ヒラギノ丸ゴ ProN W4"/>
              </a:rPr>
              <a:t>C</a:t>
            </a:r>
            <a:r>
              <a:rPr lang="ja-JP" altLang="en-US" sz="1200">
                <a:latin typeface="ヒラギノ丸ゴ ProN W4"/>
                <a:ea typeface="ヒラギノ丸ゴ ProN W4"/>
                <a:cs typeface="ヒラギノ丸ゴ ProN W4"/>
              </a:rPr>
              <a:t>バンド加速管</a:t>
            </a:r>
            <a:endParaRPr lang="en-US" altLang="ja-JP" sz="1200" dirty="0">
              <a:latin typeface="ヒラギノ丸ゴ ProN W4"/>
              <a:ea typeface="ヒラギノ丸ゴ ProN W4"/>
              <a:cs typeface="ヒラギノ丸ゴ ProN W4"/>
            </a:endParaRPr>
          </a:p>
          <a:p>
            <a:pPr marL="274638" indent="-274638" algn="just">
              <a:lnSpc>
                <a:spcPct val="150000"/>
              </a:lnSpc>
            </a:pP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加速勾配：</a:t>
            </a:r>
            <a:r>
              <a:rPr lang="en-US" altLang="ja-JP" sz="1200" dirty="0">
                <a:latin typeface="ヒラギノ丸ゴ ProN W4"/>
                <a:ea typeface="ヒラギノ丸ゴ ProN W4"/>
                <a:cs typeface="ヒラギノ丸ゴ ProN W4"/>
              </a:rPr>
              <a:t>42</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MV / m </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18</a:t>
            </a:r>
            <a:r>
              <a:rPr lang="ja-JP" altLang="en-US" sz="1200">
                <a:latin typeface="ヒラギノ丸ゴ ProN W4"/>
                <a:ea typeface="ヒラギノ丸ゴ ProN W4"/>
                <a:cs typeface="ヒラギノ丸ゴ ProN W4"/>
              </a:rPr>
              <a:t>台の加速ユニットで</a:t>
            </a:r>
            <a:r>
              <a:rPr lang="en-US" altLang="ja-JP" sz="1200" dirty="0">
                <a:latin typeface="ヒラギノ丸ゴ ProN W4"/>
                <a:ea typeface="ヒラギノ丸ゴ ProN W4"/>
                <a:cs typeface="ヒラギノ丸ゴ ProN W4"/>
              </a:rPr>
              <a:t>3</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GeV</a:t>
            </a:r>
            <a:r>
              <a:rPr lang="ja-JP" altLang="en-US" sz="1200">
                <a:latin typeface="ヒラギノ丸ゴ ProN W4"/>
                <a:ea typeface="ヒラギノ丸ゴ ProN W4"/>
                <a:cs typeface="ヒラギノ丸ゴ ProN W4"/>
              </a:rPr>
              <a:t>到達</a:t>
            </a:r>
          </a:p>
          <a:p>
            <a:pPr marL="274638" indent="-274638"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クライストロンや変調器電源の故障時にも、ビーム入射継続可能とする</a:t>
            </a:r>
            <a:r>
              <a:rPr lang="en-US" altLang="ja-JP" sz="1200" dirty="0">
                <a:latin typeface="ヒラギノ丸ゴ ProN W4"/>
                <a:ea typeface="ヒラギノ丸ゴ ProN W4"/>
                <a:cs typeface="ヒラギノ丸ゴ ProN W4"/>
              </a:rPr>
              <a:t>2</a:t>
            </a:r>
            <a:r>
              <a:rPr lang="ja-JP" altLang="en-US" sz="1200">
                <a:latin typeface="ヒラギノ丸ゴ ProN W4"/>
                <a:ea typeface="ヒラギノ丸ゴ ProN W4"/>
                <a:cs typeface="ヒラギノ丸ゴ ProN W4"/>
              </a:rPr>
              <a:t>台の待機加速ユニットを用意</a:t>
            </a:r>
            <a:endParaRPr lang="en-US" altLang="ja-JP" sz="1200" dirty="0">
              <a:latin typeface="ヒラギノ丸ゴ ProN W4"/>
              <a:ea typeface="ヒラギノ丸ゴ ProN W4"/>
              <a:cs typeface="ヒラギノ丸ゴ ProN W4"/>
            </a:endParaRPr>
          </a:p>
          <a:p>
            <a:pPr marL="274638" indent="-274638" algn="just">
              <a:lnSpc>
                <a:spcPct val="150000"/>
              </a:lnSpc>
            </a:pPr>
            <a:r>
              <a:rPr lang="en-US" altLang="ja-JP" sz="1200" dirty="0">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線型加速器のビーム電荷量、エミッタンスは、</a:t>
            </a:r>
            <a:r>
              <a:rPr lang="ja-JP" altLang="en-US" sz="1200">
                <a:latin typeface="Hiragino Maru Gothic ProN W4" charset="-128"/>
                <a:ea typeface="Hiragino Maru Gothic ProN W4" charset="-128"/>
                <a:cs typeface="Hiragino Maru Gothic ProN W4" charset="-128"/>
              </a:rPr>
              <a:t>入射部におけるビーム性能により決定</a:t>
            </a:r>
            <a:endParaRPr lang="en-US" altLang="ja-JP" sz="1200" dirty="0">
              <a:solidFill>
                <a:srgbClr val="0432FF"/>
              </a:solidFill>
              <a:latin typeface="ヒラギノ丸ゴ ProN W4"/>
              <a:ea typeface="ヒラギノ丸ゴ ProN W4"/>
              <a:cs typeface="ヒラギノ丸ゴ ProN W4"/>
            </a:endParaRPr>
          </a:p>
        </p:txBody>
      </p:sp>
      <p:pic>
        <p:nvPicPr>
          <p:cNvPr id="5" name="図 4">
            <a:extLst>
              <a:ext uri="{FF2B5EF4-FFF2-40B4-BE49-F238E27FC236}">
                <a16:creationId xmlns:a16="http://schemas.microsoft.com/office/drawing/2014/main" id="{75E38D83-6E87-2E4C-B97D-5D882D3B2D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588" y="3491569"/>
            <a:ext cx="8676000" cy="155456"/>
          </a:xfrm>
          <a:prstGeom prst="rect">
            <a:avLst/>
          </a:prstGeom>
        </p:spPr>
      </p:pic>
      <p:sp>
        <p:nvSpPr>
          <p:cNvPr id="6" name="テキスト ボックス 5">
            <a:extLst>
              <a:ext uri="{FF2B5EF4-FFF2-40B4-BE49-F238E27FC236}">
                <a16:creationId xmlns:a16="http://schemas.microsoft.com/office/drawing/2014/main" id="{3F601125-ED3B-6F46-ADAC-B4484B5AA4FD}"/>
              </a:ext>
            </a:extLst>
          </p:cNvPr>
          <p:cNvSpPr txBox="1"/>
          <p:nvPr/>
        </p:nvSpPr>
        <p:spPr>
          <a:xfrm>
            <a:off x="1270579" y="2896014"/>
            <a:ext cx="901209" cy="276999"/>
          </a:xfrm>
          <a:prstGeom prst="rect">
            <a:avLst/>
          </a:prstGeom>
          <a:noFill/>
        </p:spPr>
        <p:txBody>
          <a:bodyPr wrap="none" rtlCol="0">
            <a:spAutoFit/>
          </a:bodyPr>
          <a:lstStyle/>
          <a:p>
            <a:r>
              <a:rPr kumimoji="1" lang="en-US" altLang="ja-JP" sz="1200" dirty="0">
                <a:latin typeface="Hiragino Maru Gothic ProN W4" charset="-128"/>
                <a:ea typeface="Hiragino Maru Gothic ProN W4" charset="-128"/>
                <a:cs typeface="Hiragino Maru Gothic ProN W4" charset="-128"/>
              </a:rPr>
              <a:t>3</a:t>
            </a:r>
            <a:r>
              <a:rPr kumimoji="1" lang="ja-JP" altLang="en-US" sz="1200" dirty="0">
                <a:latin typeface="Hiragino Maru Gothic ProN W4" charset="-128"/>
                <a:ea typeface="Hiragino Maru Gothic ProN W4" charset="-128"/>
                <a:cs typeface="Hiragino Maru Gothic ProN W4" charset="-128"/>
              </a:rPr>
              <a:t>ユニット</a:t>
            </a:r>
          </a:p>
        </p:txBody>
      </p:sp>
      <p:sp>
        <p:nvSpPr>
          <p:cNvPr id="7" name="テキスト ボックス 6">
            <a:extLst>
              <a:ext uri="{FF2B5EF4-FFF2-40B4-BE49-F238E27FC236}">
                <a16:creationId xmlns:a16="http://schemas.microsoft.com/office/drawing/2014/main" id="{CE958A07-D864-5D44-B664-56443EEDE70E}"/>
              </a:ext>
            </a:extLst>
          </p:cNvPr>
          <p:cNvSpPr txBox="1"/>
          <p:nvPr/>
        </p:nvSpPr>
        <p:spPr>
          <a:xfrm>
            <a:off x="2397912" y="2896014"/>
            <a:ext cx="901209" cy="276999"/>
          </a:xfrm>
          <a:prstGeom prst="rect">
            <a:avLst/>
          </a:prstGeom>
          <a:noFill/>
        </p:spPr>
        <p:txBody>
          <a:bodyPr wrap="none" rtlCol="0">
            <a:spAutoFit/>
          </a:bodyPr>
          <a:lstStyle/>
          <a:p>
            <a:r>
              <a:rPr kumimoji="1" lang="en-US" altLang="ja-JP" sz="1200">
                <a:latin typeface="Hiragino Maru Gothic ProN W4" charset="-128"/>
                <a:ea typeface="Hiragino Maru Gothic ProN W4" charset="-128"/>
                <a:cs typeface="Hiragino Maru Gothic ProN W4" charset="-128"/>
              </a:rPr>
              <a:t>2</a:t>
            </a:r>
            <a:r>
              <a:rPr kumimoji="1" lang="ja-JP" altLang="en-US" sz="1200" dirty="0">
                <a:latin typeface="Hiragino Maru Gothic ProN W4" charset="-128"/>
                <a:ea typeface="Hiragino Maru Gothic ProN W4" charset="-128"/>
                <a:cs typeface="Hiragino Maru Gothic ProN W4" charset="-128"/>
              </a:rPr>
              <a:t>ユニット</a:t>
            </a:r>
          </a:p>
        </p:txBody>
      </p:sp>
      <p:sp>
        <p:nvSpPr>
          <p:cNvPr id="8" name="テキスト ボックス 7">
            <a:extLst>
              <a:ext uri="{FF2B5EF4-FFF2-40B4-BE49-F238E27FC236}">
                <a16:creationId xmlns:a16="http://schemas.microsoft.com/office/drawing/2014/main" id="{5B89E5C9-AFAB-6A4D-8A52-BF565E763555}"/>
              </a:ext>
            </a:extLst>
          </p:cNvPr>
          <p:cNvSpPr txBox="1"/>
          <p:nvPr/>
        </p:nvSpPr>
        <p:spPr>
          <a:xfrm>
            <a:off x="5460956" y="2896014"/>
            <a:ext cx="1002197" cy="276999"/>
          </a:xfrm>
          <a:prstGeom prst="rect">
            <a:avLst/>
          </a:prstGeom>
          <a:noFill/>
        </p:spPr>
        <p:txBody>
          <a:bodyPr wrap="none" rtlCol="0">
            <a:spAutoFit/>
          </a:bodyPr>
          <a:lstStyle/>
          <a:p>
            <a:r>
              <a:rPr kumimoji="1" lang="en-US" altLang="ja-JP" sz="1200" dirty="0">
                <a:latin typeface="Hiragino Maru Gothic ProN W4" charset="-128"/>
                <a:ea typeface="Hiragino Maru Gothic ProN W4" charset="-128"/>
                <a:cs typeface="Hiragino Maru Gothic ProN W4" charset="-128"/>
              </a:rPr>
              <a:t>15</a:t>
            </a:r>
            <a:r>
              <a:rPr kumimoji="1" lang="ja-JP" altLang="en-US" sz="1200" dirty="0">
                <a:latin typeface="Hiragino Maru Gothic ProN W4" charset="-128"/>
                <a:ea typeface="Hiragino Maru Gothic ProN W4" charset="-128"/>
                <a:cs typeface="Hiragino Maru Gothic ProN W4" charset="-128"/>
              </a:rPr>
              <a:t>ユニット</a:t>
            </a:r>
          </a:p>
        </p:txBody>
      </p:sp>
      <p:sp>
        <p:nvSpPr>
          <p:cNvPr id="9" name="左中かっこ 8">
            <a:extLst>
              <a:ext uri="{FF2B5EF4-FFF2-40B4-BE49-F238E27FC236}">
                <a16:creationId xmlns:a16="http://schemas.microsoft.com/office/drawing/2014/main" id="{16045284-F726-3B40-A471-7866D9962B40}"/>
              </a:ext>
            </a:extLst>
          </p:cNvPr>
          <p:cNvSpPr/>
          <p:nvPr/>
        </p:nvSpPr>
        <p:spPr>
          <a:xfrm rot="5400000">
            <a:off x="1631182" y="2811694"/>
            <a:ext cx="180000" cy="1027216"/>
          </a:xfrm>
          <a:prstGeom prst="leftBrace">
            <a:avLst>
              <a:gd name="adj1" fmla="val 4169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左中かっこ 9">
            <a:extLst>
              <a:ext uri="{FF2B5EF4-FFF2-40B4-BE49-F238E27FC236}">
                <a16:creationId xmlns:a16="http://schemas.microsoft.com/office/drawing/2014/main" id="{12DF43B7-0A91-DA49-9D03-2534CE187415}"/>
              </a:ext>
            </a:extLst>
          </p:cNvPr>
          <p:cNvSpPr/>
          <p:nvPr/>
        </p:nvSpPr>
        <p:spPr>
          <a:xfrm rot="5400000">
            <a:off x="2758330" y="3019301"/>
            <a:ext cx="180000" cy="612000"/>
          </a:xfrm>
          <a:prstGeom prst="leftBrace">
            <a:avLst>
              <a:gd name="adj1" fmla="val 4169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左中かっこ 10">
            <a:extLst>
              <a:ext uri="{FF2B5EF4-FFF2-40B4-BE49-F238E27FC236}">
                <a16:creationId xmlns:a16="http://schemas.microsoft.com/office/drawing/2014/main" id="{42D89B2E-4D70-E74B-910E-E42F18C20254}"/>
              </a:ext>
            </a:extLst>
          </p:cNvPr>
          <p:cNvSpPr/>
          <p:nvPr/>
        </p:nvSpPr>
        <p:spPr>
          <a:xfrm rot="5400000">
            <a:off x="5872054" y="895301"/>
            <a:ext cx="180000" cy="4860000"/>
          </a:xfrm>
          <a:prstGeom prst="leftBrace">
            <a:avLst>
              <a:gd name="adj1" fmla="val 4169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62869E46-C752-F54A-9A7D-3092D4EC0776}"/>
              </a:ext>
            </a:extLst>
          </p:cNvPr>
          <p:cNvCxnSpPr/>
          <p:nvPr/>
        </p:nvCxnSpPr>
        <p:spPr>
          <a:xfrm>
            <a:off x="311588" y="3895915"/>
            <a:ext cx="8042696"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7EFFA3FF-2BD8-D24F-8C95-7CFE6FB77BA7}"/>
              </a:ext>
            </a:extLst>
          </p:cNvPr>
          <p:cNvSpPr/>
          <p:nvPr/>
        </p:nvSpPr>
        <p:spPr>
          <a:xfrm>
            <a:off x="3993490" y="3764794"/>
            <a:ext cx="692818" cy="307777"/>
          </a:xfrm>
          <a:prstGeom prst="rect">
            <a:avLst/>
          </a:prstGeom>
          <a:solidFill>
            <a:srgbClr val="FFFFFF"/>
          </a:solidFill>
        </p:spPr>
        <p:txBody>
          <a:bodyPr wrap="none">
            <a:spAutoFit/>
          </a:bodyPr>
          <a:lstStyle/>
          <a:p>
            <a:r>
              <a:rPr lang="en-US" altLang="ja-JP" sz="1400" dirty="0">
                <a:latin typeface="Hiragino Maru Gothic ProN W4" charset="-128"/>
                <a:ea typeface="Hiragino Maru Gothic ProN W4" charset="-128"/>
                <a:cs typeface="Hiragino Maru Gothic ProN W4" charset="-128"/>
              </a:rPr>
              <a:t>112m</a:t>
            </a:r>
            <a:endParaRPr lang="ja-JP" altLang="en-US" sz="1400" dirty="0"/>
          </a:p>
        </p:txBody>
      </p:sp>
      <p:sp>
        <p:nvSpPr>
          <p:cNvPr id="15" name="テキスト ボックス 14">
            <a:extLst>
              <a:ext uri="{FF2B5EF4-FFF2-40B4-BE49-F238E27FC236}">
                <a16:creationId xmlns:a16="http://schemas.microsoft.com/office/drawing/2014/main" id="{78A3E40E-D594-DC4F-9172-C39C58DE911B}"/>
              </a:ext>
            </a:extLst>
          </p:cNvPr>
          <p:cNvSpPr txBox="1"/>
          <p:nvPr/>
        </p:nvSpPr>
        <p:spPr>
          <a:xfrm>
            <a:off x="214707" y="3096801"/>
            <a:ext cx="646331" cy="276999"/>
          </a:xfrm>
          <a:prstGeom prst="rect">
            <a:avLst/>
          </a:prstGeom>
          <a:noFill/>
          <a:ln w="38100">
            <a:solidFill>
              <a:srgbClr val="C00000">
                <a:alpha val="60000"/>
              </a:srgbClr>
            </a:solidFill>
          </a:ln>
        </p:spPr>
        <p:txBody>
          <a:bodyPr wrap="none" rtlCol="0">
            <a:spAutoFit/>
          </a:bodyPr>
          <a:lstStyle/>
          <a:p>
            <a:r>
              <a:rPr kumimoji="1" lang="ja-JP" altLang="en-US" sz="1200">
                <a:latin typeface="Hiragino Maru Gothic ProN W4" charset="-128"/>
                <a:ea typeface="Hiragino Maru Gothic ProN W4" charset="-128"/>
                <a:cs typeface="Hiragino Maru Gothic ProN W4" charset="-128"/>
              </a:rPr>
              <a:t>入射部</a:t>
            </a:r>
            <a:endParaRPr kumimoji="1" lang="ja-JP" altLang="en-US" sz="1200" dirty="0">
              <a:latin typeface="Hiragino Maru Gothic ProN W4" charset="-128"/>
              <a:ea typeface="Hiragino Maru Gothic ProN W4" charset="-128"/>
              <a:cs typeface="Hiragino Maru Gothic ProN W4" charset="-128"/>
            </a:endParaRPr>
          </a:p>
        </p:txBody>
      </p:sp>
      <p:graphicFrame>
        <p:nvGraphicFramePr>
          <p:cNvPr id="17" name="表 16">
            <a:extLst>
              <a:ext uri="{FF2B5EF4-FFF2-40B4-BE49-F238E27FC236}">
                <a16:creationId xmlns:a16="http://schemas.microsoft.com/office/drawing/2014/main" id="{43D1802B-1872-5545-921C-5BEB65566365}"/>
              </a:ext>
            </a:extLst>
          </p:cNvPr>
          <p:cNvGraphicFramePr>
            <a:graphicFrameLocks noGrp="1"/>
          </p:cNvGraphicFramePr>
          <p:nvPr>
            <p:extLst/>
          </p:nvPr>
        </p:nvGraphicFramePr>
        <p:xfrm>
          <a:off x="1175355" y="630131"/>
          <a:ext cx="6793291" cy="1920240"/>
        </p:xfrm>
        <a:graphic>
          <a:graphicData uri="http://schemas.openxmlformats.org/drawingml/2006/table">
            <a:tbl>
              <a:tblPr firstRow="1" bandRow="1">
                <a:tableStyleId>{5C22544A-7EE6-4342-B048-85BDC9FD1C3A}</a:tableStyleId>
              </a:tblPr>
              <a:tblGrid>
                <a:gridCol w="2243587">
                  <a:extLst>
                    <a:ext uri="{9D8B030D-6E8A-4147-A177-3AD203B41FA5}">
                      <a16:colId xmlns:a16="http://schemas.microsoft.com/office/drawing/2014/main" val="3428074667"/>
                    </a:ext>
                  </a:extLst>
                </a:gridCol>
                <a:gridCol w="1931772">
                  <a:extLst>
                    <a:ext uri="{9D8B030D-6E8A-4147-A177-3AD203B41FA5}">
                      <a16:colId xmlns:a16="http://schemas.microsoft.com/office/drawing/2014/main" val="2076813142"/>
                    </a:ext>
                  </a:extLst>
                </a:gridCol>
                <a:gridCol w="2617932">
                  <a:extLst>
                    <a:ext uri="{9D8B030D-6E8A-4147-A177-3AD203B41FA5}">
                      <a16:colId xmlns:a16="http://schemas.microsoft.com/office/drawing/2014/main" val="845806096"/>
                    </a:ext>
                  </a:extLst>
                </a:gridCol>
              </a:tblGrid>
              <a:tr h="255695">
                <a:tc>
                  <a:txBody>
                    <a:bodyPr/>
                    <a:lstStyle/>
                    <a:p>
                      <a:r>
                        <a:rPr kumimoji="1" lang="ja-JP" altLang="en-US" sz="1200">
                          <a:latin typeface="Hiragino Maru Gothic ProN W4" panose="020F0400000000000000" pitchFamily="34" charset="-128"/>
                          <a:ea typeface="Hiragino Maru Gothic ProN W4" panose="020F0400000000000000" pitchFamily="34" charset="-128"/>
                        </a:rPr>
                        <a:t>項目</a:t>
                      </a:r>
                    </a:p>
                  </a:txBody>
                  <a:tcPr anchor="ctr"/>
                </a:tc>
                <a:tc>
                  <a:txBody>
                    <a:bodyPr/>
                    <a:lstStyle/>
                    <a:p>
                      <a:pPr algn="ctr"/>
                      <a:r>
                        <a:rPr kumimoji="1" lang="ja-JP" altLang="en-US" sz="1200">
                          <a:latin typeface="Hiragino Maru Gothic ProN W4" panose="020F0400000000000000" pitchFamily="34" charset="-128"/>
                          <a:ea typeface="Hiragino Maru Gothic ProN W4" panose="020F0400000000000000" pitchFamily="34" charset="-128"/>
                        </a:rPr>
                        <a:t>要求仕様（リング入射）</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SX-FEL</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4222338255"/>
                  </a:ext>
                </a:extLst>
              </a:tr>
              <a:tr h="221136">
                <a:tc>
                  <a:txBody>
                    <a:bodyPr/>
                    <a:lstStyle/>
                    <a:p>
                      <a:r>
                        <a:rPr kumimoji="1" lang="ja-JP" altLang="en-US" sz="1200" baseline="0">
                          <a:latin typeface="Hiragino Maru Gothic ProN W4" panose="020F0400000000000000" pitchFamily="34" charset="-128"/>
                          <a:ea typeface="Hiragino Maru Gothic ProN W4" panose="020F0400000000000000" pitchFamily="34" charset="-128"/>
                        </a:rPr>
                        <a:t>エネルギー</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3 GeV</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2.5 GeV</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720237758"/>
                  </a:ext>
                </a:extLst>
              </a:tr>
              <a:tr h="221136">
                <a:tc>
                  <a:txBody>
                    <a:bodyPr/>
                    <a:lstStyle/>
                    <a:p>
                      <a:r>
                        <a:rPr kumimoji="1" lang="ja-JP" altLang="en-US" sz="1200" baseline="0">
                          <a:latin typeface="Hiragino Maru Gothic ProN W4" panose="020F0400000000000000" pitchFamily="34" charset="-128"/>
                          <a:ea typeface="Hiragino Maru Gothic ProN W4" panose="020F0400000000000000" pitchFamily="34" charset="-128"/>
                        </a:rPr>
                        <a:t>エネルギー幅</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&lt; 0.1% (</a:t>
                      </a:r>
                      <a:r>
                        <a:rPr kumimoji="1" lang="en-US" altLang="ja-JP" sz="1200" dirty="0" err="1">
                          <a:latin typeface="Hiragino Maru Gothic ProN W4" panose="020F0400000000000000" pitchFamily="34" charset="-128"/>
                          <a:ea typeface="Hiragino Maru Gothic ProN W4" panose="020F0400000000000000" pitchFamily="34" charset="-128"/>
                        </a:rPr>
                        <a:t>σ</a:t>
                      </a:r>
                      <a:r>
                        <a:rPr kumimoji="1" lang="en-US" altLang="ja-JP" sz="1200" dirty="0">
                          <a:latin typeface="Hiragino Maru Gothic ProN W4" panose="020F0400000000000000" pitchFamily="34" charset="-128"/>
                          <a:ea typeface="Hiragino Maru Gothic ProN W4" panose="020F0400000000000000" pitchFamily="34" charset="-128"/>
                        </a:rPr>
                        <a:t>)</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0.01%</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8432052"/>
                  </a:ext>
                </a:extLst>
              </a:tr>
              <a:tr h="221136">
                <a:tc>
                  <a:txBody>
                    <a:bodyPr/>
                    <a:lstStyle/>
                    <a:p>
                      <a:r>
                        <a:rPr kumimoji="1" lang="ja-JP" altLang="en-US" sz="1200">
                          <a:latin typeface="Hiragino Maru Gothic ProN W4" panose="020F0400000000000000" pitchFamily="34" charset="-128"/>
                          <a:ea typeface="Hiragino Maru Gothic ProN W4" panose="020F0400000000000000" pitchFamily="34" charset="-128"/>
                        </a:rPr>
                        <a:t>ビーム電荷量</a:t>
                      </a:r>
                      <a:r>
                        <a:rPr kumimoji="1" lang="en-US" altLang="ja-JP" sz="1200" dirty="0">
                          <a:latin typeface="Hiragino Maru Gothic ProN W4" panose="020F0400000000000000" pitchFamily="34" charset="-128"/>
                          <a:ea typeface="Hiragino Maru Gothic ProN W4" panose="020F0400000000000000" pitchFamily="34" charset="-128"/>
                        </a:rPr>
                        <a:t> / </a:t>
                      </a:r>
                      <a:r>
                        <a:rPr kumimoji="1" lang="ja-JP" altLang="en-US" sz="1200">
                          <a:latin typeface="Hiragino Maru Gothic ProN W4" panose="020F0400000000000000" pitchFamily="34" charset="-128"/>
                          <a:ea typeface="Hiragino Maru Gothic ProN W4" panose="020F0400000000000000" pitchFamily="34" charset="-128"/>
                        </a:rPr>
                        <a:t>ピーク電流</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0.3 </a:t>
                      </a:r>
                      <a:r>
                        <a:rPr kumimoji="1" lang="en-US" altLang="ja-JP" sz="1200" dirty="0" err="1">
                          <a:latin typeface="Hiragino Maru Gothic ProN W4" panose="020F0400000000000000" pitchFamily="34" charset="-128"/>
                          <a:ea typeface="Hiragino Maru Gothic ProN W4" panose="020F0400000000000000" pitchFamily="34" charset="-128"/>
                        </a:rPr>
                        <a:t>nC</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Hiragino Maru Gothic ProN W4" panose="020F0400000000000000" pitchFamily="34" charset="-128"/>
                          <a:ea typeface="Hiragino Maru Gothic ProN W4" panose="020F0400000000000000" pitchFamily="34" charset="-128"/>
                        </a:rPr>
                        <a:t>1.5 kA / 1 mm </a:t>
                      </a:r>
                      <a:r>
                        <a:rPr kumimoji="1" lang="en-US" altLang="ja-JP" sz="1200" dirty="0" err="1">
                          <a:latin typeface="Hiragino Maru Gothic ProN W4" panose="020F0400000000000000" pitchFamily="34" charset="-128"/>
                          <a:ea typeface="Hiragino Maru Gothic ProN W4" panose="020F0400000000000000" pitchFamily="34" charset="-128"/>
                        </a:rPr>
                        <a:t>mrad</a:t>
                      </a:r>
                      <a:endParaRPr kumimoji="1" lang="en-US" altLang="ja-JP" sz="1200" dirty="0">
                        <a:latin typeface="Hiragino Maru Gothic ProN W4" panose="020F0400000000000000" pitchFamily="34" charset="-128"/>
                        <a:ea typeface="Hiragino Maru Gothic ProN W4" panose="020F0400000000000000" pitchFamily="34"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200" dirty="0">
                          <a:latin typeface="Hiragino Maru Gothic ProN W4" panose="020F0400000000000000" pitchFamily="34" charset="-128"/>
                          <a:ea typeface="Hiragino Maru Gothic ProN W4" panose="020F0400000000000000" pitchFamily="34" charset="-128"/>
                        </a:rPr>
                        <a:t>3 kA / 2 mm </a:t>
                      </a:r>
                      <a:r>
                        <a:rPr kumimoji="1" lang="en-US" altLang="ja-JP" sz="1200" dirty="0" err="1">
                          <a:latin typeface="Hiragino Maru Gothic ProN W4" panose="020F0400000000000000" pitchFamily="34" charset="-128"/>
                          <a:ea typeface="Hiragino Maru Gothic ProN W4" panose="020F0400000000000000" pitchFamily="34" charset="-128"/>
                        </a:rPr>
                        <a:t>mrad</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447801769"/>
                  </a:ext>
                </a:extLst>
              </a:tr>
              <a:tr h="268282">
                <a:tc>
                  <a:txBody>
                    <a:bodyPr/>
                    <a:lstStyle/>
                    <a:p>
                      <a:r>
                        <a:rPr kumimoji="1" lang="ja-JP" altLang="en-US" sz="1200" baseline="0">
                          <a:latin typeface="Hiragino Maru Gothic ProN W4" panose="020F0400000000000000" pitchFamily="34" charset="-128"/>
                          <a:ea typeface="Hiragino Maru Gothic ProN W4" panose="020F0400000000000000" pitchFamily="34" charset="-128"/>
                        </a:rPr>
                        <a:t>エミッタンス </a:t>
                      </a:r>
                    </a:p>
                  </a:txBody>
                  <a:tcPr anchor="ctr"/>
                </a:tc>
                <a:tc>
                  <a:txBody>
                    <a:bodyPr/>
                    <a:lstStyle/>
                    <a:p>
                      <a:pPr algn="ctr">
                        <a:lnSpc>
                          <a:spcPct val="100000"/>
                        </a:lnSpc>
                      </a:pPr>
                      <a:r>
                        <a:rPr kumimoji="1" lang="en-US" altLang="ja-JP" sz="1200" dirty="0">
                          <a:latin typeface="Hiragino Maru Gothic ProN W4" panose="020F0400000000000000" pitchFamily="34" charset="-128"/>
                          <a:ea typeface="Hiragino Maru Gothic ProN W4" panose="020F0400000000000000" pitchFamily="34" charset="-128"/>
                        </a:rPr>
                        <a:t>&lt; 10 mm </a:t>
                      </a:r>
                      <a:r>
                        <a:rPr kumimoji="1" lang="en-US" altLang="ja-JP" sz="1200" dirty="0" err="1">
                          <a:latin typeface="Hiragino Maru Gothic ProN W4" panose="020F0400000000000000" pitchFamily="34" charset="-128"/>
                          <a:ea typeface="Hiragino Maru Gothic ProN W4" panose="020F0400000000000000" pitchFamily="34" charset="-128"/>
                        </a:rPr>
                        <a:t>mrad</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vMerge="1">
                  <a:txBody>
                    <a:bodyPr/>
                    <a:lstStyle/>
                    <a:p>
                      <a:pPr algn="ct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02506245"/>
                  </a:ext>
                </a:extLst>
              </a:tr>
              <a:tr h="221136">
                <a:tc>
                  <a:txBody>
                    <a:bodyPr/>
                    <a:lstStyle/>
                    <a:p>
                      <a:r>
                        <a:rPr kumimoji="1" lang="ja-JP" altLang="en-US" sz="1200" baseline="0">
                          <a:latin typeface="Hiragino Maru Gothic ProN W4" panose="020F0400000000000000" pitchFamily="34" charset="-128"/>
                          <a:ea typeface="Hiragino Maru Gothic ProN W4" panose="020F0400000000000000" pitchFamily="34" charset="-128"/>
                        </a:rPr>
                        <a:t>バンチ長</a:t>
                      </a:r>
                    </a:p>
                  </a:txBody>
                  <a:tcPr anchor="ctr"/>
                </a:tc>
                <a:tc>
                  <a:txBody>
                    <a:bodyPr/>
                    <a:lstStyle/>
                    <a:p>
                      <a:pPr algn="ctr"/>
                      <a:r>
                        <a:rPr kumimoji="1" lang="en-US" altLang="ja-JP" sz="1200" dirty="0">
                          <a:latin typeface="Hiragino Maru Gothic ProN W4" charset="-128"/>
                          <a:ea typeface="Hiragino Maru Gothic ProN W4" charset="-128"/>
                        </a:rPr>
                        <a:t>&lt; 5 </a:t>
                      </a:r>
                      <a:r>
                        <a:rPr kumimoji="1" lang="en-US" altLang="ja-JP" sz="1200" dirty="0" err="1">
                          <a:latin typeface="Hiragino Maru Gothic ProN W4" charset="-128"/>
                          <a:ea typeface="Hiragino Maru Gothic ProN W4" charset="-128"/>
                        </a:rPr>
                        <a:t>ps</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&lt; 100 fs</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336848708"/>
                  </a:ext>
                </a:extLst>
              </a:tr>
              <a:tr h="221136">
                <a:tc>
                  <a:txBody>
                    <a:bodyPr/>
                    <a:lstStyle/>
                    <a:p>
                      <a:r>
                        <a:rPr kumimoji="1" lang="ja-JP" altLang="en-US" sz="1200" baseline="0">
                          <a:latin typeface="Hiragino Maru Gothic ProN W4" panose="020F0400000000000000" pitchFamily="34" charset="-128"/>
                          <a:ea typeface="Hiragino Maru Gothic ProN W4" panose="020F0400000000000000" pitchFamily="34" charset="-128"/>
                        </a:rPr>
                        <a:t>繰返し周波数</a:t>
                      </a: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1 Hz</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200" dirty="0">
                          <a:latin typeface="Hiragino Maru Gothic ProN W4" panose="020F0400000000000000" pitchFamily="34" charset="-128"/>
                          <a:ea typeface="Hiragino Maru Gothic ProN W4" panose="020F0400000000000000" pitchFamily="34" charset="-128"/>
                        </a:rPr>
                        <a:t>10 Hz</a:t>
                      </a:r>
                      <a:endParaRPr kumimoji="1" lang="ja-JP" altLang="en-US" sz="120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442662378"/>
                  </a:ext>
                </a:extLst>
              </a:tr>
            </a:tbl>
          </a:graphicData>
        </a:graphic>
      </p:graphicFrame>
      <p:sp>
        <p:nvSpPr>
          <p:cNvPr id="24" name="角丸四角形 23">
            <a:extLst>
              <a:ext uri="{FF2B5EF4-FFF2-40B4-BE49-F238E27FC236}">
                <a16:creationId xmlns:a16="http://schemas.microsoft.com/office/drawing/2014/main" id="{EAF3335F-02AF-C042-8E02-47992235A4D9}"/>
              </a:ext>
            </a:extLst>
          </p:cNvPr>
          <p:cNvSpPr/>
          <p:nvPr/>
        </p:nvSpPr>
        <p:spPr>
          <a:xfrm>
            <a:off x="1180273" y="1463756"/>
            <a:ext cx="4177575" cy="813041"/>
          </a:xfrm>
          <a:prstGeom prst="roundRect">
            <a:avLst/>
          </a:prstGeom>
          <a:noFill/>
          <a:ln w="38100">
            <a:solidFill>
              <a:srgbClr val="C0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B4A429AD-9E7B-A641-B5C5-312687E4DD9E}"/>
              </a:ext>
            </a:extLst>
          </p:cNvPr>
          <p:cNvCxnSpPr>
            <a:cxnSpLocks/>
            <a:stCxn id="15" idx="0"/>
          </p:cNvCxnSpPr>
          <p:nvPr/>
        </p:nvCxnSpPr>
        <p:spPr>
          <a:xfrm flipV="1">
            <a:off x="537873" y="2276797"/>
            <a:ext cx="637482" cy="82000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3AE49EA-3C15-144B-B516-EE45F44067D5}"/>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873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996C497-F868-2341-9F95-0740EBA0E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486" y="3233795"/>
            <a:ext cx="8473440" cy="3156897"/>
          </a:xfrm>
          <a:prstGeom prst="rect">
            <a:avLst/>
          </a:prstGeom>
        </p:spPr>
      </p:pic>
      <p:cxnSp>
        <p:nvCxnSpPr>
          <p:cNvPr id="13" name="直線矢印コネクタ 12">
            <a:extLst>
              <a:ext uri="{FF2B5EF4-FFF2-40B4-BE49-F238E27FC236}">
                <a16:creationId xmlns:a16="http://schemas.microsoft.com/office/drawing/2014/main" id="{735DC0E4-A892-084B-9888-941ECF1A7AFC}"/>
              </a:ext>
            </a:extLst>
          </p:cNvPr>
          <p:cNvCxnSpPr/>
          <p:nvPr/>
        </p:nvCxnSpPr>
        <p:spPr>
          <a:xfrm>
            <a:off x="721936" y="6467637"/>
            <a:ext cx="4883573" cy="0"/>
          </a:xfrm>
          <a:prstGeom prst="straightConnector1">
            <a:avLst/>
          </a:prstGeom>
          <a:ln w="19050">
            <a:solidFill>
              <a:srgbClr val="0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0E291BEB-0490-5041-94D5-C7646DD9BB3C}"/>
              </a:ext>
            </a:extLst>
          </p:cNvPr>
          <p:cNvSpPr txBox="1"/>
          <p:nvPr/>
        </p:nvSpPr>
        <p:spPr>
          <a:xfrm>
            <a:off x="2787657" y="6497780"/>
            <a:ext cx="752129" cy="307777"/>
          </a:xfrm>
          <a:prstGeom prst="rect">
            <a:avLst/>
          </a:prstGeom>
          <a:solidFill>
            <a:schemeClr val="bg1"/>
          </a:solidFill>
        </p:spPr>
        <p:txBody>
          <a:bodyPr wrap="none" rtlCol="0">
            <a:spAutoFit/>
          </a:bodyPr>
          <a:lstStyle/>
          <a:p>
            <a:r>
              <a:rPr kumimoji="1" lang="en-US" altLang="ja-JP" sz="1400" dirty="0">
                <a:latin typeface="Hiragino Maru Gothic ProN W4" panose="020F0400000000000000" pitchFamily="34" charset="-128"/>
                <a:ea typeface="Hiragino Maru Gothic ProN W4" panose="020F0400000000000000" pitchFamily="34" charset="-128"/>
              </a:rPr>
              <a:t>112 m</a:t>
            </a:r>
            <a:endParaRPr kumimoji="1" lang="ja-JP" altLang="en-US" sz="1400">
              <a:latin typeface="Hiragino Maru Gothic ProN W4" panose="020F0400000000000000" pitchFamily="34" charset="-128"/>
              <a:ea typeface="Hiragino Maru Gothic ProN W4" panose="020F0400000000000000" pitchFamily="34" charset="-128"/>
            </a:endParaRPr>
          </a:p>
        </p:txBody>
      </p:sp>
      <p:sp>
        <p:nvSpPr>
          <p:cNvPr id="17" name="テキスト ボックス 16">
            <a:extLst>
              <a:ext uri="{FF2B5EF4-FFF2-40B4-BE49-F238E27FC236}">
                <a16:creationId xmlns:a16="http://schemas.microsoft.com/office/drawing/2014/main" id="{ACE78C73-36AC-FE4C-B95D-77A6CD6A038D}"/>
              </a:ext>
            </a:extLst>
          </p:cNvPr>
          <p:cNvSpPr txBox="1"/>
          <p:nvPr/>
        </p:nvSpPr>
        <p:spPr>
          <a:xfrm>
            <a:off x="3924389" y="5509786"/>
            <a:ext cx="1628972" cy="307777"/>
          </a:xfrm>
          <a:prstGeom prst="rect">
            <a:avLst/>
          </a:prstGeom>
          <a:solidFill>
            <a:schemeClr val="bg1"/>
          </a:solidFill>
          <a:ln w="19050">
            <a:solidFill>
              <a:srgbClr val="0432FF"/>
            </a:solidFill>
          </a:ln>
        </p:spPr>
        <p:txBody>
          <a:bodyPr wrap="none" rtlCol="0">
            <a:spAutoFit/>
          </a:bodyPr>
          <a:lstStyle/>
          <a:p>
            <a:r>
              <a:rPr lang="en-US" altLang="ja-JP" sz="1400" dirty="0">
                <a:latin typeface="Hiragino Maru Gothic ProN W4" panose="020F0400000000000000" pitchFamily="34" charset="-128"/>
                <a:ea typeface="Hiragino Maru Gothic ProN W4" panose="020F0400000000000000" pitchFamily="34" charset="-128"/>
              </a:rPr>
              <a:t>3</a:t>
            </a:r>
            <a:r>
              <a:rPr lang="ja-JP" altLang="en-US" sz="1400">
                <a:latin typeface="Hiragino Maru Gothic ProN W4" panose="020F0400000000000000" pitchFamily="34" charset="-128"/>
                <a:ea typeface="Hiragino Maru Gothic ProN W4" panose="020F0400000000000000" pitchFamily="34" charset="-128"/>
              </a:rPr>
              <a:t> </a:t>
            </a:r>
            <a:r>
              <a:rPr lang="en-US" altLang="ja-JP" sz="1400" dirty="0">
                <a:latin typeface="Hiragino Maru Gothic ProN W4" panose="020F0400000000000000" pitchFamily="34" charset="-128"/>
                <a:ea typeface="Hiragino Maru Gothic ProN W4" panose="020F0400000000000000" pitchFamily="34" charset="-128"/>
              </a:rPr>
              <a:t>GeV</a:t>
            </a:r>
            <a:r>
              <a:rPr lang="ja-JP" altLang="en-US" sz="1400">
                <a:latin typeface="Hiragino Maru Gothic ProN W4" panose="020F0400000000000000" pitchFamily="34" charset="-128"/>
                <a:ea typeface="Hiragino Maru Gothic ProN W4" panose="020F0400000000000000" pitchFamily="34" charset="-128"/>
              </a:rPr>
              <a:t>線型加速器</a:t>
            </a:r>
            <a:endParaRPr kumimoji="1" lang="ja-JP" altLang="en-US" sz="1400">
              <a:latin typeface="Hiragino Maru Gothic ProN W4" panose="020F0400000000000000" pitchFamily="34" charset="-128"/>
              <a:ea typeface="Hiragino Maru Gothic ProN W4" panose="020F0400000000000000" pitchFamily="34" charset="-128"/>
            </a:endParaRPr>
          </a:p>
        </p:txBody>
      </p:sp>
      <p:sp>
        <p:nvSpPr>
          <p:cNvPr id="18" name="テキスト ボックス 17">
            <a:extLst>
              <a:ext uri="{FF2B5EF4-FFF2-40B4-BE49-F238E27FC236}">
                <a16:creationId xmlns:a16="http://schemas.microsoft.com/office/drawing/2014/main" id="{F379C32C-4801-7342-9B1A-1033DA0E319B}"/>
              </a:ext>
            </a:extLst>
          </p:cNvPr>
          <p:cNvSpPr txBox="1"/>
          <p:nvPr/>
        </p:nvSpPr>
        <p:spPr>
          <a:xfrm>
            <a:off x="6447353" y="4158218"/>
            <a:ext cx="1628972" cy="307777"/>
          </a:xfrm>
          <a:prstGeom prst="rect">
            <a:avLst/>
          </a:prstGeom>
          <a:solidFill>
            <a:schemeClr val="bg1"/>
          </a:solidFill>
          <a:ln w="19050">
            <a:solidFill>
              <a:srgbClr val="0432FF"/>
            </a:solidFill>
          </a:ln>
        </p:spPr>
        <p:txBody>
          <a:bodyPr wrap="none" rtlCol="0">
            <a:spAutoFit/>
          </a:bodyPr>
          <a:lstStyle/>
          <a:p>
            <a:r>
              <a:rPr lang="en-US" altLang="ja-JP" sz="1400" dirty="0">
                <a:latin typeface="Hiragino Maru Gothic ProN W4" panose="020F0400000000000000" pitchFamily="34" charset="-128"/>
                <a:ea typeface="Hiragino Maru Gothic ProN W4" panose="020F0400000000000000" pitchFamily="34" charset="-128"/>
              </a:rPr>
              <a:t>3</a:t>
            </a:r>
            <a:r>
              <a:rPr lang="ja-JP" altLang="en-US" sz="1400">
                <a:latin typeface="Hiragino Maru Gothic ProN W4" panose="020F0400000000000000" pitchFamily="34" charset="-128"/>
                <a:ea typeface="Hiragino Maru Gothic ProN W4" panose="020F0400000000000000" pitchFamily="34" charset="-128"/>
              </a:rPr>
              <a:t> </a:t>
            </a:r>
            <a:r>
              <a:rPr lang="en-US" altLang="ja-JP" sz="1400" dirty="0">
                <a:latin typeface="Hiragino Maru Gothic ProN W4" panose="020F0400000000000000" pitchFamily="34" charset="-128"/>
                <a:ea typeface="Hiragino Maru Gothic ProN W4" panose="020F0400000000000000" pitchFamily="34" charset="-128"/>
              </a:rPr>
              <a:t>GeV</a:t>
            </a:r>
            <a:r>
              <a:rPr lang="ja-JP" altLang="en-US" sz="1400">
                <a:latin typeface="Hiragino Maru Gothic ProN W4" panose="020F0400000000000000" pitchFamily="34" charset="-128"/>
                <a:ea typeface="Hiragino Maru Gothic ProN W4" panose="020F0400000000000000" pitchFamily="34" charset="-128"/>
              </a:rPr>
              <a:t>蓄積リング</a:t>
            </a:r>
            <a:endParaRPr kumimoji="1" lang="ja-JP" altLang="en-US" sz="1400">
              <a:latin typeface="Hiragino Maru Gothic ProN W4" panose="020F0400000000000000" pitchFamily="34" charset="-128"/>
              <a:ea typeface="Hiragino Maru Gothic ProN W4" panose="020F0400000000000000" pitchFamily="34" charset="-128"/>
            </a:endParaRPr>
          </a:p>
        </p:txBody>
      </p:sp>
      <p:sp>
        <p:nvSpPr>
          <p:cNvPr id="19" name="テキスト ボックス 18">
            <a:extLst>
              <a:ext uri="{FF2B5EF4-FFF2-40B4-BE49-F238E27FC236}">
                <a16:creationId xmlns:a16="http://schemas.microsoft.com/office/drawing/2014/main" id="{FA7B63C0-22CB-A647-8E2C-731C56A2D473}"/>
              </a:ext>
            </a:extLst>
          </p:cNvPr>
          <p:cNvSpPr txBox="1"/>
          <p:nvPr/>
        </p:nvSpPr>
        <p:spPr>
          <a:xfrm>
            <a:off x="6667473" y="6005971"/>
            <a:ext cx="1233030" cy="307777"/>
          </a:xfrm>
          <a:prstGeom prst="rect">
            <a:avLst/>
          </a:prstGeom>
          <a:solidFill>
            <a:schemeClr val="bg1"/>
          </a:solidFill>
          <a:ln w="19050">
            <a:solidFill>
              <a:srgbClr val="0432FF"/>
            </a:solidFill>
          </a:ln>
        </p:spPr>
        <p:txBody>
          <a:bodyPr wrap="none" rtlCol="0">
            <a:spAutoFit/>
          </a:bodyPr>
          <a:lstStyle/>
          <a:p>
            <a:r>
              <a:rPr lang="ja-JP" altLang="en-US" sz="1400">
                <a:latin typeface="Hiragino Maru Gothic ProN W4" panose="020F0400000000000000" pitchFamily="34" charset="-128"/>
                <a:ea typeface="Hiragino Maru Gothic ProN W4" panose="020F0400000000000000" pitchFamily="34" charset="-128"/>
              </a:rPr>
              <a:t>ビーム輸送系</a:t>
            </a:r>
            <a:endParaRPr kumimoji="1" lang="ja-JP" altLang="en-US" sz="1400">
              <a:latin typeface="Hiragino Maru Gothic ProN W4" panose="020F0400000000000000" pitchFamily="34" charset="-128"/>
              <a:ea typeface="Hiragino Maru Gothic ProN W4" panose="020F0400000000000000" pitchFamily="34" charset="-128"/>
            </a:endParaRPr>
          </a:p>
        </p:txBody>
      </p:sp>
      <p:cxnSp>
        <p:nvCxnSpPr>
          <p:cNvPr id="20" name="直線矢印コネクタ 19">
            <a:extLst>
              <a:ext uri="{FF2B5EF4-FFF2-40B4-BE49-F238E27FC236}">
                <a16:creationId xmlns:a16="http://schemas.microsoft.com/office/drawing/2014/main" id="{EE8E48A6-8AD4-5A4E-A359-77E7699F0FE7}"/>
              </a:ext>
            </a:extLst>
          </p:cNvPr>
          <p:cNvCxnSpPr>
            <a:cxnSpLocks/>
            <a:stCxn id="19" idx="0"/>
          </p:cNvCxnSpPr>
          <p:nvPr/>
        </p:nvCxnSpPr>
        <p:spPr>
          <a:xfrm flipH="1" flipV="1">
            <a:off x="6725074" y="5613859"/>
            <a:ext cx="558914" cy="392112"/>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41BF63F-3D7B-A34C-A214-E96474BDA935}"/>
              </a:ext>
            </a:extLst>
          </p:cNvPr>
          <p:cNvSpPr txBox="1"/>
          <p:nvPr/>
        </p:nvSpPr>
        <p:spPr>
          <a:xfrm>
            <a:off x="631395" y="5301911"/>
            <a:ext cx="1282710" cy="276999"/>
          </a:xfrm>
          <a:prstGeom prst="rect">
            <a:avLst/>
          </a:prstGeom>
          <a:solidFill>
            <a:schemeClr val="bg1"/>
          </a:solidFill>
          <a:ln w="19050">
            <a:solidFill>
              <a:srgbClr val="0432FF"/>
            </a:solidFill>
          </a:ln>
        </p:spPr>
        <p:txBody>
          <a:bodyPr wrap="square" rtlCol="0">
            <a:spAutoFit/>
          </a:bodyPr>
          <a:lstStyle/>
          <a:p>
            <a:r>
              <a:rPr lang="en-US" altLang="ja-JP" sz="1200" dirty="0">
                <a:latin typeface="Hiragino Maru Gothic ProN W4" panose="020F0400000000000000" pitchFamily="34" charset="-128"/>
                <a:ea typeface="Hiragino Maru Gothic ProN W4" panose="020F0400000000000000" pitchFamily="34" charset="-128"/>
              </a:rPr>
              <a:t>30</a:t>
            </a:r>
            <a:r>
              <a:rPr lang="ja-JP" altLang="en-US" sz="1200">
                <a:latin typeface="Hiragino Maru Gothic ProN W4" panose="020F0400000000000000" pitchFamily="34" charset="-128"/>
                <a:ea typeface="Hiragino Maru Gothic ProN W4" panose="020F0400000000000000" pitchFamily="34" charset="-128"/>
              </a:rPr>
              <a:t> </a:t>
            </a:r>
            <a:r>
              <a:rPr lang="en-US" altLang="ja-JP" sz="1200" dirty="0">
                <a:latin typeface="Hiragino Maru Gothic ProN W4" panose="020F0400000000000000" pitchFamily="34" charset="-128"/>
                <a:ea typeface="Hiragino Maru Gothic ProN W4" panose="020F0400000000000000" pitchFamily="34" charset="-128"/>
              </a:rPr>
              <a:t>MeV</a:t>
            </a:r>
            <a:r>
              <a:rPr lang="ja-JP" altLang="en-US" sz="1200">
                <a:latin typeface="Hiragino Maru Gothic ProN W4" panose="020F0400000000000000" pitchFamily="34" charset="-128"/>
                <a:ea typeface="Hiragino Maru Gothic ProN W4" panose="020F0400000000000000" pitchFamily="34" charset="-128"/>
              </a:rPr>
              <a:t>入射部</a:t>
            </a:r>
            <a:endParaRPr kumimoji="1" lang="ja-JP" altLang="en-US" sz="1200">
              <a:latin typeface="Hiragino Maru Gothic ProN W4" panose="020F0400000000000000" pitchFamily="34" charset="-128"/>
              <a:ea typeface="Hiragino Maru Gothic ProN W4" panose="020F0400000000000000" pitchFamily="34" charset="-128"/>
            </a:endParaRPr>
          </a:p>
        </p:txBody>
      </p:sp>
      <p:cxnSp>
        <p:nvCxnSpPr>
          <p:cNvPr id="26" name="直線矢印コネクタ 25">
            <a:extLst>
              <a:ext uri="{FF2B5EF4-FFF2-40B4-BE49-F238E27FC236}">
                <a16:creationId xmlns:a16="http://schemas.microsoft.com/office/drawing/2014/main" id="{959BB7DC-6E89-6649-925F-758399708576}"/>
              </a:ext>
            </a:extLst>
          </p:cNvPr>
          <p:cNvCxnSpPr>
            <a:cxnSpLocks/>
          </p:cNvCxnSpPr>
          <p:nvPr/>
        </p:nvCxnSpPr>
        <p:spPr>
          <a:xfrm flipH="1">
            <a:off x="914128" y="5571341"/>
            <a:ext cx="98314" cy="561164"/>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
        <p:nvSpPr>
          <p:cNvPr id="36" name="正方形/長方形 35">
            <a:extLst>
              <a:ext uri="{FF2B5EF4-FFF2-40B4-BE49-F238E27FC236}">
                <a16:creationId xmlns:a16="http://schemas.microsoft.com/office/drawing/2014/main" id="{B1EF443A-9092-B54F-85A0-54855283DDC7}"/>
              </a:ext>
            </a:extLst>
          </p:cNvPr>
          <p:cNvSpPr/>
          <p:nvPr/>
        </p:nvSpPr>
        <p:spPr>
          <a:xfrm>
            <a:off x="120770" y="751054"/>
            <a:ext cx="5432591" cy="3958967"/>
          </a:xfrm>
          <a:prstGeom prst="rect">
            <a:avLst/>
          </a:prstGeom>
          <a:solidFill>
            <a:srgbClr val="FFFFFF"/>
          </a:solid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7" name="グループ化 36">
            <a:extLst>
              <a:ext uri="{FF2B5EF4-FFF2-40B4-BE49-F238E27FC236}">
                <a16:creationId xmlns:a16="http://schemas.microsoft.com/office/drawing/2014/main" id="{CE575FA4-1807-A34E-9EE4-BA82DE9A32F7}"/>
              </a:ext>
            </a:extLst>
          </p:cNvPr>
          <p:cNvGrpSpPr/>
          <p:nvPr/>
        </p:nvGrpSpPr>
        <p:grpSpPr>
          <a:xfrm>
            <a:off x="272795" y="821818"/>
            <a:ext cx="5146074" cy="3477398"/>
            <a:chOff x="516835" y="695482"/>
            <a:chExt cx="8086981" cy="5168664"/>
          </a:xfrm>
        </p:grpSpPr>
        <p:sp>
          <p:nvSpPr>
            <p:cNvPr id="38" name="テキスト ボックス 37">
              <a:extLst>
                <a:ext uri="{FF2B5EF4-FFF2-40B4-BE49-F238E27FC236}">
                  <a16:creationId xmlns:a16="http://schemas.microsoft.com/office/drawing/2014/main" id="{5F7B9AF9-3844-2142-8624-F3EC6CB2704C}"/>
                </a:ext>
              </a:extLst>
            </p:cNvPr>
            <p:cNvSpPr txBox="1"/>
            <p:nvPr/>
          </p:nvSpPr>
          <p:spPr>
            <a:xfrm>
              <a:off x="1080370" y="4168809"/>
              <a:ext cx="2377574" cy="400110"/>
            </a:xfrm>
            <a:prstGeom prst="rect">
              <a:avLst/>
            </a:prstGeom>
            <a:solidFill>
              <a:schemeClr val="bg1"/>
            </a:solidFill>
            <a:ln w="19050">
              <a:solidFill>
                <a:srgbClr val="0432FF"/>
              </a:solidFill>
            </a:ln>
          </p:spPr>
          <p:txBody>
            <a:bodyPr wrap="none" rtlCol="0">
              <a:spAutoFit/>
            </a:bodyPr>
            <a:lstStyle/>
            <a:p>
              <a:r>
                <a:rPr lang="en-US" altLang="ja-JP" sz="1000" dirty="0">
                  <a:latin typeface="Hiragino Maru Gothic ProN W4" panose="020F0400000000000000" pitchFamily="34" charset="-128"/>
                  <a:ea typeface="Hiragino Maru Gothic ProN W4" panose="020F0400000000000000" pitchFamily="34" charset="-128"/>
                </a:rPr>
                <a:t>C band accelerating structure</a:t>
              </a:r>
            </a:p>
            <a:p>
              <a:r>
                <a:rPr lang="en-US" altLang="ja-JP" sz="1000" dirty="0">
                  <a:latin typeface="Hiragino Maru Gothic ProN W4" panose="020F0400000000000000" pitchFamily="34" charset="-128"/>
                  <a:ea typeface="Hiragino Maru Gothic ProN W4" panose="020F0400000000000000" pitchFamily="34" charset="-128"/>
                </a:rPr>
                <a:t>Accelerating gradient : 37.5 MV/m</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39" name="テキスト ボックス 38">
              <a:extLst>
                <a:ext uri="{FF2B5EF4-FFF2-40B4-BE49-F238E27FC236}">
                  <a16:creationId xmlns:a16="http://schemas.microsoft.com/office/drawing/2014/main" id="{51FA64F2-AEEC-C844-BD10-F48AA65A58F5}"/>
                </a:ext>
              </a:extLst>
            </p:cNvPr>
            <p:cNvSpPr txBox="1"/>
            <p:nvPr/>
          </p:nvSpPr>
          <p:spPr>
            <a:xfrm>
              <a:off x="7679635" y="4088296"/>
              <a:ext cx="279244" cy="369332"/>
            </a:xfrm>
            <a:prstGeom prst="rect">
              <a:avLst/>
            </a:prstGeom>
            <a:noFill/>
          </p:spPr>
          <p:txBody>
            <a:bodyPr wrap="none" rtlCol="0">
              <a:spAutoFit/>
            </a:bodyPr>
            <a:lstStyle/>
            <a:p>
              <a:r>
                <a:rPr lang="en-US" altLang="ja-JP" dirty="0">
                  <a:latin typeface="Symbol" pitchFamily="2" charset="2"/>
                </a:rPr>
                <a:t>g</a:t>
              </a:r>
              <a:endParaRPr kumimoji="1" lang="ja-JP" altLang="en-US">
                <a:latin typeface="Symbol" pitchFamily="2" charset="2"/>
              </a:endParaRPr>
            </a:p>
          </p:txBody>
        </p:sp>
        <p:pic>
          <p:nvPicPr>
            <p:cNvPr id="40" name="図 39">
              <a:extLst>
                <a:ext uri="{FF2B5EF4-FFF2-40B4-BE49-F238E27FC236}">
                  <a16:creationId xmlns:a16="http://schemas.microsoft.com/office/drawing/2014/main" id="{6CD6AA28-8206-4E45-9D66-7808E9D085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835" y="695482"/>
              <a:ext cx="8086981" cy="5168664"/>
            </a:xfrm>
            <a:prstGeom prst="rect">
              <a:avLst/>
            </a:prstGeom>
          </p:spPr>
        </p:pic>
        <p:sp>
          <p:nvSpPr>
            <p:cNvPr id="41" name="正方形/長方形 40">
              <a:extLst>
                <a:ext uri="{FF2B5EF4-FFF2-40B4-BE49-F238E27FC236}">
                  <a16:creationId xmlns:a16="http://schemas.microsoft.com/office/drawing/2014/main" id="{84D28E31-29C8-D64A-A3D0-FDA89DEAEF2D}"/>
                </a:ext>
              </a:extLst>
            </p:cNvPr>
            <p:cNvSpPr/>
            <p:nvPr/>
          </p:nvSpPr>
          <p:spPr>
            <a:xfrm>
              <a:off x="599600" y="5540550"/>
              <a:ext cx="339143" cy="133919"/>
            </a:xfrm>
            <a:prstGeom prst="rect">
              <a:avLst/>
            </a:prstGeom>
            <a:solidFill>
              <a:srgbClr val="FF7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8403E692-F776-DD4E-B044-D3C01015D232}"/>
                </a:ext>
              </a:extLst>
            </p:cNvPr>
            <p:cNvSpPr txBox="1"/>
            <p:nvPr/>
          </p:nvSpPr>
          <p:spPr>
            <a:xfrm>
              <a:off x="7679635" y="4034769"/>
              <a:ext cx="279244" cy="369332"/>
            </a:xfrm>
            <a:prstGeom prst="rect">
              <a:avLst/>
            </a:prstGeom>
            <a:noFill/>
          </p:spPr>
          <p:txBody>
            <a:bodyPr wrap="none" rtlCol="0">
              <a:spAutoFit/>
            </a:bodyPr>
            <a:lstStyle/>
            <a:p>
              <a:r>
                <a:rPr kumimoji="1" lang="en-US" altLang="ja-JP" dirty="0">
                  <a:latin typeface="Symbol" pitchFamily="2" charset="2"/>
                </a:rPr>
                <a:t>g</a:t>
              </a:r>
              <a:endParaRPr kumimoji="1" lang="ja-JP" altLang="en-US">
                <a:latin typeface="Symbol" pitchFamily="2" charset="2"/>
              </a:endParaRPr>
            </a:p>
          </p:txBody>
        </p:sp>
      </p:grpSp>
      <p:cxnSp>
        <p:nvCxnSpPr>
          <p:cNvPr id="43" name="直線矢印コネクタ 42">
            <a:extLst>
              <a:ext uri="{FF2B5EF4-FFF2-40B4-BE49-F238E27FC236}">
                <a16:creationId xmlns:a16="http://schemas.microsoft.com/office/drawing/2014/main" id="{77F26E83-1348-6B40-BD6D-04143F4B6304}"/>
              </a:ext>
            </a:extLst>
          </p:cNvPr>
          <p:cNvCxnSpPr>
            <a:cxnSpLocks/>
          </p:cNvCxnSpPr>
          <p:nvPr/>
        </p:nvCxnSpPr>
        <p:spPr>
          <a:xfrm flipH="1" flipV="1">
            <a:off x="454326" y="4246782"/>
            <a:ext cx="558116" cy="1047560"/>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6E55480-592D-AF46-874C-45BB31822EEC}"/>
              </a:ext>
            </a:extLst>
          </p:cNvPr>
          <p:cNvSpPr txBox="1"/>
          <p:nvPr/>
        </p:nvSpPr>
        <p:spPr>
          <a:xfrm>
            <a:off x="1484142" y="4376569"/>
            <a:ext cx="2967278" cy="276999"/>
          </a:xfrm>
          <a:prstGeom prst="rect">
            <a:avLst/>
          </a:prstGeom>
          <a:solidFill>
            <a:schemeClr val="bg1"/>
          </a:solidFill>
          <a:ln w="19050">
            <a:solidFill>
              <a:srgbClr val="0432FF"/>
            </a:solidFill>
          </a:ln>
        </p:spPr>
        <p:txBody>
          <a:bodyPr wrap="square" rtlCol="0">
            <a:spAutoFit/>
          </a:bodyPr>
          <a:lstStyle/>
          <a:p>
            <a:r>
              <a:rPr lang="ja-JP" altLang="en-US" sz="1200">
                <a:latin typeface="Hiragino Maru Gothic ProN W4" panose="020F0400000000000000" pitchFamily="34" charset="-128"/>
                <a:ea typeface="Hiragino Maru Gothic ProN W4" panose="020F0400000000000000" pitchFamily="34" charset="-128"/>
              </a:rPr>
              <a:t>主加速部（</a:t>
            </a:r>
            <a:r>
              <a:rPr lang="en-US" altLang="ja-JP" sz="1200" dirty="0">
                <a:latin typeface="Hiragino Maru Gothic ProN W4" panose="020F0400000000000000" pitchFamily="34" charset="-128"/>
                <a:ea typeface="Hiragino Maru Gothic ProN W4" panose="020F0400000000000000" pitchFamily="34" charset="-128"/>
              </a:rPr>
              <a:t>2</a:t>
            </a:r>
            <a:r>
              <a:rPr lang="ja-JP" altLang="en-US" sz="1200">
                <a:latin typeface="Hiragino Maru Gothic ProN W4" panose="020F0400000000000000" pitchFamily="34" charset="-128"/>
                <a:ea typeface="Hiragino Maru Gothic ProN W4" panose="020F0400000000000000" pitchFamily="34" charset="-128"/>
              </a:rPr>
              <a:t> </a:t>
            </a:r>
            <a:r>
              <a:rPr lang="en-US" altLang="ja-JP" sz="1200" dirty="0">
                <a:latin typeface="Hiragino Maru Gothic ProN W4" panose="020F0400000000000000" pitchFamily="34" charset="-128"/>
                <a:ea typeface="Hiragino Maru Gothic ProN W4" panose="020F0400000000000000" pitchFamily="34" charset="-128"/>
              </a:rPr>
              <a:t>m</a:t>
            </a:r>
            <a:r>
              <a:rPr lang="ja-JP" altLang="en-US" sz="1200">
                <a:latin typeface="Hiragino Maru Gothic ProN W4" panose="020F0400000000000000" pitchFamily="34" charset="-128"/>
                <a:ea typeface="Hiragino Maru Gothic ProN W4" panose="020F0400000000000000" pitchFamily="34" charset="-128"/>
              </a:rPr>
              <a:t>長</a:t>
            </a:r>
            <a:r>
              <a:rPr lang="en-US" altLang="ja-JP" sz="1200" dirty="0">
                <a:latin typeface="Hiragino Maru Gothic ProN W4" panose="020F0400000000000000" pitchFamily="34" charset="-128"/>
                <a:ea typeface="Hiragino Maru Gothic ProN W4" panose="020F0400000000000000" pitchFamily="34" charset="-128"/>
              </a:rPr>
              <a:t>C</a:t>
            </a:r>
            <a:r>
              <a:rPr lang="ja-JP" altLang="en-US" sz="1200">
                <a:latin typeface="Hiragino Maru Gothic ProN W4" panose="020F0400000000000000" pitchFamily="34" charset="-128"/>
                <a:ea typeface="Hiragino Maru Gothic ProN W4" panose="020F0400000000000000" pitchFamily="34" charset="-128"/>
              </a:rPr>
              <a:t>バンド加速管</a:t>
            </a:r>
            <a:r>
              <a:rPr lang="en-US" altLang="ja-JP" sz="1200" dirty="0">
                <a:latin typeface="Hiragino Maru Gothic ProN W4" panose="020F0400000000000000" pitchFamily="34" charset="-128"/>
                <a:ea typeface="Hiragino Maru Gothic ProN W4" panose="020F0400000000000000" pitchFamily="34" charset="-128"/>
              </a:rPr>
              <a:t> × 40</a:t>
            </a:r>
            <a:r>
              <a:rPr lang="ja-JP" altLang="en-US" sz="1200">
                <a:latin typeface="Hiragino Maru Gothic ProN W4" panose="020F0400000000000000" pitchFamily="34" charset="-128"/>
                <a:ea typeface="Hiragino Maru Gothic ProN W4" panose="020F0400000000000000" pitchFamily="34" charset="-128"/>
              </a:rPr>
              <a:t>）</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50" name="正方形/長方形 49">
            <a:extLst>
              <a:ext uri="{FF2B5EF4-FFF2-40B4-BE49-F238E27FC236}">
                <a16:creationId xmlns:a16="http://schemas.microsoft.com/office/drawing/2014/main" id="{60885D15-A32F-254D-9A7A-23237CD25196}"/>
              </a:ext>
            </a:extLst>
          </p:cNvPr>
          <p:cNvSpPr/>
          <p:nvPr/>
        </p:nvSpPr>
        <p:spPr>
          <a:xfrm>
            <a:off x="5651918" y="650765"/>
            <a:ext cx="3309032" cy="2736711"/>
          </a:xfrm>
          <a:prstGeom prst="rect">
            <a:avLst/>
          </a:prstGeom>
          <a:solidFill>
            <a:schemeClr val="bg1"/>
          </a:solidFill>
        </p:spPr>
        <p:txBody>
          <a:bodyPr wrap="square">
            <a:spAutoFit/>
          </a:bodyPr>
          <a:lstStyle/>
          <a:p>
            <a:pPr marL="227013" indent="-227013" algn="just"/>
            <a:r>
              <a:rPr lang="ja-JP" altLang="en-US" sz="1200" u="sng">
                <a:latin typeface="ヒラギノ丸ゴ ProN W4"/>
                <a:ea typeface="ヒラギノ丸ゴ ProN W4"/>
                <a:cs typeface="ヒラギノ丸ゴ ProN W4"/>
              </a:rPr>
              <a:t>オプティクスの基本設計</a:t>
            </a:r>
            <a:endParaRPr lang="en-US" altLang="ja-JP" sz="1200" u="sng" dirty="0">
              <a:latin typeface="ヒラギノ丸ゴ ProN W4"/>
              <a:ea typeface="ヒラギノ丸ゴ ProN W4"/>
              <a:cs typeface="ヒラギノ丸ゴ ProN W4"/>
            </a:endParaRPr>
          </a:p>
          <a:p>
            <a:pPr marL="227013" indent="-227013"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基本ラティス構造は</a:t>
            </a:r>
            <a:r>
              <a:rPr lang="en-US" altLang="ja-JP" sz="1200" dirty="0">
                <a:latin typeface="ヒラギノ丸ゴ ProN W4"/>
                <a:ea typeface="ヒラギノ丸ゴ ProN W4"/>
                <a:cs typeface="ヒラギノ丸ゴ ProN W4"/>
              </a:rPr>
              <a:t>FODO</a:t>
            </a:r>
            <a:r>
              <a:rPr lang="ja-JP" altLang="en-US" sz="1200" dirty="0">
                <a:latin typeface="ヒラギノ丸ゴ ProN W4"/>
                <a:ea typeface="ヒラギノ丸ゴ ProN W4"/>
                <a:cs typeface="ヒラギノ丸ゴ ProN W4"/>
              </a:rPr>
              <a:t>︎</a:t>
            </a:r>
            <a:endParaRPr lang="en-US" altLang="ja-JP" sz="1200" dirty="0">
              <a:latin typeface="ヒラギノ丸ゴ ProN W4"/>
              <a:ea typeface="ヒラギノ丸ゴ ProN W4"/>
              <a:cs typeface="ヒラギノ丸ゴ ProN W4"/>
            </a:endParaRPr>
          </a:p>
          <a:p>
            <a:pPr marL="227013" indent="-227013" algn="just">
              <a:lnSpc>
                <a:spcPct val="150000"/>
              </a:lnSpc>
            </a:pP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Q</a:t>
            </a:r>
            <a:r>
              <a:rPr lang="ja-JP" altLang="en-US" sz="1200">
                <a:latin typeface="ヒラギノ丸ゴ ProN W4"/>
                <a:ea typeface="ヒラギノ丸ゴ ProN W4"/>
                <a:cs typeface="ヒラギノ丸ゴ ProN W4"/>
              </a:rPr>
              <a:t>電磁石の台数削減 </a:t>
            </a:r>
            <a:endParaRPr lang="en-US" altLang="ja-JP" sz="1200" dirty="0">
              <a:latin typeface="ヒラギノ丸ゴ ProN W4"/>
              <a:ea typeface="ヒラギノ丸ゴ ProN W4"/>
              <a:cs typeface="ヒラギノ丸ゴ ProN W4"/>
            </a:endParaRPr>
          </a:p>
          <a:p>
            <a:pPr marL="227013" indent="-227013"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軟</a:t>
            </a:r>
            <a:r>
              <a:rPr lang="en-US" altLang="ja-JP" sz="1200" dirty="0">
                <a:latin typeface="ヒラギノ丸ゴ ProN W4"/>
                <a:ea typeface="ヒラギノ丸ゴ ProN W4"/>
                <a:cs typeface="ヒラギノ丸ゴ ProN W4"/>
              </a:rPr>
              <a:t>X</a:t>
            </a:r>
            <a:r>
              <a:rPr lang="ja-JP" altLang="en-US" sz="1200">
                <a:latin typeface="ヒラギノ丸ゴ ProN W4"/>
                <a:ea typeface="ヒラギノ丸ゴ ProN W4"/>
                <a:cs typeface="ヒラギノ丸ゴ ProN W4"/>
              </a:rPr>
              <a:t>線自由電子レーザーへの拡張を想定</a:t>
            </a:r>
            <a:endParaRPr lang="en-US" altLang="ja-JP" sz="1200" dirty="0">
              <a:latin typeface="ヒラギノ丸ゴ ProN W4"/>
              <a:ea typeface="ヒラギノ丸ゴ ProN W4"/>
              <a:cs typeface="ヒラギノ丸ゴ ProN W4"/>
            </a:endParaRPr>
          </a:p>
          <a:p>
            <a:pPr marL="227013" indent="-227013" algn="just">
              <a:lnSpc>
                <a:spcPct val="150000"/>
              </a:lnSpc>
            </a:pP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2</a:t>
            </a:r>
            <a:r>
              <a:rPr lang="ja-JP" altLang="en-US" sz="1200">
                <a:latin typeface="ヒラギノ丸ゴ ProN W4"/>
                <a:ea typeface="ヒラギノ丸ゴ ProN W4"/>
                <a:cs typeface="ヒラギノ丸ゴ ProN W4"/>
              </a:rPr>
              <a:t>式のバンチ圧縮システムを配慮</a:t>
            </a:r>
            <a:endParaRPr lang="en-US" altLang="ja-JP" sz="1200" dirty="0">
              <a:latin typeface="ヒラギノ丸ゴ ProN W4"/>
              <a:ea typeface="ヒラギノ丸ゴ ProN W4"/>
              <a:cs typeface="ヒラギノ丸ゴ ProN W4"/>
            </a:endParaRPr>
          </a:p>
          <a:p>
            <a:pPr marL="227013" indent="-227013"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ビーム輸送効率：</a:t>
            </a:r>
            <a:r>
              <a:rPr lang="en-US" altLang="ja-JP" sz="1200" dirty="0">
                <a:latin typeface="ヒラギノ丸ゴ ProN W4"/>
                <a:ea typeface="ヒラギノ丸ゴ ProN W4"/>
                <a:cs typeface="ヒラギノ丸ゴ ProN W4"/>
              </a:rPr>
              <a:t>100%</a:t>
            </a: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0.3</a:t>
            </a:r>
            <a:r>
              <a:rPr lang="ja-JP" altLang="en-US" sz="1200">
                <a:latin typeface="ヒラギノ丸ゴ ProN W4"/>
                <a:ea typeface="ヒラギノ丸ゴ ProN W4"/>
                <a:cs typeface="ヒラギノ丸ゴ ProN W4"/>
              </a:rPr>
              <a:t> </a:t>
            </a:r>
            <a:r>
              <a:rPr lang="en-US" altLang="ja-JP" sz="1200" dirty="0" err="1">
                <a:latin typeface="ヒラギノ丸ゴ ProN W4"/>
                <a:ea typeface="ヒラギノ丸ゴ ProN W4"/>
                <a:cs typeface="ヒラギノ丸ゴ ProN W4"/>
              </a:rPr>
              <a:t>nC</a:t>
            </a:r>
            <a:r>
              <a:rPr lang="ja-JP" altLang="en-US" sz="1200">
                <a:latin typeface="ヒラギノ丸ゴ ProN W4"/>
                <a:ea typeface="ヒラギノ丸ゴ ProN W4"/>
                <a:cs typeface="ヒラギノ丸ゴ ProN W4"/>
              </a:rPr>
              <a:t>）</a:t>
            </a:r>
            <a:endParaRPr lang="en-US" altLang="ja-JP" sz="1200" dirty="0">
              <a:latin typeface="ヒラギノ丸ゴ ProN W4"/>
              <a:ea typeface="ヒラギノ丸ゴ ProN W4"/>
              <a:cs typeface="ヒラギノ丸ゴ ProN W4"/>
            </a:endParaRPr>
          </a:p>
          <a:p>
            <a:pPr marL="227013" indent="-227013" algn="just">
              <a:lnSpc>
                <a:spcPct val="150000"/>
              </a:lnSpc>
            </a:pPr>
            <a:endParaRPr lang="en-US" altLang="ja-JP" sz="1200" dirty="0">
              <a:latin typeface="ヒラギノ丸ゴ ProN W4"/>
              <a:ea typeface="ヒラギノ丸ゴ ProN W4"/>
              <a:cs typeface="ヒラギノ丸ゴ ProN W4"/>
            </a:endParaRPr>
          </a:p>
          <a:p>
            <a:pPr marL="227013" indent="-227013" algn="just">
              <a:lnSpc>
                <a:spcPct val="150000"/>
              </a:lnSpc>
            </a:pP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建屋建設において、加速管、クライストロンなど、全ての機器配置は、この計算結果を反映している。</a:t>
            </a:r>
            <a:endParaRPr lang="en-US" altLang="ja-JP" sz="1200" dirty="0">
              <a:latin typeface="ヒラギノ丸ゴ ProN W4"/>
              <a:ea typeface="ヒラギノ丸ゴ ProN W4"/>
              <a:cs typeface="ヒラギノ丸ゴ ProN W4"/>
            </a:endParaRPr>
          </a:p>
        </p:txBody>
      </p:sp>
      <p:sp>
        <p:nvSpPr>
          <p:cNvPr id="53" name="正方形/長方形 52">
            <a:extLst>
              <a:ext uri="{FF2B5EF4-FFF2-40B4-BE49-F238E27FC236}">
                <a16:creationId xmlns:a16="http://schemas.microsoft.com/office/drawing/2014/main" id="{41FBA520-D340-F74F-BBE3-8E7F4963DEA2}"/>
              </a:ext>
            </a:extLst>
          </p:cNvPr>
          <p:cNvSpPr/>
          <p:nvPr/>
        </p:nvSpPr>
        <p:spPr>
          <a:xfrm>
            <a:off x="2686667" y="2494107"/>
            <a:ext cx="954107" cy="246221"/>
          </a:xfrm>
          <a:prstGeom prst="rect">
            <a:avLst/>
          </a:prstGeom>
          <a:solidFill>
            <a:srgbClr val="FFFFFF"/>
          </a:solidFill>
        </p:spPr>
        <p:txBody>
          <a:bodyPr wrap="none">
            <a:spAutoFit/>
          </a:bodyPr>
          <a:lstStyle/>
          <a:p>
            <a:r>
              <a:rPr lang="ja-JP" altLang="en-US" sz="1000">
                <a:latin typeface="ヒラギノ丸ゴ ProN W4"/>
                <a:ea typeface="ヒラギノ丸ゴ ProN W4"/>
                <a:cs typeface="ヒラギノ丸ゴ ProN W4"/>
              </a:rPr>
              <a:t>ビームサイズ</a:t>
            </a:r>
            <a:endParaRPr lang="ja-JP" altLang="en-US" sz="1000"/>
          </a:p>
        </p:txBody>
      </p:sp>
      <p:sp>
        <p:nvSpPr>
          <p:cNvPr id="54" name="正方形/長方形 53">
            <a:extLst>
              <a:ext uri="{FF2B5EF4-FFF2-40B4-BE49-F238E27FC236}">
                <a16:creationId xmlns:a16="http://schemas.microsoft.com/office/drawing/2014/main" id="{5B852EBC-D3B1-204A-A241-6B40DD621848}"/>
              </a:ext>
            </a:extLst>
          </p:cNvPr>
          <p:cNvSpPr/>
          <p:nvPr/>
        </p:nvSpPr>
        <p:spPr>
          <a:xfrm>
            <a:off x="765520" y="1794138"/>
            <a:ext cx="1082348" cy="246221"/>
          </a:xfrm>
          <a:prstGeom prst="rect">
            <a:avLst/>
          </a:prstGeom>
          <a:solidFill>
            <a:srgbClr val="FFFFFF"/>
          </a:solidFill>
        </p:spPr>
        <p:txBody>
          <a:bodyPr wrap="none">
            <a:spAutoFit/>
          </a:bodyPr>
          <a:lstStyle/>
          <a:p>
            <a:r>
              <a:rPr lang="ja-JP" altLang="en-US" sz="1000">
                <a:latin typeface="ヒラギノ丸ゴ ProN W4"/>
                <a:ea typeface="ヒラギノ丸ゴ ProN W4"/>
                <a:cs typeface="ヒラギノ丸ゴ ProN W4"/>
              </a:rPr>
              <a:t>エネルギー分散</a:t>
            </a:r>
            <a:endParaRPr lang="ja-JP" altLang="en-US" sz="1000"/>
          </a:p>
        </p:txBody>
      </p:sp>
      <p:sp>
        <p:nvSpPr>
          <p:cNvPr id="56" name="正方形/長方形 55">
            <a:extLst>
              <a:ext uri="{FF2B5EF4-FFF2-40B4-BE49-F238E27FC236}">
                <a16:creationId xmlns:a16="http://schemas.microsoft.com/office/drawing/2014/main" id="{E55FFAE5-558B-E14F-BFF7-D305C983117E}"/>
              </a:ext>
            </a:extLst>
          </p:cNvPr>
          <p:cNvSpPr/>
          <p:nvPr/>
        </p:nvSpPr>
        <p:spPr>
          <a:xfrm>
            <a:off x="2970399" y="1252436"/>
            <a:ext cx="569387" cy="246221"/>
          </a:xfrm>
          <a:prstGeom prst="rect">
            <a:avLst/>
          </a:prstGeom>
          <a:solidFill>
            <a:srgbClr val="FFFFFF"/>
          </a:solidFill>
        </p:spPr>
        <p:txBody>
          <a:bodyPr wrap="none">
            <a:spAutoFit/>
          </a:bodyPr>
          <a:lstStyle/>
          <a:p>
            <a:r>
              <a:rPr lang="en-US" altLang="ja-JP" sz="1000" dirty="0">
                <a:latin typeface="ヒラギノ丸ゴ ProN W4"/>
                <a:ea typeface="ヒラギノ丸ゴ ProN W4"/>
              </a:rPr>
              <a:t>β</a:t>
            </a:r>
            <a:r>
              <a:rPr lang="ja-JP" altLang="en-US" sz="1000">
                <a:latin typeface="ヒラギノ丸ゴ ProN W4"/>
                <a:ea typeface="ヒラギノ丸ゴ ProN W4"/>
              </a:rPr>
              <a:t>関数</a:t>
            </a:r>
            <a:endParaRPr lang="ja-JP" altLang="en-US" sz="1000"/>
          </a:p>
        </p:txBody>
      </p:sp>
      <p:sp>
        <p:nvSpPr>
          <p:cNvPr id="57" name="正方形/長方形 56">
            <a:extLst>
              <a:ext uri="{FF2B5EF4-FFF2-40B4-BE49-F238E27FC236}">
                <a16:creationId xmlns:a16="http://schemas.microsoft.com/office/drawing/2014/main" id="{FD87D96B-1375-5C4B-9031-C7F74776D901}"/>
              </a:ext>
            </a:extLst>
          </p:cNvPr>
          <p:cNvSpPr/>
          <p:nvPr/>
        </p:nvSpPr>
        <p:spPr>
          <a:xfrm>
            <a:off x="1282567" y="3141255"/>
            <a:ext cx="1723549" cy="246221"/>
          </a:xfrm>
          <a:prstGeom prst="rect">
            <a:avLst/>
          </a:prstGeom>
          <a:solidFill>
            <a:srgbClr val="FFFFFF"/>
          </a:solidFill>
        </p:spPr>
        <p:txBody>
          <a:bodyPr wrap="none">
            <a:spAutoFit/>
          </a:bodyPr>
          <a:lstStyle/>
          <a:p>
            <a:r>
              <a:rPr lang="en-US" altLang="ja-JP" sz="1000" dirty="0" err="1">
                <a:latin typeface="ヒラギノ丸ゴ ProN W4"/>
                <a:ea typeface="ヒラギノ丸ゴ ProN W4"/>
                <a:cs typeface="ヒラギノ丸ゴ ProN W4"/>
              </a:rPr>
              <a:t>γ</a:t>
            </a:r>
            <a:r>
              <a:rPr lang="ja-JP" altLang="en-US" sz="1000">
                <a:latin typeface="ヒラギノ丸ゴ ProN W4"/>
                <a:ea typeface="ヒラギノ丸ゴ ProN W4"/>
                <a:cs typeface="ヒラギノ丸ゴ ProN W4"/>
              </a:rPr>
              <a:t>ファクタ（エネルギー）</a:t>
            </a:r>
            <a:endParaRPr lang="ja-JP" altLang="en-US" sz="1000"/>
          </a:p>
        </p:txBody>
      </p:sp>
      <p:cxnSp>
        <p:nvCxnSpPr>
          <p:cNvPr id="28" name="直線コネクタ 27">
            <a:extLst>
              <a:ext uri="{FF2B5EF4-FFF2-40B4-BE49-F238E27FC236}">
                <a16:creationId xmlns:a16="http://schemas.microsoft.com/office/drawing/2014/main" id="{FCDF314A-631E-5645-8CAB-05910E589F33}"/>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D724AE40-0E16-FF4F-9F66-3DA59CA37579}"/>
              </a:ext>
            </a:extLst>
          </p:cNvPr>
          <p:cNvSpPr txBox="1"/>
          <p:nvPr/>
        </p:nvSpPr>
        <p:spPr>
          <a:xfrm>
            <a:off x="125284" y="126877"/>
            <a:ext cx="6351419" cy="400110"/>
          </a:xfrm>
          <a:prstGeom prst="rect">
            <a:avLst/>
          </a:prstGeom>
          <a:noFill/>
        </p:spPr>
        <p:txBody>
          <a:bodyPr wrap="none" rtlCol="0">
            <a:spAutoFit/>
          </a:bodyPr>
          <a:lstStyle/>
          <a:p>
            <a:r>
              <a:rPr lang="en-US" altLang="ja-JP" sz="2000" dirty="0">
                <a:latin typeface="ヒラギノ丸ゴ ProN W4"/>
                <a:ea typeface="ヒラギノ丸ゴ ProN W4"/>
                <a:cs typeface="ヒラギノ丸ゴ ProN W4"/>
              </a:rPr>
              <a:t>3</a:t>
            </a:r>
            <a:r>
              <a:rPr lang="ja-JP" altLang="en-US" sz="2000">
                <a:latin typeface="ヒラギノ丸ゴ ProN W4"/>
                <a:ea typeface="ヒラギノ丸ゴ ProN W4"/>
                <a:cs typeface="ヒラギノ丸ゴ ProN W4"/>
              </a:rPr>
              <a:t> </a:t>
            </a:r>
            <a:r>
              <a:rPr lang="en-US" altLang="ja-JP" sz="2000" dirty="0">
                <a:latin typeface="ヒラギノ丸ゴ ProN W4"/>
                <a:ea typeface="ヒラギノ丸ゴ ProN W4"/>
                <a:cs typeface="ヒラギノ丸ゴ ProN W4"/>
              </a:rPr>
              <a:t>GeV</a:t>
            </a:r>
            <a:r>
              <a:rPr lang="ja-JP" altLang="en-US" sz="2000">
                <a:latin typeface="ヒラギノ丸ゴ ProN W4"/>
                <a:ea typeface="ヒラギノ丸ゴ ProN W4"/>
                <a:cs typeface="ヒラギノ丸ゴ ProN W4"/>
              </a:rPr>
              <a:t>線型加速器のビームオプティクス計算・最適化</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1807583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F1A30C-B86F-0540-9C91-5034CF8BD7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9759" y="1170592"/>
            <a:ext cx="8100068" cy="1637929"/>
          </a:xfrm>
          <a:prstGeom prst="rect">
            <a:avLst/>
          </a:prstGeom>
        </p:spPr>
      </p:pic>
      <p:sp>
        <p:nvSpPr>
          <p:cNvPr id="6" name="テキスト ボックス 5">
            <a:extLst>
              <a:ext uri="{FF2B5EF4-FFF2-40B4-BE49-F238E27FC236}">
                <a16:creationId xmlns:a16="http://schemas.microsoft.com/office/drawing/2014/main" id="{97D2776C-5EC5-0045-9F19-874801B60778}"/>
              </a:ext>
            </a:extLst>
          </p:cNvPr>
          <p:cNvSpPr txBox="1"/>
          <p:nvPr/>
        </p:nvSpPr>
        <p:spPr>
          <a:xfrm>
            <a:off x="188256" y="753930"/>
            <a:ext cx="1069524" cy="246221"/>
          </a:xfrm>
          <a:prstGeom prst="rect">
            <a:avLst/>
          </a:prstGeom>
          <a:solidFill>
            <a:schemeClr val="bg1"/>
          </a:solidFill>
          <a:ln w="19050">
            <a:solidFill>
              <a:srgbClr val="0432FF"/>
            </a:solidFill>
          </a:ln>
        </p:spPr>
        <p:txBody>
          <a:bodyPr wrap="none" rtlCol="0">
            <a:spAutoFit/>
          </a:bodyPr>
          <a:lstStyle/>
          <a:p>
            <a:r>
              <a:rPr lang="en-US" altLang="ja-JP" sz="1000" dirty="0">
                <a:latin typeface="Hiragino Maru Gothic ProN W4" panose="020F0400000000000000" pitchFamily="34" charset="-128"/>
                <a:ea typeface="Hiragino Maru Gothic ProN W4" panose="020F0400000000000000" pitchFamily="34" charset="-128"/>
              </a:rPr>
              <a:t>50</a:t>
            </a:r>
            <a:r>
              <a:rPr lang="ja-JP" altLang="en-US" sz="1000">
                <a:latin typeface="Hiragino Maru Gothic ProN W4" panose="020F0400000000000000" pitchFamily="34" charset="-128"/>
                <a:ea typeface="Hiragino Maru Gothic ProN W4" panose="020F0400000000000000" pitchFamily="34" charset="-128"/>
              </a:rPr>
              <a:t> </a:t>
            </a:r>
            <a:r>
              <a:rPr lang="en-US" altLang="ja-JP" sz="1000" dirty="0">
                <a:latin typeface="Hiragino Maru Gothic ProN W4" panose="020F0400000000000000" pitchFamily="34" charset="-128"/>
                <a:ea typeface="Hiragino Maru Gothic ProN W4" panose="020F0400000000000000" pitchFamily="34" charset="-128"/>
              </a:rPr>
              <a:t>kV</a:t>
            </a:r>
            <a:r>
              <a:rPr lang="ja-JP" altLang="en-US" sz="1000">
                <a:latin typeface="Hiragino Maru Gothic ProN W4" panose="020F0400000000000000" pitchFamily="34" charset="-128"/>
                <a:ea typeface="Hiragino Maru Gothic ProN W4" panose="020F0400000000000000" pitchFamily="34" charset="-128"/>
              </a:rPr>
              <a:t>熱電子銃</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7" name="テキスト ボックス 6">
            <a:extLst>
              <a:ext uri="{FF2B5EF4-FFF2-40B4-BE49-F238E27FC236}">
                <a16:creationId xmlns:a16="http://schemas.microsoft.com/office/drawing/2014/main" id="{5DFD47F4-F8A3-E84C-AFB9-B5A16442C89D}"/>
              </a:ext>
            </a:extLst>
          </p:cNvPr>
          <p:cNvSpPr txBox="1"/>
          <p:nvPr/>
        </p:nvSpPr>
        <p:spPr>
          <a:xfrm>
            <a:off x="1357242" y="753930"/>
            <a:ext cx="1242648" cy="246221"/>
          </a:xfrm>
          <a:prstGeom prst="rect">
            <a:avLst/>
          </a:prstGeom>
          <a:solidFill>
            <a:schemeClr val="bg1"/>
          </a:solidFill>
          <a:ln w="19050">
            <a:solidFill>
              <a:srgbClr val="0432FF"/>
            </a:solidFill>
          </a:ln>
        </p:spPr>
        <p:txBody>
          <a:bodyPr wrap="none" rtlCol="0">
            <a:spAutoFit/>
          </a:bodyPr>
          <a:lstStyle/>
          <a:p>
            <a:r>
              <a:rPr lang="en-US" altLang="ja-JP" sz="1000" dirty="0">
                <a:latin typeface="Hiragino Maru Gothic ProN W4" panose="020F0400000000000000" pitchFamily="34" charset="-128"/>
                <a:ea typeface="Hiragino Maru Gothic ProN W4" panose="020F0400000000000000" pitchFamily="34" charset="-128"/>
              </a:rPr>
              <a:t>238</a:t>
            </a:r>
            <a:r>
              <a:rPr lang="ja-JP" altLang="en-US" sz="1000">
                <a:latin typeface="Hiragino Maru Gothic ProN W4" panose="020F0400000000000000" pitchFamily="34" charset="-128"/>
                <a:ea typeface="Hiragino Maru Gothic ProN W4" panose="020F0400000000000000" pitchFamily="34" charset="-128"/>
              </a:rPr>
              <a:t> </a:t>
            </a:r>
            <a:r>
              <a:rPr lang="en-US" altLang="ja-JP" sz="1000" dirty="0">
                <a:latin typeface="Hiragino Maru Gothic ProN W4" panose="020F0400000000000000" pitchFamily="34" charset="-128"/>
                <a:ea typeface="Hiragino Maru Gothic ProN W4" panose="020F0400000000000000" pitchFamily="34" charset="-128"/>
              </a:rPr>
              <a:t>MHz</a:t>
            </a:r>
            <a:r>
              <a:rPr lang="ja-JP" altLang="en-US" sz="1000">
                <a:latin typeface="Hiragino Maru Gothic ProN W4" panose="020F0400000000000000" pitchFamily="34" charset="-128"/>
                <a:ea typeface="Hiragino Maru Gothic ProN W4" panose="020F0400000000000000" pitchFamily="34" charset="-128"/>
              </a:rPr>
              <a:t> </a:t>
            </a:r>
            <a:r>
              <a:rPr lang="en-US" altLang="ja-JP" sz="1000" dirty="0">
                <a:latin typeface="Hiragino Maru Gothic ProN W4" panose="020F0400000000000000" pitchFamily="34" charset="-128"/>
                <a:ea typeface="Hiragino Maru Gothic ProN W4" panose="020F0400000000000000" pitchFamily="34" charset="-128"/>
              </a:rPr>
              <a:t>RF</a:t>
            </a:r>
            <a:r>
              <a:rPr lang="ja-JP" altLang="en-US" sz="1000">
                <a:latin typeface="Hiragino Maru Gothic ProN W4" panose="020F0400000000000000" pitchFamily="34" charset="-128"/>
                <a:ea typeface="Hiragino Maru Gothic ProN W4" panose="020F0400000000000000" pitchFamily="34" charset="-128"/>
              </a:rPr>
              <a:t>空胴</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8" name="テキスト ボックス 7">
            <a:extLst>
              <a:ext uri="{FF2B5EF4-FFF2-40B4-BE49-F238E27FC236}">
                <a16:creationId xmlns:a16="http://schemas.microsoft.com/office/drawing/2014/main" id="{C6557C46-2350-8E43-8495-1BAD5D0BA34B}"/>
              </a:ext>
            </a:extLst>
          </p:cNvPr>
          <p:cNvSpPr txBox="1"/>
          <p:nvPr/>
        </p:nvSpPr>
        <p:spPr>
          <a:xfrm>
            <a:off x="2824724" y="753525"/>
            <a:ext cx="1090363" cy="246221"/>
          </a:xfrm>
          <a:prstGeom prst="rect">
            <a:avLst/>
          </a:prstGeom>
          <a:solidFill>
            <a:schemeClr val="bg1"/>
          </a:solidFill>
          <a:ln w="19050">
            <a:solidFill>
              <a:srgbClr val="0432FF"/>
            </a:solidFill>
          </a:ln>
        </p:spPr>
        <p:txBody>
          <a:bodyPr wrap="none" rtlCol="0">
            <a:spAutoFit/>
          </a:bodyPr>
          <a:lstStyle/>
          <a:p>
            <a:r>
              <a:rPr lang="en-US" altLang="ja-JP" sz="1000" dirty="0">
                <a:latin typeface="Hiragino Maru Gothic ProN W4" panose="020F0400000000000000" pitchFamily="34" charset="-128"/>
                <a:ea typeface="Hiragino Maru Gothic ProN W4" panose="020F0400000000000000" pitchFamily="34" charset="-128"/>
              </a:rPr>
              <a:t>476</a:t>
            </a:r>
            <a:r>
              <a:rPr lang="ja-JP" altLang="en-US" sz="1000">
                <a:latin typeface="Hiragino Maru Gothic ProN W4" panose="020F0400000000000000" pitchFamily="34" charset="-128"/>
                <a:ea typeface="Hiragino Maru Gothic ProN W4" panose="020F0400000000000000" pitchFamily="34" charset="-128"/>
              </a:rPr>
              <a:t> </a:t>
            </a:r>
            <a:r>
              <a:rPr lang="en-US" altLang="ja-JP" sz="1000" dirty="0">
                <a:latin typeface="Hiragino Maru Gothic ProN W4" panose="020F0400000000000000" pitchFamily="34" charset="-128"/>
                <a:ea typeface="Hiragino Maru Gothic ProN W4" panose="020F0400000000000000" pitchFamily="34" charset="-128"/>
              </a:rPr>
              <a:t>MHz SHB</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12" name="テキスト ボックス 11">
            <a:extLst>
              <a:ext uri="{FF2B5EF4-FFF2-40B4-BE49-F238E27FC236}">
                <a16:creationId xmlns:a16="http://schemas.microsoft.com/office/drawing/2014/main" id="{099ABE9E-DF04-264D-8122-037E12D3E42A}"/>
              </a:ext>
            </a:extLst>
          </p:cNvPr>
          <p:cNvSpPr txBox="1"/>
          <p:nvPr/>
        </p:nvSpPr>
        <p:spPr>
          <a:xfrm>
            <a:off x="4123488" y="753930"/>
            <a:ext cx="1040670" cy="246221"/>
          </a:xfrm>
          <a:prstGeom prst="rect">
            <a:avLst/>
          </a:prstGeom>
          <a:solidFill>
            <a:schemeClr val="bg1"/>
          </a:solidFill>
          <a:ln w="19050">
            <a:solidFill>
              <a:srgbClr val="0432FF"/>
            </a:solidFill>
          </a:ln>
        </p:spPr>
        <p:txBody>
          <a:bodyPr wrap="none" rtlCol="0">
            <a:spAutoFit/>
          </a:bodyPr>
          <a:lstStyle/>
          <a:p>
            <a:r>
              <a:rPr kumimoji="1" lang="en-US" altLang="ja-JP" sz="1000" dirty="0">
                <a:latin typeface="Hiragino Maru Gothic ProN W4" panose="020F0400000000000000" pitchFamily="34" charset="-128"/>
                <a:ea typeface="Hiragino Maru Gothic ProN W4" panose="020F0400000000000000" pitchFamily="34" charset="-128"/>
              </a:rPr>
              <a:t>S</a:t>
            </a:r>
            <a:r>
              <a:rPr kumimoji="1" lang="ja-JP" altLang="en-US" sz="1000">
                <a:latin typeface="Hiragino Maru Gothic ProN W4" panose="020F0400000000000000" pitchFamily="34" charset="-128"/>
                <a:ea typeface="Hiragino Maru Gothic ProN W4" panose="020F0400000000000000" pitchFamily="34" charset="-128"/>
              </a:rPr>
              <a:t>バンド加速管</a:t>
            </a:r>
          </a:p>
        </p:txBody>
      </p:sp>
      <p:cxnSp>
        <p:nvCxnSpPr>
          <p:cNvPr id="13" name="直線矢印コネクタ 12">
            <a:extLst>
              <a:ext uri="{FF2B5EF4-FFF2-40B4-BE49-F238E27FC236}">
                <a16:creationId xmlns:a16="http://schemas.microsoft.com/office/drawing/2014/main" id="{2178AC2B-38F8-8D4C-9306-6D5B476D01EB}"/>
              </a:ext>
            </a:extLst>
          </p:cNvPr>
          <p:cNvCxnSpPr>
            <a:cxnSpLocks/>
            <a:stCxn id="6" idx="2"/>
          </p:cNvCxnSpPr>
          <p:nvPr/>
        </p:nvCxnSpPr>
        <p:spPr>
          <a:xfrm>
            <a:off x="723018" y="1000151"/>
            <a:ext cx="122410" cy="853910"/>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2F7C6BE2-7B2C-024A-AFB3-0B4D35C95991}"/>
              </a:ext>
            </a:extLst>
          </p:cNvPr>
          <p:cNvSpPr/>
          <p:nvPr/>
        </p:nvSpPr>
        <p:spPr>
          <a:xfrm>
            <a:off x="962025" y="1322764"/>
            <a:ext cx="809626" cy="1043702"/>
          </a:xfrm>
          <a:prstGeom prst="rect">
            <a:avLst/>
          </a:prstGeom>
          <a:solidFill>
            <a:srgbClr val="FF93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FA55E4DA-BC98-874C-BCE7-AED41A8A8BDA}"/>
              </a:ext>
            </a:extLst>
          </p:cNvPr>
          <p:cNvSpPr/>
          <p:nvPr/>
        </p:nvSpPr>
        <p:spPr>
          <a:xfrm>
            <a:off x="2756093" y="1462463"/>
            <a:ext cx="504632" cy="768351"/>
          </a:xfrm>
          <a:prstGeom prst="rect">
            <a:avLst/>
          </a:prstGeom>
          <a:solidFill>
            <a:srgbClr val="FF93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79B628EC-3C90-2744-BB78-23BE3516578B}"/>
              </a:ext>
            </a:extLst>
          </p:cNvPr>
          <p:cNvSpPr/>
          <p:nvPr/>
        </p:nvSpPr>
        <p:spPr>
          <a:xfrm>
            <a:off x="4730750" y="1725989"/>
            <a:ext cx="3619500" cy="241300"/>
          </a:xfrm>
          <a:prstGeom prst="rect">
            <a:avLst/>
          </a:prstGeom>
          <a:solidFill>
            <a:srgbClr val="FF93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E5B28481-C699-2840-9301-97B326DA4F0D}"/>
              </a:ext>
            </a:extLst>
          </p:cNvPr>
          <p:cNvSpPr txBox="1"/>
          <p:nvPr/>
        </p:nvSpPr>
        <p:spPr>
          <a:xfrm>
            <a:off x="125284" y="126877"/>
            <a:ext cx="2720617" cy="400110"/>
          </a:xfrm>
          <a:prstGeom prst="rect">
            <a:avLst/>
          </a:prstGeom>
          <a:noFill/>
        </p:spPr>
        <p:txBody>
          <a:bodyPr wrap="none" rtlCol="0">
            <a:spAutoFit/>
          </a:bodyPr>
          <a:lstStyle/>
          <a:p>
            <a:r>
              <a:rPr lang="en-US" altLang="ja-JP" sz="2000" dirty="0">
                <a:latin typeface="ヒラギノ丸ゴ ProN W4"/>
                <a:ea typeface="ヒラギノ丸ゴ ProN W4"/>
                <a:cs typeface="ヒラギノ丸ゴ ProN W4"/>
              </a:rPr>
              <a:t>30</a:t>
            </a:r>
            <a:r>
              <a:rPr lang="ja-JP" altLang="en-US" sz="2000">
                <a:latin typeface="ヒラギノ丸ゴ ProN W4"/>
                <a:ea typeface="ヒラギノ丸ゴ ProN W4"/>
                <a:cs typeface="ヒラギノ丸ゴ ProN W4"/>
              </a:rPr>
              <a:t> </a:t>
            </a:r>
            <a:r>
              <a:rPr lang="en-US" altLang="ja-JP" sz="2000" dirty="0">
                <a:latin typeface="ヒラギノ丸ゴ ProN W4"/>
                <a:ea typeface="ヒラギノ丸ゴ ProN W4"/>
                <a:cs typeface="ヒラギノ丸ゴ ProN W4"/>
              </a:rPr>
              <a:t>MeV</a:t>
            </a:r>
            <a:r>
              <a:rPr lang="ja-JP" altLang="en-US" sz="2000">
                <a:latin typeface="ヒラギノ丸ゴ ProN W4"/>
                <a:ea typeface="ヒラギノ丸ゴ ProN W4"/>
                <a:cs typeface="ヒラギノ丸ゴ ProN W4"/>
              </a:rPr>
              <a:t>入射部の設計</a:t>
            </a:r>
            <a:endParaRPr lang="en-US" altLang="ja-JP" sz="2000" dirty="0">
              <a:latin typeface="ヒラギノ丸ゴ ProN W4"/>
              <a:ea typeface="ヒラギノ丸ゴ ProN W4"/>
              <a:cs typeface="ヒラギノ丸ゴ ProN W4"/>
            </a:endParaRPr>
          </a:p>
        </p:txBody>
      </p:sp>
      <p:cxnSp>
        <p:nvCxnSpPr>
          <p:cNvPr id="39" name="直線矢印コネクタ 38">
            <a:extLst>
              <a:ext uri="{FF2B5EF4-FFF2-40B4-BE49-F238E27FC236}">
                <a16:creationId xmlns:a16="http://schemas.microsoft.com/office/drawing/2014/main" id="{2BCA24DE-6231-DC4F-905C-7C3C7EAD39AB}"/>
              </a:ext>
            </a:extLst>
          </p:cNvPr>
          <p:cNvCxnSpPr>
            <a:cxnSpLocks/>
            <a:stCxn id="7" idx="2"/>
          </p:cNvCxnSpPr>
          <p:nvPr/>
        </p:nvCxnSpPr>
        <p:spPr>
          <a:xfrm flipH="1">
            <a:off x="1460535" y="1000151"/>
            <a:ext cx="518031" cy="698903"/>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57D32E84-CF39-4041-A49B-54BD31949C64}"/>
              </a:ext>
            </a:extLst>
          </p:cNvPr>
          <p:cNvCxnSpPr>
            <a:cxnSpLocks/>
          </p:cNvCxnSpPr>
          <p:nvPr/>
        </p:nvCxnSpPr>
        <p:spPr>
          <a:xfrm flipH="1">
            <a:off x="2939107" y="1005924"/>
            <a:ext cx="409158" cy="743732"/>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id="{EAE0785C-9A80-564C-B23E-08DD7C8C5ABC}"/>
              </a:ext>
            </a:extLst>
          </p:cNvPr>
          <p:cNvCxnSpPr>
            <a:cxnSpLocks/>
            <a:stCxn id="12" idx="2"/>
          </p:cNvCxnSpPr>
          <p:nvPr/>
        </p:nvCxnSpPr>
        <p:spPr>
          <a:xfrm>
            <a:off x="4643823" y="1000151"/>
            <a:ext cx="219916" cy="873219"/>
          </a:xfrm>
          <a:prstGeom prst="straightConnector1">
            <a:avLst/>
          </a:prstGeom>
          <a:ln w="19050">
            <a:solidFill>
              <a:srgbClr val="0432FF">
                <a:alpha val="69804"/>
              </a:srgb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図 52">
            <a:extLst>
              <a:ext uri="{FF2B5EF4-FFF2-40B4-BE49-F238E27FC236}">
                <a16:creationId xmlns:a16="http://schemas.microsoft.com/office/drawing/2014/main" id="{F77B2B90-B030-5343-8F5C-27E028DB22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8242" y="4556112"/>
            <a:ext cx="2853312" cy="2137790"/>
          </a:xfrm>
          <a:prstGeom prst="rect">
            <a:avLst/>
          </a:prstGeom>
        </p:spPr>
      </p:pic>
      <p:pic>
        <p:nvPicPr>
          <p:cNvPr id="57" name="図 56">
            <a:extLst>
              <a:ext uri="{FF2B5EF4-FFF2-40B4-BE49-F238E27FC236}">
                <a16:creationId xmlns:a16="http://schemas.microsoft.com/office/drawing/2014/main" id="{11EE9EDC-8DF5-1D48-913B-4A373A15C6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61823" y="4556112"/>
            <a:ext cx="2815413" cy="2137790"/>
          </a:xfrm>
          <a:prstGeom prst="rect">
            <a:avLst/>
          </a:prstGeom>
        </p:spPr>
      </p:pic>
      <p:pic>
        <p:nvPicPr>
          <p:cNvPr id="63" name="図 62">
            <a:extLst>
              <a:ext uri="{FF2B5EF4-FFF2-40B4-BE49-F238E27FC236}">
                <a16:creationId xmlns:a16="http://schemas.microsoft.com/office/drawing/2014/main" id="{689EE44E-D3E4-8B46-95E2-5933231FE9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3609" y="5751123"/>
            <a:ext cx="2773628" cy="902899"/>
          </a:xfrm>
          <a:prstGeom prst="rect">
            <a:avLst/>
          </a:prstGeom>
        </p:spPr>
      </p:pic>
      <p:pic>
        <p:nvPicPr>
          <p:cNvPr id="65" name="図 64">
            <a:extLst>
              <a:ext uri="{FF2B5EF4-FFF2-40B4-BE49-F238E27FC236}">
                <a16:creationId xmlns:a16="http://schemas.microsoft.com/office/drawing/2014/main" id="{C5772CBD-EB9F-734F-9B1E-18A845A814B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29532" y="4546265"/>
            <a:ext cx="1180323" cy="2147637"/>
          </a:xfrm>
          <a:prstGeom prst="rect">
            <a:avLst/>
          </a:prstGeom>
        </p:spPr>
      </p:pic>
      <p:cxnSp>
        <p:nvCxnSpPr>
          <p:cNvPr id="66" name="直線矢印コネクタ 65">
            <a:extLst>
              <a:ext uri="{FF2B5EF4-FFF2-40B4-BE49-F238E27FC236}">
                <a16:creationId xmlns:a16="http://schemas.microsoft.com/office/drawing/2014/main" id="{725A6F2C-65AD-9445-93AA-D3785FDE6A8A}"/>
              </a:ext>
            </a:extLst>
          </p:cNvPr>
          <p:cNvCxnSpPr>
            <a:cxnSpLocks/>
          </p:cNvCxnSpPr>
          <p:nvPr/>
        </p:nvCxnSpPr>
        <p:spPr>
          <a:xfrm>
            <a:off x="6748635" y="4831612"/>
            <a:ext cx="0" cy="2247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8DC21F56-07E7-DF4D-87E6-16DC503D403A}"/>
              </a:ext>
            </a:extLst>
          </p:cNvPr>
          <p:cNvCxnSpPr>
            <a:cxnSpLocks/>
          </p:cNvCxnSpPr>
          <p:nvPr/>
        </p:nvCxnSpPr>
        <p:spPr>
          <a:xfrm flipV="1">
            <a:off x="6748635" y="5214060"/>
            <a:ext cx="0" cy="2247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842FDC14-6E76-2C4C-93DF-73FFA8C46DEA}"/>
              </a:ext>
            </a:extLst>
          </p:cNvPr>
          <p:cNvCxnSpPr>
            <a:cxnSpLocks/>
          </p:cNvCxnSpPr>
          <p:nvPr/>
        </p:nvCxnSpPr>
        <p:spPr>
          <a:xfrm>
            <a:off x="7760435" y="6245221"/>
            <a:ext cx="22421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98C7900C-4183-974B-9BB7-FB928D6FE105}"/>
              </a:ext>
            </a:extLst>
          </p:cNvPr>
          <p:cNvCxnSpPr>
            <a:cxnSpLocks/>
          </p:cNvCxnSpPr>
          <p:nvPr/>
        </p:nvCxnSpPr>
        <p:spPr>
          <a:xfrm flipH="1">
            <a:off x="8172736" y="6245221"/>
            <a:ext cx="22421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テキスト ボックス 71">
            <a:extLst>
              <a:ext uri="{FF2B5EF4-FFF2-40B4-BE49-F238E27FC236}">
                <a16:creationId xmlns:a16="http://schemas.microsoft.com/office/drawing/2014/main" id="{B13BDA1F-8EEB-FB46-9EC0-497EDE9F648F}"/>
              </a:ext>
            </a:extLst>
          </p:cNvPr>
          <p:cNvSpPr txBox="1"/>
          <p:nvPr/>
        </p:nvSpPr>
        <p:spPr>
          <a:xfrm>
            <a:off x="8433446" y="6202572"/>
            <a:ext cx="619080" cy="261610"/>
          </a:xfrm>
          <a:prstGeom prst="rect">
            <a:avLst/>
          </a:prstGeom>
          <a:solidFill>
            <a:schemeClr val="bg1"/>
          </a:solidFill>
        </p:spPr>
        <p:txBody>
          <a:bodyPr wrap="none" rtlCol="0">
            <a:spAutoFit/>
          </a:bodyPr>
          <a:lstStyle/>
          <a:p>
            <a:r>
              <a:rPr kumimoji="1" lang="en-US" altLang="ja-JP" sz="1100" dirty="0">
                <a:latin typeface="Hiragino Maru Gothic ProN W4" charset="-128"/>
                <a:ea typeface="Hiragino Maru Gothic ProN W4" charset="-128"/>
                <a:cs typeface="Hiragino Maru Gothic ProN W4" charset="-128"/>
              </a:rPr>
              <a:t>2.3 </a:t>
            </a:r>
            <a:r>
              <a:rPr kumimoji="1" lang="en-US" altLang="ja-JP" sz="1100" dirty="0" err="1">
                <a:latin typeface="Hiragino Maru Gothic ProN W4" charset="-128"/>
                <a:ea typeface="Hiragino Maru Gothic ProN W4" charset="-128"/>
                <a:cs typeface="Hiragino Maru Gothic ProN W4" charset="-128"/>
              </a:rPr>
              <a:t>ps</a:t>
            </a:r>
            <a:endParaRPr kumimoji="1" lang="ja-JP" altLang="en-US" sz="1100" dirty="0">
              <a:latin typeface="Hiragino Maru Gothic ProN W4" charset="-128"/>
              <a:ea typeface="Hiragino Maru Gothic ProN W4" charset="-128"/>
              <a:cs typeface="Hiragino Maru Gothic ProN W4" charset="-128"/>
            </a:endParaRPr>
          </a:p>
        </p:txBody>
      </p:sp>
      <p:sp>
        <p:nvSpPr>
          <p:cNvPr id="73" name="テキスト ボックス 72">
            <a:extLst>
              <a:ext uri="{FF2B5EF4-FFF2-40B4-BE49-F238E27FC236}">
                <a16:creationId xmlns:a16="http://schemas.microsoft.com/office/drawing/2014/main" id="{1CAEA18A-4122-414B-8F6C-3277C836979A}"/>
              </a:ext>
            </a:extLst>
          </p:cNvPr>
          <p:cNvSpPr txBox="1"/>
          <p:nvPr/>
        </p:nvSpPr>
        <p:spPr>
          <a:xfrm>
            <a:off x="6829089" y="4720653"/>
            <a:ext cx="534121" cy="261610"/>
          </a:xfrm>
          <a:prstGeom prst="rect">
            <a:avLst/>
          </a:prstGeom>
          <a:solidFill>
            <a:schemeClr val="bg1"/>
          </a:solidFill>
        </p:spPr>
        <p:txBody>
          <a:bodyPr wrap="none" rtlCol="0">
            <a:spAutoFit/>
          </a:bodyPr>
          <a:lstStyle/>
          <a:p>
            <a:r>
              <a:rPr kumimoji="1" lang="en-US" altLang="ja-JP" sz="1100" dirty="0">
                <a:latin typeface="Hiragino Maru Gothic ProN W4" charset="-128"/>
                <a:ea typeface="Hiragino Maru Gothic ProN W4" charset="-128"/>
                <a:cs typeface="Hiragino Maru Gothic ProN W4" charset="-128"/>
              </a:rPr>
              <a:t>0.3%</a:t>
            </a:r>
            <a:endParaRPr kumimoji="1" lang="ja-JP" altLang="en-US" sz="1100" dirty="0">
              <a:latin typeface="Hiragino Maru Gothic ProN W4" charset="-128"/>
              <a:ea typeface="Hiragino Maru Gothic ProN W4" charset="-128"/>
              <a:cs typeface="Hiragino Maru Gothic ProN W4" charset="-128"/>
            </a:endParaRPr>
          </a:p>
        </p:txBody>
      </p:sp>
      <p:cxnSp>
        <p:nvCxnSpPr>
          <p:cNvPr id="74" name="直線矢印コネクタ 73">
            <a:extLst>
              <a:ext uri="{FF2B5EF4-FFF2-40B4-BE49-F238E27FC236}">
                <a16:creationId xmlns:a16="http://schemas.microsoft.com/office/drawing/2014/main" id="{FFE6B42C-DDFA-B44B-B12F-46456B57AD01}"/>
              </a:ext>
            </a:extLst>
          </p:cNvPr>
          <p:cNvCxnSpPr>
            <a:cxnSpLocks/>
          </p:cNvCxnSpPr>
          <p:nvPr/>
        </p:nvCxnSpPr>
        <p:spPr>
          <a:xfrm>
            <a:off x="4374786" y="5971113"/>
            <a:ext cx="632412"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id="{A78C6D27-DD54-2E40-A8F1-553E59DA430D}"/>
              </a:ext>
            </a:extLst>
          </p:cNvPr>
          <p:cNvCxnSpPr>
            <a:cxnSpLocks/>
          </p:cNvCxnSpPr>
          <p:nvPr/>
        </p:nvCxnSpPr>
        <p:spPr>
          <a:xfrm flipV="1">
            <a:off x="5183683" y="5326447"/>
            <a:ext cx="0" cy="51881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0CFE8BFF-F8EA-B94A-AF84-14AAAEF3C88E}"/>
              </a:ext>
            </a:extLst>
          </p:cNvPr>
          <p:cNvSpPr txBox="1"/>
          <p:nvPr/>
        </p:nvSpPr>
        <p:spPr>
          <a:xfrm>
            <a:off x="4437811" y="6061673"/>
            <a:ext cx="569387" cy="261610"/>
          </a:xfrm>
          <a:prstGeom prst="rect">
            <a:avLst/>
          </a:prstGeom>
          <a:solidFill>
            <a:schemeClr val="bg1"/>
          </a:solidFill>
        </p:spPr>
        <p:txBody>
          <a:bodyPr wrap="none" rtlCol="0">
            <a:spAutoFit/>
          </a:bodyPr>
          <a:lstStyle/>
          <a:p>
            <a:r>
              <a:rPr lang="en-US" altLang="ja-JP" sz="1100" dirty="0">
                <a:latin typeface="Hiragino Maru Gothic ProN W4" charset="-128"/>
                <a:ea typeface="Hiragino Maru Gothic ProN W4" charset="-128"/>
                <a:cs typeface="Hiragino Maru Gothic ProN W4" charset="-128"/>
              </a:rPr>
              <a:t>6 mm</a:t>
            </a:r>
            <a:endParaRPr kumimoji="1" lang="ja-JP" altLang="en-US" sz="1100" dirty="0">
              <a:latin typeface="Hiragino Maru Gothic ProN W4" charset="-128"/>
              <a:ea typeface="Hiragino Maru Gothic ProN W4" charset="-128"/>
              <a:cs typeface="Hiragino Maru Gothic ProN W4" charset="-128"/>
            </a:endParaRPr>
          </a:p>
        </p:txBody>
      </p:sp>
      <p:sp>
        <p:nvSpPr>
          <p:cNvPr id="79" name="テキスト ボックス 78">
            <a:extLst>
              <a:ext uri="{FF2B5EF4-FFF2-40B4-BE49-F238E27FC236}">
                <a16:creationId xmlns:a16="http://schemas.microsoft.com/office/drawing/2014/main" id="{328EB6F8-100D-FE44-8F68-B2FE7B98F62B}"/>
              </a:ext>
            </a:extLst>
          </p:cNvPr>
          <p:cNvSpPr txBox="1"/>
          <p:nvPr/>
        </p:nvSpPr>
        <p:spPr>
          <a:xfrm rot="5400000">
            <a:off x="5088464" y="5452323"/>
            <a:ext cx="569387" cy="261610"/>
          </a:xfrm>
          <a:prstGeom prst="rect">
            <a:avLst/>
          </a:prstGeom>
          <a:solidFill>
            <a:schemeClr val="bg1"/>
          </a:solidFill>
        </p:spPr>
        <p:txBody>
          <a:bodyPr wrap="none" rtlCol="0">
            <a:spAutoFit/>
          </a:bodyPr>
          <a:lstStyle/>
          <a:p>
            <a:r>
              <a:rPr lang="en-US" altLang="ja-JP" sz="1100" dirty="0">
                <a:latin typeface="Hiragino Maru Gothic ProN W4" charset="-128"/>
                <a:ea typeface="Hiragino Maru Gothic ProN W4" charset="-128"/>
                <a:cs typeface="Hiragino Maru Gothic ProN W4" charset="-128"/>
              </a:rPr>
              <a:t>6 mm</a:t>
            </a:r>
            <a:endParaRPr kumimoji="1" lang="ja-JP" altLang="en-US" sz="1100" dirty="0">
              <a:latin typeface="Hiragino Maru Gothic ProN W4" charset="-128"/>
              <a:ea typeface="Hiragino Maru Gothic ProN W4" charset="-128"/>
              <a:cs typeface="Hiragino Maru Gothic ProN W4" charset="-128"/>
            </a:endParaRPr>
          </a:p>
        </p:txBody>
      </p:sp>
      <p:sp>
        <p:nvSpPr>
          <p:cNvPr id="80" name="テキスト ボックス 79">
            <a:extLst>
              <a:ext uri="{FF2B5EF4-FFF2-40B4-BE49-F238E27FC236}">
                <a16:creationId xmlns:a16="http://schemas.microsoft.com/office/drawing/2014/main" id="{6FFFDFCA-1F1A-1943-B636-0270C0FC4265}"/>
              </a:ext>
            </a:extLst>
          </p:cNvPr>
          <p:cNvSpPr txBox="1"/>
          <p:nvPr/>
        </p:nvSpPr>
        <p:spPr>
          <a:xfrm>
            <a:off x="4607590" y="4376849"/>
            <a:ext cx="1425390" cy="400110"/>
          </a:xfrm>
          <a:prstGeom prst="rect">
            <a:avLst/>
          </a:prstGeom>
          <a:solidFill>
            <a:schemeClr val="bg1"/>
          </a:solidFill>
          <a:ln w="19050">
            <a:solidFill>
              <a:srgbClr val="000000"/>
            </a:solidFill>
          </a:ln>
        </p:spPr>
        <p:txBody>
          <a:bodyPr wrap="none" rtlCol="0">
            <a:spAutoFit/>
          </a:bodyPr>
          <a:lstStyle/>
          <a:p>
            <a:r>
              <a:rPr kumimoji="1" lang="ja-JP" altLang="en-US" sz="1000">
                <a:latin typeface="Hiragino Maru Gothic ProN W4" panose="020F0400000000000000" pitchFamily="34" charset="-128"/>
                <a:ea typeface="Hiragino Maru Gothic ProN W4" panose="020F0400000000000000" pitchFamily="34" charset="-128"/>
              </a:rPr>
              <a:t>ビームサイズ</a:t>
            </a:r>
            <a:endParaRPr kumimoji="1" lang="en-US" altLang="ja-JP" sz="1000" dirty="0">
              <a:latin typeface="Hiragino Maru Gothic ProN W4" panose="020F0400000000000000" pitchFamily="34" charset="-128"/>
              <a:ea typeface="Hiragino Maru Gothic ProN W4" panose="020F0400000000000000" pitchFamily="34" charset="-128"/>
            </a:endParaRPr>
          </a:p>
          <a:p>
            <a:r>
              <a:rPr lang="ja-JP" altLang="en-US" sz="1000">
                <a:latin typeface="Hiragino Maru Gothic ProN W4" panose="020F0400000000000000" pitchFamily="34" charset="-128"/>
                <a:ea typeface="Hiragino Maru Gothic ProN W4" panose="020F0400000000000000" pitchFamily="34" charset="-128"/>
              </a:rPr>
              <a:t>＠</a:t>
            </a:r>
            <a:r>
              <a:rPr lang="en-US" altLang="ja-JP" sz="1000" dirty="0">
                <a:latin typeface="Hiragino Maru Gothic ProN W4" panose="020F0400000000000000" pitchFamily="34" charset="-128"/>
                <a:ea typeface="Hiragino Maru Gothic ProN W4" panose="020F0400000000000000" pitchFamily="34" charset="-128"/>
              </a:rPr>
              <a:t>S</a:t>
            </a:r>
            <a:r>
              <a:rPr lang="ja-JP" altLang="en-US" sz="1000">
                <a:latin typeface="Hiragino Maru Gothic ProN W4" panose="020F0400000000000000" pitchFamily="34" charset="-128"/>
                <a:ea typeface="Hiragino Maru Gothic ProN W4" panose="020F0400000000000000" pitchFamily="34" charset="-128"/>
              </a:rPr>
              <a:t>バンド加速管出口</a:t>
            </a:r>
            <a:endParaRPr kumimoji="1" lang="ja-JP" altLang="en-US" sz="1000">
              <a:latin typeface="Hiragino Maru Gothic ProN W4" panose="020F0400000000000000" pitchFamily="34" charset="-128"/>
              <a:ea typeface="Hiragino Maru Gothic ProN W4" panose="020F0400000000000000" pitchFamily="34" charset="-128"/>
            </a:endParaRPr>
          </a:p>
        </p:txBody>
      </p:sp>
      <p:sp>
        <p:nvSpPr>
          <p:cNvPr id="82" name="テキスト ボックス 81">
            <a:extLst>
              <a:ext uri="{FF2B5EF4-FFF2-40B4-BE49-F238E27FC236}">
                <a16:creationId xmlns:a16="http://schemas.microsoft.com/office/drawing/2014/main" id="{1A94C8FB-5F30-8249-8DD4-ACF71C65F2CD}"/>
              </a:ext>
            </a:extLst>
          </p:cNvPr>
          <p:cNvSpPr txBox="1"/>
          <p:nvPr/>
        </p:nvSpPr>
        <p:spPr>
          <a:xfrm>
            <a:off x="7473755" y="4376849"/>
            <a:ext cx="1595309" cy="553998"/>
          </a:xfrm>
          <a:prstGeom prst="rect">
            <a:avLst/>
          </a:prstGeom>
          <a:solidFill>
            <a:schemeClr val="bg1"/>
          </a:solidFill>
          <a:ln w="19050">
            <a:solidFill>
              <a:srgbClr val="000000"/>
            </a:solidFill>
          </a:ln>
        </p:spPr>
        <p:txBody>
          <a:bodyPr wrap="none" rtlCol="0">
            <a:spAutoFit/>
          </a:bodyPr>
          <a:lstStyle/>
          <a:p>
            <a:r>
              <a:rPr kumimoji="1" lang="ja-JP" altLang="en-US" sz="1000">
                <a:latin typeface="Hiragino Maru Gothic ProN W4" panose="020F0400000000000000" pitchFamily="34" charset="-128"/>
                <a:ea typeface="Hiragino Maru Gothic ProN W4" panose="020F0400000000000000" pitchFamily="34" charset="-128"/>
              </a:rPr>
              <a:t>エネルギープロファイル</a:t>
            </a:r>
            <a:endParaRPr kumimoji="1" lang="en-US" altLang="ja-JP" sz="1000" dirty="0">
              <a:latin typeface="Hiragino Maru Gothic ProN W4" panose="020F0400000000000000" pitchFamily="34" charset="-128"/>
              <a:ea typeface="Hiragino Maru Gothic ProN W4" panose="020F0400000000000000" pitchFamily="34" charset="-128"/>
            </a:endParaRPr>
          </a:p>
          <a:p>
            <a:r>
              <a:rPr lang="ja-JP" altLang="en-US" sz="1000">
                <a:latin typeface="Hiragino Maru Gothic ProN W4" panose="020F0400000000000000" pitchFamily="34" charset="-128"/>
                <a:ea typeface="Hiragino Maru Gothic ProN W4" panose="020F0400000000000000" pitchFamily="34" charset="-128"/>
              </a:rPr>
              <a:t>バンチプロファイル</a:t>
            </a:r>
            <a:endParaRPr lang="en-US" altLang="ja-JP" sz="1000" dirty="0">
              <a:latin typeface="Hiragino Maru Gothic ProN W4" panose="020F0400000000000000" pitchFamily="34" charset="-128"/>
              <a:ea typeface="Hiragino Maru Gothic ProN W4" panose="020F0400000000000000" pitchFamily="34" charset="-128"/>
            </a:endParaRPr>
          </a:p>
          <a:p>
            <a:r>
              <a:rPr kumimoji="1" lang="ja-JP" altLang="en-US" sz="1000">
                <a:latin typeface="Hiragino Maru Gothic ProN W4" panose="020F0400000000000000" pitchFamily="34" charset="-128"/>
                <a:ea typeface="Hiragino Maru Gothic ProN W4" panose="020F0400000000000000" pitchFamily="34" charset="-128"/>
              </a:rPr>
              <a:t>＠</a:t>
            </a:r>
            <a:r>
              <a:rPr kumimoji="1" lang="en-US" altLang="ja-JP" sz="1000" dirty="0">
                <a:latin typeface="Hiragino Maru Gothic ProN W4" panose="020F0400000000000000" pitchFamily="34" charset="-128"/>
                <a:ea typeface="Hiragino Maru Gothic ProN W4" panose="020F0400000000000000" pitchFamily="34" charset="-128"/>
              </a:rPr>
              <a:t>S</a:t>
            </a:r>
            <a:r>
              <a:rPr kumimoji="1" lang="ja-JP" altLang="en-US" sz="1000">
                <a:latin typeface="Hiragino Maru Gothic ProN W4" panose="020F0400000000000000" pitchFamily="34" charset="-128"/>
                <a:ea typeface="Hiragino Maru Gothic ProN W4" panose="020F0400000000000000" pitchFamily="34" charset="-128"/>
              </a:rPr>
              <a:t>バンド加速管</a:t>
            </a:r>
          </a:p>
        </p:txBody>
      </p:sp>
      <p:cxnSp>
        <p:nvCxnSpPr>
          <p:cNvPr id="88" name="直線コネクタ 87">
            <a:extLst>
              <a:ext uri="{FF2B5EF4-FFF2-40B4-BE49-F238E27FC236}">
                <a16:creationId xmlns:a16="http://schemas.microsoft.com/office/drawing/2014/main" id="{248EA892-64A1-754B-A2F2-D73117D3C98D}"/>
              </a:ext>
            </a:extLst>
          </p:cNvPr>
          <p:cNvCxnSpPr/>
          <p:nvPr/>
        </p:nvCxnSpPr>
        <p:spPr>
          <a:xfrm>
            <a:off x="6748635" y="5056386"/>
            <a:ext cx="0" cy="157674"/>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7" name="表 36">
            <a:extLst>
              <a:ext uri="{FF2B5EF4-FFF2-40B4-BE49-F238E27FC236}">
                <a16:creationId xmlns:a16="http://schemas.microsoft.com/office/drawing/2014/main" id="{090CE11F-B163-1A4D-AD01-60DB721FB935}"/>
              </a:ext>
            </a:extLst>
          </p:cNvPr>
          <p:cNvGraphicFramePr>
            <a:graphicFrameLocks noGrp="1"/>
          </p:cNvGraphicFramePr>
          <p:nvPr>
            <p:extLst/>
          </p:nvPr>
        </p:nvGraphicFramePr>
        <p:xfrm>
          <a:off x="5532466" y="580509"/>
          <a:ext cx="3516846" cy="1026897"/>
        </p:xfrm>
        <a:graphic>
          <a:graphicData uri="http://schemas.openxmlformats.org/drawingml/2006/table">
            <a:tbl>
              <a:tblPr firstRow="1" bandRow="1">
                <a:tableStyleId>{5C22544A-7EE6-4342-B048-85BDC9FD1C3A}</a:tableStyleId>
              </a:tblPr>
              <a:tblGrid>
                <a:gridCol w="1253772">
                  <a:extLst>
                    <a:ext uri="{9D8B030D-6E8A-4147-A177-3AD203B41FA5}">
                      <a16:colId xmlns:a16="http://schemas.microsoft.com/office/drawing/2014/main" val="3428074667"/>
                    </a:ext>
                  </a:extLst>
                </a:gridCol>
                <a:gridCol w="1171680">
                  <a:extLst>
                    <a:ext uri="{9D8B030D-6E8A-4147-A177-3AD203B41FA5}">
                      <a16:colId xmlns:a16="http://schemas.microsoft.com/office/drawing/2014/main" val="3005446321"/>
                    </a:ext>
                  </a:extLst>
                </a:gridCol>
                <a:gridCol w="1091394">
                  <a:extLst>
                    <a:ext uri="{9D8B030D-6E8A-4147-A177-3AD203B41FA5}">
                      <a16:colId xmlns:a16="http://schemas.microsoft.com/office/drawing/2014/main" val="2076813142"/>
                    </a:ext>
                  </a:extLst>
                </a:gridCol>
              </a:tblGrid>
              <a:tr h="255695">
                <a:tc>
                  <a:txBody>
                    <a:bodyPr/>
                    <a:lstStyle/>
                    <a:p>
                      <a:r>
                        <a:rPr kumimoji="1" lang="ja-JP" altLang="en-US" sz="1050">
                          <a:latin typeface="Hiragino Maru Gothic ProN W4" panose="020F0400000000000000" pitchFamily="34" charset="-128"/>
                          <a:ea typeface="Hiragino Maru Gothic ProN W4" panose="020F0400000000000000" pitchFamily="34" charset="-128"/>
                        </a:rPr>
                        <a:t>パラメータ</a:t>
                      </a:r>
                    </a:p>
                  </a:txBody>
                  <a:tcPr anchor="ctr"/>
                </a:tc>
                <a:tc>
                  <a:txBody>
                    <a:bodyPr/>
                    <a:lstStyle/>
                    <a:p>
                      <a:pPr algn="ctr"/>
                      <a:r>
                        <a:rPr kumimoji="1" lang="ja-JP" altLang="en-US" sz="1050">
                          <a:latin typeface="Hiragino Maru Gothic ProN W4" panose="020F0400000000000000" pitchFamily="34" charset="-128"/>
                          <a:ea typeface="Hiragino Maru Gothic ProN W4" panose="020F0400000000000000" pitchFamily="34" charset="-128"/>
                        </a:rPr>
                        <a:t>要求仕様</a:t>
                      </a:r>
                    </a:p>
                  </a:txBody>
                  <a:tcPr anchor="ctr"/>
                </a:tc>
                <a:tc>
                  <a:txBody>
                    <a:bodyPr/>
                    <a:lstStyle/>
                    <a:p>
                      <a:pPr algn="ctr"/>
                      <a:r>
                        <a:rPr kumimoji="1" lang="ja-JP" altLang="en-US" sz="1050">
                          <a:latin typeface="Hiragino Maru Gothic ProN W4" panose="020F0400000000000000" pitchFamily="34" charset="-128"/>
                          <a:ea typeface="Hiragino Maru Gothic ProN W4" panose="020F0400000000000000" pitchFamily="34" charset="-128"/>
                        </a:rPr>
                        <a:t>計算結果</a:t>
                      </a:r>
                    </a:p>
                  </a:txBody>
                  <a:tcPr anchor="ctr"/>
                </a:tc>
                <a:extLst>
                  <a:ext uri="{0D108BD9-81ED-4DB2-BD59-A6C34878D82A}">
                    <a16:rowId xmlns:a16="http://schemas.microsoft.com/office/drawing/2014/main" val="4222338255"/>
                  </a:ext>
                </a:extLst>
              </a:tr>
              <a:tr h="221136">
                <a:tc>
                  <a:txBody>
                    <a:bodyPr/>
                    <a:lstStyle/>
                    <a:p>
                      <a:r>
                        <a:rPr kumimoji="1" lang="ja-JP" altLang="en-US" sz="1050">
                          <a:latin typeface="Hiragino Maru Gothic ProN W4" panose="020F0400000000000000" pitchFamily="34" charset="-128"/>
                          <a:ea typeface="Hiragino Maru Gothic ProN W4" panose="020F0400000000000000" pitchFamily="34" charset="-128"/>
                        </a:rPr>
                        <a:t>ビーム電荷量</a:t>
                      </a:r>
                      <a:r>
                        <a:rPr kumimoji="1" lang="en-US" altLang="ja-JP" sz="1050" dirty="0">
                          <a:latin typeface="Hiragino Maru Gothic ProN W4" panose="020F0400000000000000" pitchFamily="34" charset="-128"/>
                          <a:ea typeface="Hiragino Maru Gothic ProN W4" panose="020F0400000000000000" pitchFamily="34" charset="-128"/>
                        </a:rPr>
                        <a:t> </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050" dirty="0">
                          <a:latin typeface="Hiragino Maru Gothic ProN W4" panose="020F0400000000000000" pitchFamily="34" charset="-128"/>
                          <a:ea typeface="Hiragino Maru Gothic ProN W4" panose="020F0400000000000000" pitchFamily="34" charset="-128"/>
                        </a:rPr>
                        <a:t>0.3 </a:t>
                      </a:r>
                      <a:r>
                        <a:rPr kumimoji="1" lang="en-US" altLang="ja-JP" sz="1050" dirty="0" err="1">
                          <a:latin typeface="Hiragino Maru Gothic ProN W4" panose="020F0400000000000000" pitchFamily="34" charset="-128"/>
                          <a:ea typeface="Hiragino Maru Gothic ProN W4" panose="020F0400000000000000" pitchFamily="34" charset="-128"/>
                        </a:rPr>
                        <a:t>nC</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050" dirty="0">
                          <a:latin typeface="Hiragino Maru Gothic ProN W4" panose="020F0400000000000000" pitchFamily="34" charset="-128"/>
                          <a:ea typeface="Hiragino Maru Gothic ProN W4" panose="020F0400000000000000" pitchFamily="34" charset="-128"/>
                        </a:rPr>
                        <a:t>0.4 </a:t>
                      </a:r>
                      <a:r>
                        <a:rPr kumimoji="1" lang="en-US" altLang="ja-JP" sz="1050" dirty="0" err="1">
                          <a:latin typeface="Hiragino Maru Gothic ProN W4" panose="020F0400000000000000" pitchFamily="34" charset="-128"/>
                          <a:ea typeface="Hiragino Maru Gothic ProN W4" panose="020F0400000000000000" pitchFamily="34" charset="-128"/>
                        </a:rPr>
                        <a:t>nC</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447801769"/>
                  </a:ext>
                </a:extLst>
              </a:tr>
              <a:tr h="268282">
                <a:tc>
                  <a:txBody>
                    <a:bodyPr/>
                    <a:lstStyle/>
                    <a:p>
                      <a:r>
                        <a:rPr kumimoji="1" lang="ja-JP" altLang="en-US" sz="1050" baseline="0">
                          <a:latin typeface="Hiragino Maru Gothic ProN W4" panose="020F0400000000000000" pitchFamily="34" charset="-128"/>
                          <a:ea typeface="Hiragino Maru Gothic ProN W4" panose="020F0400000000000000" pitchFamily="34" charset="-128"/>
                        </a:rPr>
                        <a:t>エミッタンス </a:t>
                      </a:r>
                    </a:p>
                  </a:txBody>
                  <a:tcPr anchor="ctr"/>
                </a:tc>
                <a:tc>
                  <a:txBody>
                    <a:bodyPr/>
                    <a:lstStyle/>
                    <a:p>
                      <a:pPr algn="ctr">
                        <a:lnSpc>
                          <a:spcPct val="100000"/>
                        </a:lnSpc>
                      </a:pPr>
                      <a:r>
                        <a:rPr kumimoji="1" lang="en-US" altLang="ja-JP" sz="1050" dirty="0">
                          <a:latin typeface="Hiragino Maru Gothic ProN W4" panose="020F0400000000000000" pitchFamily="34" charset="-128"/>
                          <a:ea typeface="Hiragino Maru Gothic ProN W4" panose="020F0400000000000000" pitchFamily="34" charset="-128"/>
                        </a:rPr>
                        <a:t>&lt; 10 mm </a:t>
                      </a:r>
                      <a:r>
                        <a:rPr kumimoji="1" lang="en-US" altLang="ja-JP" sz="1050" dirty="0" err="1">
                          <a:latin typeface="Hiragino Maru Gothic ProN W4" panose="020F0400000000000000" pitchFamily="34" charset="-128"/>
                          <a:ea typeface="Hiragino Maru Gothic ProN W4" panose="020F0400000000000000" pitchFamily="34" charset="-128"/>
                        </a:rPr>
                        <a:t>mrad</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lnSpc>
                          <a:spcPct val="100000"/>
                        </a:lnSpc>
                      </a:pPr>
                      <a:r>
                        <a:rPr kumimoji="1" lang="en-US" altLang="ja-JP" sz="1050" dirty="0">
                          <a:latin typeface="Hiragino Maru Gothic ProN W4" panose="020F0400000000000000" pitchFamily="34" charset="-128"/>
                          <a:ea typeface="Hiragino Maru Gothic ProN W4" panose="020F0400000000000000" pitchFamily="34" charset="-128"/>
                        </a:rPr>
                        <a:t>8 mm </a:t>
                      </a:r>
                      <a:r>
                        <a:rPr kumimoji="1" lang="en-US" altLang="ja-JP" sz="1050" dirty="0" err="1">
                          <a:latin typeface="Hiragino Maru Gothic ProN W4" panose="020F0400000000000000" pitchFamily="34" charset="-128"/>
                          <a:ea typeface="Hiragino Maru Gothic ProN W4" panose="020F0400000000000000" pitchFamily="34" charset="-128"/>
                        </a:rPr>
                        <a:t>mrad</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302506245"/>
                  </a:ext>
                </a:extLst>
              </a:tr>
              <a:tr h="221136">
                <a:tc>
                  <a:txBody>
                    <a:bodyPr/>
                    <a:lstStyle/>
                    <a:p>
                      <a:r>
                        <a:rPr kumimoji="1" lang="ja-JP" altLang="en-US" sz="1050" baseline="0">
                          <a:latin typeface="Hiragino Maru Gothic ProN W4" panose="020F0400000000000000" pitchFamily="34" charset="-128"/>
                          <a:ea typeface="Hiragino Maru Gothic ProN W4" panose="020F0400000000000000" pitchFamily="34" charset="-128"/>
                        </a:rPr>
                        <a:t>バンチ長</a:t>
                      </a:r>
                    </a:p>
                  </a:txBody>
                  <a:tcPr anchor="ctr"/>
                </a:tc>
                <a:tc>
                  <a:txBody>
                    <a:bodyPr/>
                    <a:lstStyle/>
                    <a:p>
                      <a:pPr algn="ctr"/>
                      <a:r>
                        <a:rPr kumimoji="1" lang="en-US" altLang="ja-JP" sz="1050" dirty="0">
                          <a:latin typeface="Hiragino Maru Gothic ProN W4" charset="-128"/>
                          <a:ea typeface="Hiragino Maru Gothic ProN W4" charset="-128"/>
                        </a:rPr>
                        <a:t>&lt; 5 </a:t>
                      </a:r>
                      <a:r>
                        <a:rPr kumimoji="1" lang="en-US" altLang="ja-JP" sz="1050" dirty="0" err="1">
                          <a:latin typeface="Hiragino Maru Gothic ProN W4" charset="-128"/>
                          <a:ea typeface="Hiragino Maru Gothic ProN W4" charset="-128"/>
                        </a:rPr>
                        <a:t>ps</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tc>
                  <a:txBody>
                    <a:bodyPr/>
                    <a:lstStyle/>
                    <a:p>
                      <a:pPr algn="ctr"/>
                      <a:r>
                        <a:rPr kumimoji="1" lang="en-US" altLang="ja-JP" sz="1050" dirty="0">
                          <a:latin typeface="Hiragino Maru Gothic ProN W4" charset="-128"/>
                          <a:ea typeface="Hiragino Maru Gothic ProN W4" charset="-128"/>
                        </a:rPr>
                        <a:t>2.3 </a:t>
                      </a:r>
                      <a:r>
                        <a:rPr kumimoji="1" lang="en-US" altLang="ja-JP" sz="1050" dirty="0" err="1">
                          <a:latin typeface="Hiragino Maru Gothic ProN W4" charset="-128"/>
                          <a:ea typeface="Hiragino Maru Gothic ProN W4" charset="-128"/>
                        </a:rPr>
                        <a:t>ps</a:t>
                      </a:r>
                      <a:endParaRPr kumimoji="1" lang="ja-JP" altLang="en-US" sz="1050">
                        <a:latin typeface="Hiragino Maru Gothic ProN W4" panose="020F0400000000000000" pitchFamily="34" charset="-128"/>
                        <a:ea typeface="Hiragino Maru Gothic ProN W4" panose="020F0400000000000000" pitchFamily="34" charset="-128"/>
                      </a:endParaRPr>
                    </a:p>
                  </a:txBody>
                  <a:tcPr anchor="ctr"/>
                </a:tc>
                <a:extLst>
                  <a:ext uri="{0D108BD9-81ED-4DB2-BD59-A6C34878D82A}">
                    <a16:rowId xmlns:a16="http://schemas.microsoft.com/office/drawing/2014/main" val="2336848708"/>
                  </a:ext>
                </a:extLst>
              </a:tr>
            </a:tbl>
          </a:graphicData>
        </a:graphic>
      </p:graphicFrame>
      <p:sp>
        <p:nvSpPr>
          <p:cNvPr id="3" name="正方形/長方形 2">
            <a:extLst>
              <a:ext uri="{FF2B5EF4-FFF2-40B4-BE49-F238E27FC236}">
                <a16:creationId xmlns:a16="http://schemas.microsoft.com/office/drawing/2014/main" id="{D6EDF961-57F5-C04E-97B1-80D48E91E0FC}"/>
              </a:ext>
            </a:extLst>
          </p:cNvPr>
          <p:cNvSpPr/>
          <p:nvPr/>
        </p:nvSpPr>
        <p:spPr>
          <a:xfrm>
            <a:off x="65184" y="4334485"/>
            <a:ext cx="4134313" cy="2275046"/>
          </a:xfrm>
          <a:prstGeom prst="rect">
            <a:avLst/>
          </a:prstGeom>
          <a:solidFill>
            <a:srgbClr val="FFFFFF">
              <a:alpha val="80000"/>
            </a:srgbClr>
          </a:solidFill>
        </p:spPr>
        <p:txBody>
          <a:bodyPr wrap="square">
            <a:spAutoFit/>
          </a:bodyPr>
          <a:lstStyle/>
          <a:p>
            <a:pPr marL="177800" indent="-177800"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従来型入射器（電子銃）では、要求ビームパラメータの達成は困難</a:t>
            </a:r>
            <a:endParaRPr lang="en-US" altLang="ja-JP" sz="1200" dirty="0">
              <a:latin typeface="ヒラギノ丸ゴ ProN W4"/>
              <a:ea typeface="ヒラギノ丸ゴ ProN W4"/>
              <a:cs typeface="ヒラギノ丸ゴ ProN W4"/>
            </a:endParaRPr>
          </a:p>
          <a:p>
            <a:pPr marL="177800" indent="-177800"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光陰極型</a:t>
            </a:r>
            <a:r>
              <a:rPr lang="en-US" altLang="ja-JP" sz="1200" dirty="0">
                <a:latin typeface="ヒラギノ丸ゴ ProN W4"/>
                <a:ea typeface="ヒラギノ丸ゴ ProN W4"/>
                <a:cs typeface="ヒラギノ丸ゴ ProN W4"/>
              </a:rPr>
              <a:t>RF</a:t>
            </a:r>
            <a:r>
              <a:rPr lang="ja-JP" altLang="en-US" sz="1200">
                <a:latin typeface="ヒラギノ丸ゴ ProN W4"/>
                <a:ea typeface="ヒラギノ丸ゴ ProN W4"/>
                <a:cs typeface="ヒラギノ丸ゴ ProN W4"/>
              </a:rPr>
              <a:t>電子銃、または</a:t>
            </a:r>
            <a:r>
              <a:rPr lang="en-US" altLang="ja-JP" sz="1200" dirty="0">
                <a:latin typeface="ヒラギノ丸ゴ ProN W4"/>
                <a:ea typeface="ヒラギノ丸ゴ ProN W4"/>
                <a:cs typeface="ヒラギノ丸ゴ ProN W4"/>
              </a:rPr>
              <a:t>SACLA</a:t>
            </a:r>
            <a:r>
              <a:rPr lang="ja-JP" altLang="en-US" sz="1200">
                <a:latin typeface="ヒラギノ丸ゴ ProN W4"/>
                <a:ea typeface="ヒラギノ丸ゴ ProN W4"/>
                <a:cs typeface="ヒラギノ丸ゴ ProN W4"/>
              </a:rPr>
              <a:t>の</a:t>
            </a:r>
            <a:r>
              <a:rPr lang="en-US" altLang="ja-JP" sz="1200" dirty="0">
                <a:latin typeface="ヒラギノ丸ゴ ProN W4"/>
                <a:ea typeface="ヒラギノ丸ゴ ProN W4"/>
                <a:cs typeface="ヒラギノ丸ゴ ProN W4"/>
              </a:rPr>
              <a:t>500</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kV</a:t>
            </a:r>
            <a:r>
              <a:rPr lang="ja-JP" altLang="en-US" sz="1200">
                <a:latin typeface="ヒラギノ丸ゴ ProN W4"/>
                <a:ea typeface="ヒラギノ丸ゴ ProN W4"/>
                <a:cs typeface="ヒラギノ丸ゴ ProN W4"/>
              </a:rPr>
              <a:t>電子銃により可能となるが、製作・維持管理コスト高</a:t>
            </a:r>
            <a:endParaRPr lang="en-US" altLang="ja-JP" sz="1200" dirty="0">
              <a:latin typeface="ヒラギノ丸ゴ ProN W4"/>
              <a:ea typeface="ヒラギノ丸ゴ ProN W4"/>
              <a:cs typeface="ヒラギノ丸ゴ ProN W4"/>
            </a:endParaRPr>
          </a:p>
          <a:p>
            <a:pPr marL="177800" indent="-177800"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既存技術のみ使用した低エミッタンス電子銃を提案・開発（すでに開発完了）</a:t>
            </a:r>
            <a:endParaRPr lang="en-US" altLang="ja-JP" sz="1200" dirty="0">
              <a:latin typeface="ヒラギノ丸ゴ ProN W4"/>
              <a:ea typeface="ヒラギノ丸ゴ ProN W4"/>
              <a:cs typeface="ヒラギノ丸ゴ ProN W4"/>
            </a:endParaRPr>
          </a:p>
          <a:p>
            <a:pPr marL="177800" indent="-177800"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新電子銃を用いた入射部の設計</a:t>
            </a:r>
            <a:endParaRPr lang="en-US" altLang="ja-JP" sz="1200" dirty="0">
              <a:latin typeface="ヒラギノ丸ゴ ProN W4"/>
              <a:ea typeface="ヒラギノ丸ゴ ProN W4"/>
              <a:cs typeface="ヒラギノ丸ゴ ProN W4"/>
            </a:endParaRPr>
          </a:p>
          <a:p>
            <a:pPr marL="177800" indent="-177800" algn="just">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簡易な調整で高品質ビーム生成</a:t>
            </a:r>
            <a:endParaRPr lang="en-US" altLang="ja-JP" sz="1200" dirty="0">
              <a:latin typeface="ヒラギノ丸ゴ ProN W4"/>
              <a:ea typeface="ヒラギノ丸ゴ ProN W4"/>
              <a:cs typeface="ヒラギノ丸ゴ ProN W4"/>
            </a:endParaRPr>
          </a:p>
        </p:txBody>
      </p:sp>
      <p:sp>
        <p:nvSpPr>
          <p:cNvPr id="14" name="正方形/長方形 13">
            <a:extLst>
              <a:ext uri="{FF2B5EF4-FFF2-40B4-BE49-F238E27FC236}">
                <a16:creationId xmlns:a16="http://schemas.microsoft.com/office/drawing/2014/main" id="{F0FFAB6D-DD61-154C-B334-C989E3D423DE}"/>
              </a:ext>
            </a:extLst>
          </p:cNvPr>
          <p:cNvSpPr/>
          <p:nvPr/>
        </p:nvSpPr>
        <p:spPr>
          <a:xfrm>
            <a:off x="188256" y="2640106"/>
            <a:ext cx="8193789" cy="23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04ED131E-D97E-7F4C-8402-B8FC9AE7EE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8336" y="2729515"/>
            <a:ext cx="7463709" cy="1501088"/>
          </a:xfrm>
          <a:prstGeom prst="rect">
            <a:avLst/>
          </a:prstGeom>
        </p:spPr>
      </p:pic>
      <p:sp>
        <p:nvSpPr>
          <p:cNvPr id="40" name="テキスト ボックス 39">
            <a:extLst>
              <a:ext uri="{FF2B5EF4-FFF2-40B4-BE49-F238E27FC236}">
                <a16:creationId xmlns:a16="http://schemas.microsoft.com/office/drawing/2014/main" id="{43B7075A-E608-2B4C-8C09-F5E5E751FDE8}"/>
              </a:ext>
            </a:extLst>
          </p:cNvPr>
          <p:cNvSpPr txBox="1"/>
          <p:nvPr/>
        </p:nvSpPr>
        <p:spPr>
          <a:xfrm>
            <a:off x="91364" y="2645768"/>
            <a:ext cx="1382110" cy="246221"/>
          </a:xfrm>
          <a:prstGeom prst="rect">
            <a:avLst/>
          </a:prstGeom>
          <a:solidFill>
            <a:schemeClr val="bg1"/>
          </a:solidFill>
          <a:ln w="19050">
            <a:solidFill>
              <a:srgbClr val="000000"/>
            </a:solidFill>
          </a:ln>
        </p:spPr>
        <p:txBody>
          <a:bodyPr wrap="none" rtlCol="0">
            <a:spAutoFit/>
          </a:bodyPr>
          <a:lstStyle/>
          <a:p>
            <a:r>
              <a:rPr kumimoji="1" lang="ja-JP" altLang="en-US" sz="1000">
                <a:latin typeface="Hiragino Maru Gothic ProN W4" panose="020F0400000000000000" pitchFamily="34" charset="-128"/>
                <a:ea typeface="Hiragino Maru Gothic ProN W4" panose="020F0400000000000000" pitchFamily="34" charset="-128"/>
              </a:rPr>
              <a:t>規格化エミッタンス </a:t>
            </a:r>
          </a:p>
        </p:txBody>
      </p:sp>
      <p:cxnSp>
        <p:nvCxnSpPr>
          <p:cNvPr id="84" name="直線コネクタ 83">
            <a:extLst>
              <a:ext uri="{FF2B5EF4-FFF2-40B4-BE49-F238E27FC236}">
                <a16:creationId xmlns:a16="http://schemas.microsoft.com/office/drawing/2014/main" id="{5263DA63-6978-7C4B-93D2-63CE1E8C8EE9}"/>
              </a:ext>
            </a:extLst>
          </p:cNvPr>
          <p:cNvCxnSpPr>
            <a:cxnSpLocks/>
          </p:cNvCxnSpPr>
          <p:nvPr/>
        </p:nvCxnSpPr>
        <p:spPr>
          <a:xfrm>
            <a:off x="962025" y="2955859"/>
            <a:ext cx="7358501"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86" name="テキスト ボックス 85">
            <a:extLst>
              <a:ext uri="{FF2B5EF4-FFF2-40B4-BE49-F238E27FC236}">
                <a16:creationId xmlns:a16="http://schemas.microsoft.com/office/drawing/2014/main" id="{4E14D213-8BE2-C140-97E1-98D7D1E28B1D}"/>
              </a:ext>
            </a:extLst>
          </p:cNvPr>
          <p:cNvSpPr txBox="1"/>
          <p:nvPr/>
        </p:nvSpPr>
        <p:spPr>
          <a:xfrm>
            <a:off x="1769821" y="2811244"/>
            <a:ext cx="1300356" cy="307777"/>
          </a:xfrm>
          <a:prstGeom prst="rect">
            <a:avLst/>
          </a:prstGeom>
          <a:solidFill>
            <a:srgbClr val="FFFFFF"/>
          </a:solidFill>
        </p:spPr>
        <p:txBody>
          <a:bodyPr wrap="none" rtlCol="0">
            <a:spAutoFit/>
          </a:bodyPr>
          <a:lstStyle/>
          <a:p>
            <a:r>
              <a:rPr lang="en-US" altLang="ja-JP" sz="1400" dirty="0">
                <a:latin typeface="Hiragino Maru Gothic ProN W4" charset="-128"/>
                <a:ea typeface="Hiragino Maru Gothic ProN W4" charset="-128"/>
                <a:cs typeface="Hiragino Maru Gothic ProN W4" charset="-128"/>
              </a:rPr>
              <a:t>10 mm </a:t>
            </a:r>
            <a:r>
              <a:rPr lang="en-US" altLang="ja-JP" sz="1400" dirty="0" err="1">
                <a:latin typeface="Hiragino Maru Gothic ProN W4" charset="-128"/>
                <a:ea typeface="Hiragino Maru Gothic ProN W4" charset="-128"/>
                <a:cs typeface="Hiragino Maru Gothic ProN W4" charset="-128"/>
              </a:rPr>
              <a:t>mrad</a:t>
            </a:r>
            <a:endParaRPr kumimoji="1" lang="ja-JP" altLang="en-US" sz="1400" dirty="0">
              <a:latin typeface="Hiragino Maru Gothic ProN W4" charset="-128"/>
              <a:ea typeface="Hiragino Maru Gothic ProN W4" charset="-128"/>
              <a:cs typeface="Hiragino Maru Gothic ProN W4" charset="-128"/>
            </a:endParaRPr>
          </a:p>
        </p:txBody>
      </p:sp>
      <p:sp>
        <p:nvSpPr>
          <p:cNvPr id="15" name="正方形/長方形 14">
            <a:extLst>
              <a:ext uri="{FF2B5EF4-FFF2-40B4-BE49-F238E27FC236}">
                <a16:creationId xmlns:a16="http://schemas.microsoft.com/office/drawing/2014/main" id="{990F30D6-B0E2-CB41-8C5D-39A38F564356}"/>
              </a:ext>
            </a:extLst>
          </p:cNvPr>
          <p:cNvSpPr/>
          <p:nvPr/>
        </p:nvSpPr>
        <p:spPr>
          <a:xfrm>
            <a:off x="646501" y="2835940"/>
            <a:ext cx="351378"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10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46" name="正方形/長方形 45">
            <a:extLst>
              <a:ext uri="{FF2B5EF4-FFF2-40B4-BE49-F238E27FC236}">
                <a16:creationId xmlns:a16="http://schemas.microsoft.com/office/drawing/2014/main" id="{4D94A83F-63EA-2046-9FDE-6493AC924727}"/>
              </a:ext>
            </a:extLst>
          </p:cNvPr>
          <p:cNvSpPr/>
          <p:nvPr/>
        </p:nvSpPr>
        <p:spPr>
          <a:xfrm>
            <a:off x="736269" y="3447332"/>
            <a:ext cx="261610"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5</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47" name="正方形/長方形 46">
            <a:extLst>
              <a:ext uri="{FF2B5EF4-FFF2-40B4-BE49-F238E27FC236}">
                <a16:creationId xmlns:a16="http://schemas.microsoft.com/office/drawing/2014/main" id="{6656FB49-8802-3540-BD0D-99F84839A33F}"/>
              </a:ext>
            </a:extLst>
          </p:cNvPr>
          <p:cNvSpPr/>
          <p:nvPr/>
        </p:nvSpPr>
        <p:spPr>
          <a:xfrm>
            <a:off x="736269" y="4101970"/>
            <a:ext cx="261610"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48" name="正方形/長方形 47">
            <a:extLst>
              <a:ext uri="{FF2B5EF4-FFF2-40B4-BE49-F238E27FC236}">
                <a16:creationId xmlns:a16="http://schemas.microsoft.com/office/drawing/2014/main" id="{B60C3E54-9EEC-3144-9D06-3697F6B64016}"/>
              </a:ext>
            </a:extLst>
          </p:cNvPr>
          <p:cNvSpPr/>
          <p:nvPr/>
        </p:nvSpPr>
        <p:spPr>
          <a:xfrm>
            <a:off x="814533" y="4180234"/>
            <a:ext cx="261610"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49" name="正方形/長方形 48">
            <a:extLst>
              <a:ext uri="{FF2B5EF4-FFF2-40B4-BE49-F238E27FC236}">
                <a16:creationId xmlns:a16="http://schemas.microsoft.com/office/drawing/2014/main" id="{97462B4D-978E-4745-960B-58489E772A52}"/>
              </a:ext>
            </a:extLst>
          </p:cNvPr>
          <p:cNvSpPr/>
          <p:nvPr/>
        </p:nvSpPr>
        <p:spPr>
          <a:xfrm>
            <a:off x="2474457" y="4180234"/>
            <a:ext cx="415498"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100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50" name="正方形/長方形 49">
            <a:extLst>
              <a:ext uri="{FF2B5EF4-FFF2-40B4-BE49-F238E27FC236}">
                <a16:creationId xmlns:a16="http://schemas.microsoft.com/office/drawing/2014/main" id="{322A09E8-209E-9941-AFD4-0913C92D2268}"/>
              </a:ext>
            </a:extLst>
          </p:cNvPr>
          <p:cNvSpPr/>
          <p:nvPr/>
        </p:nvSpPr>
        <p:spPr>
          <a:xfrm>
            <a:off x="4214695" y="4180234"/>
            <a:ext cx="415498"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200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51" name="正方形/長方形 50">
            <a:extLst>
              <a:ext uri="{FF2B5EF4-FFF2-40B4-BE49-F238E27FC236}">
                <a16:creationId xmlns:a16="http://schemas.microsoft.com/office/drawing/2014/main" id="{7D55AAF0-0A74-6A4B-B8DC-7B95027FE3EF}"/>
              </a:ext>
            </a:extLst>
          </p:cNvPr>
          <p:cNvSpPr/>
          <p:nvPr/>
        </p:nvSpPr>
        <p:spPr>
          <a:xfrm>
            <a:off x="5948755" y="4180234"/>
            <a:ext cx="415498"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300</a:t>
            </a:r>
            <a:endParaRPr lang="ja-JP" altLang="en-US" sz="1000" dirty="0">
              <a:solidFill>
                <a:srgbClr val="0432FF"/>
              </a:solidFill>
              <a:latin typeface="Courier" pitchFamily="2" charset="0"/>
              <a:ea typeface="Hiragino Maru Gothic ProN W4" charset="-128"/>
              <a:cs typeface="Hiragino Maru Gothic ProN W4" charset="-128"/>
            </a:endParaRPr>
          </a:p>
        </p:txBody>
      </p:sp>
      <p:sp>
        <p:nvSpPr>
          <p:cNvPr id="52" name="正方形/長方形 51">
            <a:extLst>
              <a:ext uri="{FF2B5EF4-FFF2-40B4-BE49-F238E27FC236}">
                <a16:creationId xmlns:a16="http://schemas.microsoft.com/office/drawing/2014/main" id="{DB69A49F-21F9-CC44-A0A2-EF342AD815C3}"/>
              </a:ext>
            </a:extLst>
          </p:cNvPr>
          <p:cNvSpPr/>
          <p:nvPr/>
        </p:nvSpPr>
        <p:spPr>
          <a:xfrm>
            <a:off x="7682815" y="4180234"/>
            <a:ext cx="415498" cy="246221"/>
          </a:xfrm>
          <a:prstGeom prst="rect">
            <a:avLst/>
          </a:prstGeom>
          <a:noFill/>
        </p:spPr>
        <p:txBody>
          <a:bodyPr wrap="none">
            <a:spAutoFit/>
          </a:bodyPr>
          <a:lstStyle/>
          <a:p>
            <a:r>
              <a:rPr lang="en-US" altLang="ja-JP" sz="1000" dirty="0">
                <a:solidFill>
                  <a:srgbClr val="0432FF"/>
                </a:solidFill>
                <a:latin typeface="Courier" pitchFamily="2" charset="0"/>
                <a:ea typeface="Hiragino Maru Gothic ProN W4" charset="-128"/>
                <a:cs typeface="Hiragino Maru Gothic ProN W4" charset="-128"/>
              </a:rPr>
              <a:t>400</a:t>
            </a:r>
            <a:endParaRPr lang="ja-JP" altLang="en-US" sz="1000" dirty="0">
              <a:solidFill>
                <a:srgbClr val="0432FF"/>
              </a:solidFill>
              <a:latin typeface="Courier" pitchFamily="2" charset="0"/>
              <a:ea typeface="Hiragino Maru Gothic ProN W4" charset="-128"/>
              <a:cs typeface="Hiragino Maru Gothic ProN W4" charset="-128"/>
            </a:endParaRPr>
          </a:p>
        </p:txBody>
      </p:sp>
      <p:cxnSp>
        <p:nvCxnSpPr>
          <p:cNvPr id="54" name="直線矢印コネクタ 53">
            <a:extLst>
              <a:ext uri="{FF2B5EF4-FFF2-40B4-BE49-F238E27FC236}">
                <a16:creationId xmlns:a16="http://schemas.microsoft.com/office/drawing/2014/main" id="{FFD7D130-E821-274E-B621-8B3F47C35896}"/>
              </a:ext>
            </a:extLst>
          </p:cNvPr>
          <p:cNvCxnSpPr>
            <a:cxnSpLocks/>
          </p:cNvCxnSpPr>
          <p:nvPr/>
        </p:nvCxnSpPr>
        <p:spPr>
          <a:xfrm>
            <a:off x="289014" y="2538005"/>
            <a:ext cx="8144432" cy="0"/>
          </a:xfrm>
          <a:prstGeom prst="straightConnector1">
            <a:avLst/>
          </a:prstGeom>
          <a:ln w="28575">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7581660-9B36-FC4A-8278-075D8A748EDB}"/>
              </a:ext>
            </a:extLst>
          </p:cNvPr>
          <p:cNvSpPr txBox="1"/>
          <p:nvPr/>
        </p:nvSpPr>
        <p:spPr>
          <a:xfrm>
            <a:off x="4051690" y="2384117"/>
            <a:ext cx="619080" cy="276999"/>
          </a:xfrm>
          <a:prstGeom prst="rect">
            <a:avLst/>
          </a:prstGeom>
          <a:solidFill>
            <a:srgbClr val="FFFFFF"/>
          </a:solidFill>
        </p:spPr>
        <p:txBody>
          <a:bodyPr wrap="none" rtlCol="0">
            <a:spAutoFit/>
          </a:bodyPr>
          <a:lstStyle/>
          <a:p>
            <a:r>
              <a:rPr kumimoji="1" lang="en-US" altLang="ja-JP" sz="1200" dirty="0">
                <a:latin typeface="Hiragino Maru Gothic ProN W4" charset="-128"/>
                <a:ea typeface="Hiragino Maru Gothic ProN W4" charset="-128"/>
                <a:cs typeface="Hiragino Maru Gothic ProN W4" charset="-128"/>
              </a:rPr>
              <a:t>4.2 m</a:t>
            </a:r>
            <a:endParaRPr kumimoji="1" lang="ja-JP" altLang="en-US" sz="1200" dirty="0">
              <a:latin typeface="Hiragino Maru Gothic ProN W4" charset="-128"/>
              <a:ea typeface="Hiragino Maru Gothic ProN W4" charset="-128"/>
              <a:cs typeface="Hiragino Maru Gothic ProN W4" charset="-128"/>
            </a:endParaRPr>
          </a:p>
        </p:txBody>
      </p:sp>
      <p:cxnSp>
        <p:nvCxnSpPr>
          <p:cNvPr id="56" name="直線コネクタ 55">
            <a:extLst>
              <a:ext uri="{FF2B5EF4-FFF2-40B4-BE49-F238E27FC236}">
                <a16:creationId xmlns:a16="http://schemas.microsoft.com/office/drawing/2014/main" id="{E3021B74-996C-E449-B748-821FC91A8C15}"/>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2092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676FB14-FC65-3541-B119-81ABABC5BC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162" y="791954"/>
            <a:ext cx="8324754" cy="5863079"/>
          </a:xfrm>
          <a:prstGeom prst="rect">
            <a:avLst/>
          </a:prstGeom>
        </p:spPr>
      </p:pic>
      <p:sp>
        <p:nvSpPr>
          <p:cNvPr id="3" name="テキスト ボックス 2">
            <a:extLst>
              <a:ext uri="{FF2B5EF4-FFF2-40B4-BE49-F238E27FC236}">
                <a16:creationId xmlns:a16="http://schemas.microsoft.com/office/drawing/2014/main" id="{145FC01E-CDE9-904A-BC6C-6B59CCDC77E5}"/>
              </a:ext>
            </a:extLst>
          </p:cNvPr>
          <p:cNvSpPr txBox="1"/>
          <p:nvPr/>
        </p:nvSpPr>
        <p:spPr>
          <a:xfrm>
            <a:off x="259963" y="5700463"/>
            <a:ext cx="2223686" cy="520720"/>
          </a:xfrm>
          <a:prstGeom prst="rect">
            <a:avLst/>
          </a:prstGeom>
          <a:solidFill>
            <a:srgbClr val="FFFFFF">
              <a:alpha val="80000"/>
            </a:srgbClr>
          </a:solidFill>
        </p:spPr>
        <p:txBody>
          <a:bodyPr wrap="none" rtlCol="0">
            <a:spAutoFit/>
          </a:bodyPr>
          <a:lstStyle/>
          <a:p>
            <a:r>
              <a:rPr lang="en-US" altLang="ja-JP"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rPr>
              <a:t>1</a:t>
            </a:r>
            <a:r>
              <a:rPr lang="ja-JP" altLang="en-US" sz="1200">
                <a:solidFill>
                  <a:srgbClr val="0432FF"/>
                </a:solidFill>
                <a:latin typeface="Hiragino Maru Gothic ProN W4" panose="020F0400000000000000" pitchFamily="34" charset="-128"/>
                <a:ea typeface="Hiragino Maru Gothic ProN W4" panose="020F0400000000000000" pitchFamily="34" charset="-128"/>
                <a:cs typeface="Chalkboard SE" charset="0"/>
              </a:rPr>
              <a:t> </a:t>
            </a:r>
            <a:r>
              <a:rPr lang="en-US" altLang="ja-JP"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rPr>
              <a:t>GeV</a:t>
            </a:r>
            <a:r>
              <a:rPr lang="ja-JP" altLang="en-US" sz="1200">
                <a:solidFill>
                  <a:srgbClr val="0432FF"/>
                </a:solidFill>
                <a:latin typeface="Hiragino Maru Gothic ProN W4" panose="020F0400000000000000" pitchFamily="34" charset="-128"/>
                <a:ea typeface="Hiragino Maru Gothic ProN W4" panose="020F0400000000000000" pitchFamily="34" charset="-128"/>
                <a:cs typeface="Chalkboard SE" charset="0"/>
              </a:rPr>
              <a:t>線型加速器</a:t>
            </a:r>
            <a:endParaRPr lang="en-US" altLang="ja-JP"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endParaRPr>
          </a:p>
          <a:p>
            <a:pPr>
              <a:lnSpc>
                <a:spcPct val="150000"/>
              </a:lnSpc>
            </a:pPr>
            <a:r>
              <a:rPr lang="ja-JP" altLang="en-US" sz="1200">
                <a:solidFill>
                  <a:srgbClr val="0432FF"/>
                </a:solidFill>
                <a:latin typeface="Hiragino Maru Gothic ProN W4" panose="020F0400000000000000" pitchFamily="34" charset="-128"/>
                <a:ea typeface="Hiragino Maru Gothic ProN W4" panose="020F0400000000000000" pitchFamily="34" charset="-128"/>
                <a:cs typeface="Chalkboard SE" charset="0"/>
              </a:rPr>
              <a:t>運転期間：</a:t>
            </a:r>
            <a:r>
              <a:rPr lang="en-US" altLang="ja-JP"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rPr>
              <a:t>1997</a:t>
            </a:r>
            <a:r>
              <a:rPr lang="ja-JP" altLang="en-US" sz="1200">
                <a:solidFill>
                  <a:srgbClr val="0432FF"/>
                </a:solidFill>
                <a:latin typeface="Hiragino Maru Gothic ProN W4" panose="020F0400000000000000" pitchFamily="34" charset="-128"/>
                <a:ea typeface="Hiragino Maru Gothic ProN W4" panose="020F0400000000000000" pitchFamily="34" charset="-128"/>
                <a:cs typeface="Chalkboard SE" charset="0"/>
              </a:rPr>
              <a:t>年</a:t>
            </a:r>
            <a:r>
              <a:rPr lang="en-US" altLang="ja-JP"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rPr>
              <a:t>〜2020</a:t>
            </a:r>
            <a:r>
              <a:rPr lang="ja-JP" altLang="en-US" sz="1200">
                <a:solidFill>
                  <a:srgbClr val="0432FF"/>
                </a:solidFill>
                <a:latin typeface="Hiragino Maru Gothic ProN W4" panose="020F0400000000000000" pitchFamily="34" charset="-128"/>
                <a:ea typeface="Hiragino Maru Gothic ProN W4" panose="020F0400000000000000" pitchFamily="34" charset="-128"/>
                <a:cs typeface="Chalkboard SE" charset="0"/>
              </a:rPr>
              <a:t>年</a:t>
            </a:r>
            <a:endParaRPr lang="ja-JP" altLang="en-US" sz="1200" dirty="0">
              <a:solidFill>
                <a:srgbClr val="0432FF"/>
              </a:solidFill>
              <a:latin typeface="Hiragino Maru Gothic ProN W4" panose="020F0400000000000000" pitchFamily="34" charset="-128"/>
              <a:ea typeface="Hiragino Maru Gothic ProN W4" panose="020F0400000000000000" pitchFamily="34" charset="-128"/>
              <a:cs typeface="Chalkboard SE" charset="0"/>
            </a:endParaRPr>
          </a:p>
        </p:txBody>
      </p:sp>
      <p:sp>
        <p:nvSpPr>
          <p:cNvPr id="6" name="テキスト ボックス 5">
            <a:extLst>
              <a:ext uri="{FF2B5EF4-FFF2-40B4-BE49-F238E27FC236}">
                <a16:creationId xmlns:a16="http://schemas.microsoft.com/office/drawing/2014/main" id="{20B68496-1514-F248-B929-A5D293096F46}"/>
              </a:ext>
            </a:extLst>
          </p:cNvPr>
          <p:cNvSpPr txBox="1"/>
          <p:nvPr/>
        </p:nvSpPr>
        <p:spPr>
          <a:xfrm>
            <a:off x="7105241" y="936313"/>
            <a:ext cx="1425390" cy="307777"/>
          </a:xfrm>
          <a:prstGeom prst="rect">
            <a:avLst/>
          </a:prstGeom>
          <a:solidFill>
            <a:srgbClr val="FFFFFF">
              <a:alpha val="80000"/>
            </a:srgbClr>
          </a:solidFill>
        </p:spPr>
        <p:txBody>
          <a:bodyPr wrap="none" rtlCol="0">
            <a:spAutoFit/>
          </a:bodyPr>
          <a:lstStyle/>
          <a:p>
            <a:r>
              <a:rPr lang="en-US" altLang="ja-JP" sz="1400" dirty="0">
                <a:solidFill>
                  <a:srgbClr val="0432FF"/>
                </a:solidFill>
                <a:latin typeface="Hiragino Maru Gothic ProN W4" panose="020F0400000000000000" pitchFamily="34" charset="-128"/>
                <a:ea typeface="Hiragino Maru Gothic ProN W4" panose="020F0400000000000000" pitchFamily="34" charset="-128"/>
                <a:cs typeface="Chalkboard SE" charset="0"/>
              </a:rPr>
              <a:t>New SUBARU</a:t>
            </a:r>
            <a:endParaRPr lang="ja-JP" altLang="en-US" sz="1400" dirty="0">
              <a:solidFill>
                <a:srgbClr val="0432FF"/>
              </a:solidFill>
              <a:latin typeface="Hiragino Maru Gothic ProN W4" panose="020F0400000000000000" pitchFamily="34" charset="-128"/>
              <a:ea typeface="Hiragino Maru Gothic ProN W4" panose="020F0400000000000000" pitchFamily="34" charset="-128"/>
              <a:cs typeface="Chalkboard SE" charset="0"/>
            </a:endParaRPr>
          </a:p>
        </p:txBody>
      </p:sp>
      <p:cxnSp>
        <p:nvCxnSpPr>
          <p:cNvPr id="8" name="直線矢印コネクタ 7">
            <a:extLst>
              <a:ext uri="{FF2B5EF4-FFF2-40B4-BE49-F238E27FC236}">
                <a16:creationId xmlns:a16="http://schemas.microsoft.com/office/drawing/2014/main" id="{CE102114-CBA6-764F-B9E1-912EE0B5A799}"/>
              </a:ext>
            </a:extLst>
          </p:cNvPr>
          <p:cNvCxnSpPr>
            <a:cxnSpLocks/>
          </p:cNvCxnSpPr>
          <p:nvPr/>
        </p:nvCxnSpPr>
        <p:spPr>
          <a:xfrm flipV="1">
            <a:off x="6469183" y="4832001"/>
            <a:ext cx="388472" cy="231388"/>
          </a:xfrm>
          <a:prstGeom prst="straightConnector1">
            <a:avLst/>
          </a:prstGeom>
          <a:ln w="127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A40CCD6B-69DA-314A-8DF1-B4D27FBC3413}"/>
              </a:ext>
            </a:extLst>
          </p:cNvPr>
          <p:cNvCxnSpPr>
            <a:cxnSpLocks/>
          </p:cNvCxnSpPr>
          <p:nvPr/>
        </p:nvCxnSpPr>
        <p:spPr>
          <a:xfrm flipV="1">
            <a:off x="6961653" y="3457525"/>
            <a:ext cx="714509" cy="1258125"/>
          </a:xfrm>
          <a:prstGeom prst="straightConnector1">
            <a:avLst/>
          </a:prstGeom>
          <a:ln w="12700">
            <a:solidFill>
              <a:srgbClr val="00B0F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C1F6862-AC63-5942-AAB3-8C15631E5D4A}"/>
              </a:ext>
            </a:extLst>
          </p:cNvPr>
          <p:cNvSpPr txBox="1"/>
          <p:nvPr/>
        </p:nvSpPr>
        <p:spPr>
          <a:xfrm rot="19791570">
            <a:off x="6437476" y="4894739"/>
            <a:ext cx="721672" cy="348109"/>
          </a:xfrm>
          <a:prstGeom prst="rect">
            <a:avLst/>
          </a:prstGeom>
          <a:noFill/>
        </p:spPr>
        <p:txBody>
          <a:bodyPr wrap="none" rtlCol="0">
            <a:spAutoFit/>
          </a:bodyPr>
          <a:lstStyle/>
          <a:p>
            <a:r>
              <a:rPr lang="en-US" altLang="ja-JP"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rPr>
              <a:t>15</a:t>
            </a:r>
            <a:r>
              <a:rPr lang="ja-JP" altLang="en-US" sz="1662">
                <a:solidFill>
                  <a:srgbClr val="00B0F0"/>
                </a:solidFill>
                <a:latin typeface="Hiragino Maru Gothic ProN W4" panose="020F0400000000000000" pitchFamily="34" charset="-128"/>
                <a:ea typeface="Hiragino Maru Gothic ProN W4" panose="020F0400000000000000" pitchFamily="34" charset="-128"/>
                <a:cs typeface="Chalkboard SE" charset="0"/>
              </a:rPr>
              <a:t> </a:t>
            </a:r>
            <a:r>
              <a:rPr lang="en-US" altLang="ja-JP"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rPr>
              <a:t>m</a:t>
            </a:r>
            <a:endParaRPr lang="ja-JP" altLang="en-US"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endParaRPr>
          </a:p>
        </p:txBody>
      </p:sp>
      <p:sp>
        <p:nvSpPr>
          <p:cNvPr id="11" name="テキスト ボックス 10">
            <a:extLst>
              <a:ext uri="{FF2B5EF4-FFF2-40B4-BE49-F238E27FC236}">
                <a16:creationId xmlns:a16="http://schemas.microsoft.com/office/drawing/2014/main" id="{A9E8607B-1C8F-4D41-A5B4-20B8575CA842}"/>
              </a:ext>
            </a:extLst>
          </p:cNvPr>
          <p:cNvSpPr txBox="1"/>
          <p:nvPr/>
        </p:nvSpPr>
        <p:spPr>
          <a:xfrm rot="17946171">
            <a:off x="7145416" y="4010114"/>
            <a:ext cx="721672" cy="348109"/>
          </a:xfrm>
          <a:prstGeom prst="rect">
            <a:avLst/>
          </a:prstGeom>
          <a:noFill/>
        </p:spPr>
        <p:txBody>
          <a:bodyPr wrap="none" rtlCol="0">
            <a:spAutoFit/>
          </a:bodyPr>
          <a:lstStyle/>
          <a:p>
            <a:r>
              <a:rPr lang="en-US" altLang="ja-JP"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rPr>
              <a:t>50</a:t>
            </a:r>
            <a:r>
              <a:rPr lang="ja-JP" altLang="en-US" sz="1662">
                <a:solidFill>
                  <a:srgbClr val="00B0F0"/>
                </a:solidFill>
                <a:latin typeface="Hiragino Maru Gothic ProN W4" panose="020F0400000000000000" pitchFamily="34" charset="-128"/>
                <a:ea typeface="Hiragino Maru Gothic ProN W4" panose="020F0400000000000000" pitchFamily="34" charset="-128"/>
                <a:cs typeface="Chalkboard SE" charset="0"/>
              </a:rPr>
              <a:t> </a:t>
            </a:r>
            <a:r>
              <a:rPr lang="en-US" altLang="ja-JP"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rPr>
              <a:t>m</a:t>
            </a:r>
            <a:endParaRPr lang="ja-JP" altLang="en-US" sz="1662" dirty="0">
              <a:solidFill>
                <a:srgbClr val="00B0F0"/>
              </a:solidFill>
              <a:latin typeface="Hiragino Maru Gothic ProN W4" panose="020F0400000000000000" pitchFamily="34" charset="-128"/>
              <a:ea typeface="Hiragino Maru Gothic ProN W4" panose="020F0400000000000000" pitchFamily="34" charset="-128"/>
              <a:cs typeface="Chalkboard SE" charset="0"/>
            </a:endParaRPr>
          </a:p>
        </p:txBody>
      </p:sp>
      <p:sp>
        <p:nvSpPr>
          <p:cNvPr id="12" name="テキスト ボックス 11">
            <a:extLst>
              <a:ext uri="{FF2B5EF4-FFF2-40B4-BE49-F238E27FC236}">
                <a16:creationId xmlns:a16="http://schemas.microsoft.com/office/drawing/2014/main" id="{F1014615-E70E-4E48-94B5-9BEBFF6521C6}"/>
              </a:ext>
            </a:extLst>
          </p:cNvPr>
          <p:cNvSpPr txBox="1"/>
          <p:nvPr/>
        </p:nvSpPr>
        <p:spPr>
          <a:xfrm>
            <a:off x="6556958" y="5298358"/>
            <a:ext cx="2467342" cy="520720"/>
          </a:xfrm>
          <a:prstGeom prst="rect">
            <a:avLst/>
          </a:prstGeom>
          <a:solidFill>
            <a:srgbClr val="FFFFFF">
              <a:alpha val="89804"/>
            </a:srgbClr>
          </a:solidFill>
          <a:ln w="28575">
            <a:solidFill>
              <a:srgbClr val="C00000">
                <a:alpha val="50196"/>
              </a:srgbClr>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新入射器設置場所</a:t>
            </a:r>
            <a:endParaRPr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kumimoji="1" lang="ja-JP" altLang="en-US" sz="1200">
                <a:latin typeface="Hiragino Maru Gothic ProN W4" panose="020F0400000000000000" pitchFamily="34" charset="-128"/>
                <a:ea typeface="Hiragino Maru Gothic ProN W4" panose="020F0400000000000000" pitchFamily="34" charset="-128"/>
              </a:rPr>
              <a:t>既存建屋の旧ビーム輸送部に設置</a:t>
            </a:r>
          </a:p>
        </p:txBody>
      </p:sp>
      <p:sp>
        <p:nvSpPr>
          <p:cNvPr id="13" name="テキスト ボックス 12">
            <a:extLst>
              <a:ext uri="{FF2B5EF4-FFF2-40B4-BE49-F238E27FC236}">
                <a16:creationId xmlns:a16="http://schemas.microsoft.com/office/drawing/2014/main" id="{27B6CDA6-7594-964D-A72C-7453E0313146}"/>
              </a:ext>
            </a:extLst>
          </p:cNvPr>
          <p:cNvSpPr txBox="1"/>
          <p:nvPr/>
        </p:nvSpPr>
        <p:spPr>
          <a:xfrm>
            <a:off x="125284" y="126877"/>
            <a:ext cx="5208477"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蓄積リング</a:t>
            </a:r>
            <a:r>
              <a:rPr lang="en-US" altLang="ja-JP" sz="2000" dirty="0" err="1">
                <a:latin typeface="ヒラギノ丸ゴ ProN W4"/>
                <a:ea typeface="ヒラギノ丸ゴ ProN W4"/>
                <a:cs typeface="ヒラギノ丸ゴ ProN W4"/>
              </a:rPr>
              <a:t>NewSUBARU</a:t>
            </a:r>
            <a:r>
              <a:rPr lang="ja-JP" altLang="en-US" sz="2000">
                <a:latin typeface="ヒラギノ丸ゴ ProN W4"/>
                <a:ea typeface="ヒラギノ丸ゴ ProN W4"/>
                <a:cs typeface="ヒラギノ丸ゴ ProN W4"/>
              </a:rPr>
              <a:t>のための新入射器</a:t>
            </a:r>
            <a:endParaRPr lang="en-US" altLang="ja-JP" sz="2000" dirty="0">
              <a:latin typeface="ヒラギノ丸ゴ ProN W4"/>
              <a:ea typeface="ヒラギノ丸ゴ ProN W4"/>
              <a:cs typeface="ヒラギノ丸ゴ ProN W4"/>
            </a:endParaRPr>
          </a:p>
        </p:txBody>
      </p:sp>
      <p:cxnSp>
        <p:nvCxnSpPr>
          <p:cNvPr id="19" name="直線コネクタ 18">
            <a:extLst>
              <a:ext uri="{FF2B5EF4-FFF2-40B4-BE49-F238E27FC236}">
                <a16:creationId xmlns:a16="http://schemas.microsoft.com/office/drawing/2014/main" id="{4FB22753-44BB-5D41-86BE-1B3AF7FF1513}"/>
              </a:ext>
            </a:extLst>
          </p:cNvPr>
          <p:cNvCxnSpPr>
            <a:cxnSpLocks/>
          </p:cNvCxnSpPr>
          <p:nvPr/>
        </p:nvCxnSpPr>
        <p:spPr>
          <a:xfrm flipV="1">
            <a:off x="6420587" y="4645129"/>
            <a:ext cx="383587" cy="225990"/>
          </a:xfrm>
          <a:prstGeom prst="line">
            <a:avLst/>
          </a:prstGeom>
          <a:ln w="38100">
            <a:solidFill>
              <a:srgbClr val="FF0000">
                <a:alpha val="69804"/>
              </a:srgb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8A68E05-1298-7B4B-B72D-00E94B70E83C}"/>
              </a:ext>
            </a:extLst>
          </p:cNvPr>
          <p:cNvCxnSpPr>
            <a:cxnSpLocks/>
          </p:cNvCxnSpPr>
          <p:nvPr/>
        </p:nvCxnSpPr>
        <p:spPr>
          <a:xfrm flipV="1">
            <a:off x="6791474" y="3559844"/>
            <a:ext cx="627534" cy="1085850"/>
          </a:xfrm>
          <a:prstGeom prst="line">
            <a:avLst/>
          </a:prstGeom>
          <a:ln w="38100">
            <a:solidFill>
              <a:srgbClr val="FF0000">
                <a:alpha val="69804"/>
              </a:srgbClr>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46B77287-B4A8-F24D-BB44-C9916F8948F2}"/>
              </a:ext>
            </a:extLst>
          </p:cNvPr>
          <p:cNvSpPr txBox="1"/>
          <p:nvPr/>
        </p:nvSpPr>
        <p:spPr>
          <a:xfrm>
            <a:off x="125284" y="1490168"/>
            <a:ext cx="6203378" cy="3383042"/>
          </a:xfrm>
          <a:prstGeom prst="rect">
            <a:avLst/>
          </a:prstGeom>
          <a:solidFill>
            <a:schemeClr val="bg1"/>
          </a:solidFill>
          <a:ln w="19050">
            <a:solidFill>
              <a:srgbClr val="0432FF"/>
            </a:solidFill>
          </a:ln>
        </p:spPr>
        <p:txBody>
          <a:bodyPr wrap="square" rtlCol="0">
            <a:spAutoFit/>
          </a:bodyPr>
          <a:lstStyle/>
          <a:p>
            <a:pPr marL="225425" indent="-225425">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en-US" altLang="ja-JP" sz="1200" dirty="0" err="1">
                <a:latin typeface="ヒラギノ丸ゴ ProN W4"/>
                <a:ea typeface="ヒラギノ丸ゴ ProN W4"/>
                <a:cs typeface="ヒラギノ丸ゴ ProN W4"/>
              </a:rPr>
              <a:t>NewSUBARU</a:t>
            </a:r>
            <a:r>
              <a:rPr lang="ja-JP" altLang="en-US" sz="1200">
                <a:latin typeface="ヒラギノ丸ゴ ProN W4"/>
                <a:ea typeface="ヒラギノ丸ゴ ProN W4"/>
                <a:cs typeface="ヒラギノ丸ゴ ProN W4"/>
              </a:rPr>
              <a:t>新入射器建設の</a:t>
            </a:r>
            <a:r>
              <a:rPr kumimoji="1" lang="ja-JP" altLang="en-US" sz="1200">
                <a:latin typeface="Hiragino Maru Gothic ProN W4" panose="020F0400000000000000" pitchFamily="34" charset="-128"/>
                <a:ea typeface="Hiragino Maru Gothic ProN W4" panose="020F0400000000000000" pitchFamily="34" charset="-128"/>
              </a:rPr>
              <a:t>概要</a:t>
            </a:r>
            <a:endParaRPr kumimoji="1"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kumimoji="1"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a:t>
            </a:r>
            <a:r>
              <a:rPr kumimoji="1" lang="en-US" altLang="ja-JP" sz="1200" dirty="0">
                <a:latin typeface="Hiragino Maru Gothic ProN W4" panose="020F0400000000000000" pitchFamily="34" charset="-128"/>
                <a:ea typeface="Hiragino Maru Gothic ProN W4" panose="020F0400000000000000" pitchFamily="34" charset="-128"/>
              </a:rPr>
              <a:t>1</a:t>
            </a:r>
            <a:r>
              <a:rPr kumimoji="1" lang="ja-JP" altLang="en-US" sz="1200">
                <a:latin typeface="Hiragino Maru Gothic ProN W4" panose="020F0400000000000000" pitchFamily="34" charset="-128"/>
                <a:ea typeface="Hiragino Maru Gothic ProN W4" panose="020F0400000000000000" pitchFamily="34" charset="-128"/>
              </a:rPr>
              <a:t> </a:t>
            </a:r>
            <a:r>
              <a:rPr kumimoji="1" lang="en-US" altLang="ja-JP" sz="1200" dirty="0">
                <a:latin typeface="Hiragino Maru Gothic ProN W4" panose="020F0400000000000000" pitchFamily="34" charset="-128"/>
                <a:ea typeface="Hiragino Maru Gothic ProN W4" panose="020F0400000000000000" pitchFamily="34" charset="-128"/>
              </a:rPr>
              <a:t>GeV</a:t>
            </a:r>
            <a:r>
              <a:rPr kumimoji="1" lang="ja-JP" altLang="en-US" sz="1200">
                <a:latin typeface="Hiragino Maru Gothic ProN W4" panose="020F0400000000000000" pitchFamily="34" charset="-128"/>
                <a:ea typeface="Hiragino Maru Gothic ProN W4" panose="020F0400000000000000" pitchFamily="34" charset="-128"/>
              </a:rPr>
              <a:t>線型加速器の停止にともない、</a:t>
            </a:r>
            <a:r>
              <a:rPr kumimoji="1" lang="en-US" altLang="ja-JP" sz="1200" dirty="0" err="1">
                <a:latin typeface="Hiragino Maru Gothic ProN W4" panose="020F0400000000000000" pitchFamily="34" charset="-128"/>
                <a:ea typeface="Hiragino Maru Gothic ProN W4" panose="020F0400000000000000" pitchFamily="34" charset="-128"/>
              </a:rPr>
              <a:t>NewSUBARU</a:t>
            </a:r>
            <a:r>
              <a:rPr kumimoji="1" lang="ja-JP" altLang="en-US" sz="1200">
                <a:latin typeface="Hiragino Maru Gothic ProN W4" panose="020F0400000000000000" pitchFamily="34" charset="-128"/>
                <a:ea typeface="Hiragino Maru Gothic ProN W4" panose="020F0400000000000000" pitchFamily="34" charset="-128"/>
              </a:rPr>
              <a:t>専用入射器の設置</a:t>
            </a:r>
            <a:endParaRPr kumimoji="1"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高安定、高信頼、コンパクトな線型加速器であること。</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省エネルギー運用、少人数での運転管理、保守性に優れていること。</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3GeV</a:t>
            </a:r>
            <a:r>
              <a:rPr lang="ja-JP" altLang="en-US" sz="1200">
                <a:latin typeface="Hiragino Maru Gothic ProN W4" panose="020F0400000000000000" pitchFamily="34" charset="-128"/>
                <a:ea typeface="Hiragino Maru Gothic ProN W4" panose="020F0400000000000000" pitchFamily="34" charset="-128"/>
              </a:rPr>
              <a:t>線型加速器と共通した設計理念とする。</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建設・ビームコミショングスケジュール</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2017</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加速器の設計開始</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2018</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クライストロンギャラリ建屋建設</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2020</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9</a:t>
            </a:r>
            <a:r>
              <a:rPr lang="ja-JP" altLang="en-US" sz="1200">
                <a:latin typeface="Hiragino Maru Gothic ProN W4" panose="020F0400000000000000" pitchFamily="34" charset="-128"/>
                <a:ea typeface="Hiragino Maru Gothic ProN W4" panose="020F0400000000000000" pitchFamily="34" charset="-128"/>
              </a:rPr>
              <a:t>月</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加速器機器の設置</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2021</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1</a:t>
            </a:r>
            <a:r>
              <a:rPr lang="ja-JP" altLang="en-US" sz="1200">
                <a:latin typeface="Hiragino Maru Gothic ProN W4" panose="020F0400000000000000" pitchFamily="34" charset="-128"/>
                <a:ea typeface="Hiragino Maru Gothic ProN W4" panose="020F0400000000000000" pitchFamily="34" charset="-128"/>
              </a:rPr>
              <a:t>月</a:t>
            </a:r>
            <a:r>
              <a:rPr lang="en-US" altLang="ja-JP" sz="1200" dirty="0">
                <a:latin typeface="Hiragino Maru Gothic ProN W4" panose="020F0400000000000000" pitchFamily="34" charset="-128"/>
                <a:ea typeface="Hiragino Maru Gothic ProN W4" panose="020F0400000000000000" pitchFamily="34" charset="-128"/>
              </a:rPr>
              <a:t>	RF</a:t>
            </a:r>
            <a:r>
              <a:rPr lang="ja-JP" altLang="en-US" sz="1200">
                <a:latin typeface="Hiragino Maru Gothic ProN W4" panose="020F0400000000000000" pitchFamily="34" charset="-128"/>
                <a:ea typeface="Hiragino Maru Gothic ProN W4" panose="020F0400000000000000" pitchFamily="34" charset="-128"/>
              </a:rPr>
              <a:t>コンディショニング</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2021</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2</a:t>
            </a:r>
            <a:r>
              <a:rPr lang="ja-JP" altLang="en-US" sz="1200">
                <a:latin typeface="Hiragino Maru Gothic ProN W4" panose="020F0400000000000000" pitchFamily="34" charset="-128"/>
                <a:ea typeface="Hiragino Maru Gothic ProN W4" panose="020F0400000000000000" pitchFamily="34" charset="-128"/>
              </a:rPr>
              <a:t>月</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ビームコミッショニング開始（</a:t>
            </a:r>
            <a:r>
              <a:rPr lang="en-US" altLang="ja-JP" sz="1200" dirty="0">
                <a:latin typeface="Hiragino Maru Gothic ProN W4" panose="020F0400000000000000" pitchFamily="34" charset="-128"/>
                <a:ea typeface="Hiragino Maru Gothic ProN W4" panose="020F0400000000000000" pitchFamily="34" charset="-128"/>
              </a:rPr>
              <a:t>3</a:t>
            </a:r>
            <a:r>
              <a:rPr lang="ja-JP" altLang="en-US" sz="1200">
                <a:latin typeface="Hiragino Maru Gothic ProN W4" panose="020F0400000000000000" pitchFamily="34" charset="-128"/>
                <a:ea typeface="Hiragino Maru Gothic ProN W4" panose="020F0400000000000000" pitchFamily="34" charset="-128"/>
              </a:rPr>
              <a:t>月に蓄積ビーム確認）</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nSpc>
                <a:spcPct val="150000"/>
              </a:lnSpc>
              <a:tabLst>
                <a:tab pos="1282700" algn="l"/>
              </a:tabLst>
            </a:pP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	2021</a:t>
            </a:r>
            <a:r>
              <a:rPr lang="ja-JP" altLang="en-US" sz="1200">
                <a:latin typeface="Hiragino Maru Gothic ProN W4" panose="020F0400000000000000" pitchFamily="34" charset="-128"/>
                <a:ea typeface="Hiragino Maru Gothic ProN W4" panose="020F0400000000000000" pitchFamily="34" charset="-128"/>
              </a:rPr>
              <a:t>年</a:t>
            </a:r>
            <a:r>
              <a:rPr lang="en-US" altLang="ja-JP" sz="1200" dirty="0">
                <a:latin typeface="Hiragino Maru Gothic ProN W4" panose="020F0400000000000000" pitchFamily="34" charset="-128"/>
                <a:ea typeface="Hiragino Maru Gothic ProN W4" panose="020F0400000000000000" pitchFamily="34" charset="-128"/>
              </a:rPr>
              <a:t>4</a:t>
            </a:r>
            <a:r>
              <a:rPr lang="ja-JP" altLang="en-US" sz="1200">
                <a:latin typeface="Hiragino Maru Gothic ProN W4" panose="020F0400000000000000" pitchFamily="34" charset="-128"/>
                <a:ea typeface="Hiragino Maru Gothic ProN W4" panose="020F0400000000000000" pitchFamily="34" charset="-128"/>
              </a:rPr>
              <a:t>月</a:t>
            </a: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利用運転開始</a:t>
            </a:r>
            <a:endParaRPr lang="en-US" altLang="ja-JP" sz="1200" dirty="0">
              <a:latin typeface="Hiragino Maru Gothic ProN W4" panose="020F0400000000000000" pitchFamily="34" charset="-128"/>
              <a:ea typeface="Hiragino Maru Gothic ProN W4" panose="020F0400000000000000" pitchFamily="34" charset="-128"/>
            </a:endParaRPr>
          </a:p>
        </p:txBody>
      </p:sp>
      <p:cxnSp>
        <p:nvCxnSpPr>
          <p:cNvPr id="15" name="直線矢印コネクタ 14">
            <a:extLst>
              <a:ext uri="{FF2B5EF4-FFF2-40B4-BE49-F238E27FC236}">
                <a16:creationId xmlns:a16="http://schemas.microsoft.com/office/drawing/2014/main" id="{4D624E90-DABA-4D4B-848E-91E08D1F9200}"/>
              </a:ext>
            </a:extLst>
          </p:cNvPr>
          <p:cNvCxnSpPr>
            <a:cxnSpLocks/>
          </p:cNvCxnSpPr>
          <p:nvPr/>
        </p:nvCxnSpPr>
        <p:spPr>
          <a:xfrm flipH="1" flipV="1">
            <a:off x="6866431" y="4699714"/>
            <a:ext cx="552578" cy="598644"/>
          </a:xfrm>
          <a:prstGeom prst="straightConnector1">
            <a:avLst/>
          </a:prstGeom>
          <a:ln w="38100">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69B61E86-77DD-5F43-91E2-B3DAEC28D507}"/>
              </a:ext>
            </a:extLst>
          </p:cNvPr>
          <p:cNvSpPr/>
          <p:nvPr/>
        </p:nvSpPr>
        <p:spPr>
          <a:xfrm>
            <a:off x="125283" y="671818"/>
            <a:ext cx="6062731" cy="797719"/>
          </a:xfrm>
          <a:prstGeom prst="rect">
            <a:avLst/>
          </a:prstGeom>
        </p:spPr>
        <p:txBody>
          <a:bodyPr wrap="square">
            <a:spAutoFit/>
          </a:bodyPr>
          <a:lstStyle/>
          <a:p>
            <a:pPr marL="225425" indent="-225425"/>
            <a:r>
              <a:rPr lang="ja-JP" altLang="en-US" sz="1200" u="sng">
                <a:latin typeface="ヒラギノ丸ゴ ProN W4"/>
                <a:ea typeface="ヒラギノ丸ゴ ProN W4"/>
                <a:cs typeface="ヒラギノ丸ゴ ProN W4"/>
              </a:rPr>
              <a:t>新型電子銃を用いた入射部を</a:t>
            </a:r>
            <a:r>
              <a:rPr lang="en-US" altLang="ja-JP" sz="1200" u="sng" dirty="0" err="1">
                <a:latin typeface="ヒラギノ丸ゴ ProN W4"/>
                <a:ea typeface="ヒラギノ丸ゴ ProN W4"/>
                <a:cs typeface="ヒラギノ丸ゴ ProN W4"/>
              </a:rPr>
              <a:t>NewSUBARU</a:t>
            </a:r>
            <a:r>
              <a:rPr lang="ja-JP" altLang="en-US" sz="1200" u="sng">
                <a:latin typeface="ヒラギノ丸ゴ ProN W4"/>
                <a:ea typeface="ヒラギノ丸ゴ ProN W4"/>
                <a:cs typeface="ヒラギノ丸ゴ ProN W4"/>
              </a:rPr>
              <a:t>新入射器として先行採用</a:t>
            </a:r>
            <a:endParaRPr lang="en-US" altLang="ja-JP" sz="1200" u="sng" dirty="0">
              <a:latin typeface="Hiragino Maru Gothic ProN W4" panose="020F0400000000000000" pitchFamily="34" charset="-128"/>
              <a:ea typeface="Hiragino Maru Gothic ProN W4" panose="020F0400000000000000" pitchFamily="34" charset="-128"/>
            </a:endParaRPr>
          </a:p>
          <a:p>
            <a:pPr marL="225425" indent="-225425">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次世代放射光施設</a:t>
            </a:r>
            <a:r>
              <a:rPr lang="en-US" altLang="ja-JP" sz="1200" dirty="0">
                <a:latin typeface="ヒラギノ丸ゴ ProN W4"/>
                <a:ea typeface="ヒラギノ丸ゴ ProN W4"/>
                <a:cs typeface="ヒラギノ丸ゴ ProN W4"/>
              </a:rPr>
              <a:t>3</a:t>
            </a:r>
            <a:r>
              <a:rPr lang="ja-JP" altLang="en-US" sz="1200">
                <a:latin typeface="ヒラギノ丸ゴ ProN W4"/>
                <a:ea typeface="ヒラギノ丸ゴ ProN W4"/>
                <a:cs typeface="ヒラギノ丸ゴ ProN W4"/>
              </a:rPr>
              <a:t> </a:t>
            </a:r>
            <a:r>
              <a:rPr lang="en-US" altLang="ja-JP" sz="1200" dirty="0">
                <a:latin typeface="ヒラギノ丸ゴ ProN W4"/>
                <a:ea typeface="ヒラギノ丸ゴ ProN W4"/>
                <a:cs typeface="ヒラギノ丸ゴ ProN W4"/>
              </a:rPr>
              <a:t>GeV</a:t>
            </a:r>
            <a:r>
              <a:rPr lang="ja-JP" altLang="en-US" sz="1200">
                <a:latin typeface="ヒラギノ丸ゴ ProN W4"/>
                <a:ea typeface="ヒラギノ丸ゴ ProN W4"/>
                <a:cs typeface="ヒラギノ丸ゴ ProN W4"/>
              </a:rPr>
              <a:t>線型加速器のプロトタイプとしての役割</a:t>
            </a:r>
            <a:endParaRPr lang="en-US" altLang="ja-JP" sz="1200" dirty="0">
              <a:latin typeface="ヒラギノ丸ゴ ProN W4"/>
              <a:ea typeface="ヒラギノ丸ゴ ProN W4"/>
              <a:cs typeface="ヒラギノ丸ゴ ProN W4"/>
            </a:endParaRPr>
          </a:p>
          <a:p>
            <a:pPr marL="225425" indent="-225425">
              <a:lnSpc>
                <a:spcPct val="150000"/>
              </a:lnSpc>
            </a:pPr>
            <a:r>
              <a:rPr lang="ja-JP" altLang="en-US" sz="1200">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ヒラギノ丸ゴ ProN W4"/>
                <a:ea typeface="ヒラギノ丸ゴ ProN W4"/>
                <a:cs typeface="ヒラギノ丸ゴ ProN W4"/>
              </a:rPr>
              <a:t>ビームコミッショニングの結果、利用施設加速器としての性能を確認</a:t>
            </a:r>
            <a:endParaRPr lang="en-US" altLang="ja-JP" sz="1200" dirty="0">
              <a:latin typeface="ヒラギノ丸ゴ ProN W4"/>
              <a:ea typeface="ヒラギノ丸ゴ ProN W4"/>
              <a:cs typeface="ヒラギノ丸ゴ ProN W4"/>
            </a:endParaRPr>
          </a:p>
        </p:txBody>
      </p:sp>
      <p:sp>
        <p:nvSpPr>
          <p:cNvPr id="18" name="テキスト ボックス 17">
            <a:extLst>
              <a:ext uri="{FF2B5EF4-FFF2-40B4-BE49-F238E27FC236}">
                <a16:creationId xmlns:a16="http://schemas.microsoft.com/office/drawing/2014/main" id="{66792ADA-1383-4242-A68B-9F9215D4C119}"/>
              </a:ext>
            </a:extLst>
          </p:cNvPr>
          <p:cNvSpPr txBox="1"/>
          <p:nvPr/>
        </p:nvSpPr>
        <p:spPr>
          <a:xfrm>
            <a:off x="5803822" y="5959633"/>
            <a:ext cx="3230372" cy="797719"/>
          </a:xfrm>
          <a:prstGeom prst="rect">
            <a:avLst/>
          </a:prstGeom>
          <a:solidFill>
            <a:srgbClr val="FFFFFF">
              <a:alpha val="89804"/>
            </a:srgbClr>
          </a:solidFill>
          <a:ln w="28575">
            <a:solidFill>
              <a:srgbClr val="0432FF">
                <a:alpha val="50196"/>
              </a:srgbClr>
            </a:solidFill>
          </a:ln>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・ビームオプティクス計算、機器配置、設計</a:t>
            </a:r>
            <a:endParaRPr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kumimoji="1" lang="ja-JP" altLang="en-US" sz="1200">
                <a:latin typeface="Hiragino Maru Gothic ProN W4" panose="020F0400000000000000" pitchFamily="34" charset="-128"/>
                <a:ea typeface="Hiragino Maru Gothic ProN W4" panose="020F0400000000000000" pitchFamily="34" charset="-128"/>
              </a:rPr>
              <a:t>・精密アライメント、付帯設備設計、製作</a:t>
            </a:r>
            <a:endParaRPr kumimoji="1" lang="en-US" altLang="ja-JP" sz="1200" dirty="0">
              <a:latin typeface="Hiragino Maru Gothic ProN W4" panose="020F0400000000000000" pitchFamily="34" charset="-128"/>
              <a:ea typeface="Hiragino Maru Gothic ProN W4" panose="020F0400000000000000" pitchFamily="34" charset="-128"/>
            </a:endParaRPr>
          </a:p>
          <a:p>
            <a:pPr>
              <a:lnSpc>
                <a:spcPct val="150000"/>
              </a:lnSpc>
            </a:pPr>
            <a:r>
              <a:rPr lang="ja-JP" altLang="en-US" sz="1200">
                <a:latin typeface="Hiragino Maru Gothic ProN W4" panose="020F0400000000000000" pitchFamily="34" charset="-128"/>
                <a:ea typeface="Hiragino Maru Gothic ProN W4" panose="020F0400000000000000" pitchFamily="34" charset="-128"/>
              </a:rPr>
              <a:t>・機器組立、配線など</a:t>
            </a:r>
            <a:endParaRPr kumimoji="1" lang="ja-JP" altLang="en-US" sz="1200">
              <a:latin typeface="Hiragino Maru Gothic ProN W4" panose="020F0400000000000000" pitchFamily="34" charset="-128"/>
              <a:ea typeface="Hiragino Maru Gothic ProN W4" panose="020F0400000000000000" pitchFamily="34" charset="-128"/>
            </a:endParaRPr>
          </a:p>
        </p:txBody>
      </p:sp>
      <p:cxnSp>
        <p:nvCxnSpPr>
          <p:cNvPr id="21" name="直線コネクタ 20">
            <a:extLst>
              <a:ext uri="{FF2B5EF4-FFF2-40B4-BE49-F238E27FC236}">
                <a16:creationId xmlns:a16="http://schemas.microsoft.com/office/drawing/2014/main" id="{F3EADBEF-4F01-7146-A7C0-07319A69C141}"/>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563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95C3F26-AAEF-1947-A27C-80F6879D1A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305" y="616976"/>
            <a:ext cx="8321368" cy="6241024"/>
          </a:xfrm>
          <a:prstGeom prst="rect">
            <a:avLst/>
          </a:prstGeom>
        </p:spPr>
      </p:pic>
      <p:sp>
        <p:nvSpPr>
          <p:cNvPr id="6" name="テキスト ボックス 5">
            <a:extLst>
              <a:ext uri="{FF2B5EF4-FFF2-40B4-BE49-F238E27FC236}">
                <a16:creationId xmlns:a16="http://schemas.microsoft.com/office/drawing/2014/main" id="{9971F4CF-D0EA-884B-BC76-044FF514EA43}"/>
              </a:ext>
            </a:extLst>
          </p:cNvPr>
          <p:cNvSpPr txBox="1"/>
          <p:nvPr/>
        </p:nvSpPr>
        <p:spPr>
          <a:xfrm>
            <a:off x="125284" y="126877"/>
            <a:ext cx="2900153" cy="400110"/>
          </a:xfrm>
          <a:prstGeom prst="rect">
            <a:avLst/>
          </a:prstGeom>
          <a:solidFill>
            <a:schemeClr val="bg1"/>
          </a:solidFill>
        </p:spPr>
        <p:txBody>
          <a:bodyPr wrap="none" rtlCol="0">
            <a:spAutoFit/>
          </a:bodyPr>
          <a:lstStyle/>
          <a:p>
            <a:r>
              <a:rPr lang="en-US" altLang="ja-JP" sz="2000" dirty="0" err="1">
                <a:latin typeface="ヒラギノ丸ゴ ProN W4"/>
                <a:ea typeface="ヒラギノ丸ゴ ProN W4"/>
                <a:cs typeface="ヒラギノ丸ゴ ProN W4"/>
              </a:rPr>
              <a:t>NewSUBARU</a:t>
            </a:r>
            <a:r>
              <a:rPr lang="ja-JP" altLang="en-US" sz="2000">
                <a:latin typeface="ヒラギノ丸ゴ ProN W4"/>
                <a:ea typeface="ヒラギノ丸ゴ ProN W4"/>
                <a:cs typeface="ヒラギノ丸ゴ ProN W4"/>
              </a:rPr>
              <a:t>新入射器</a:t>
            </a:r>
            <a:endParaRPr lang="en-US" altLang="ja-JP" sz="2000" dirty="0">
              <a:latin typeface="ヒラギノ丸ゴ ProN W4"/>
              <a:ea typeface="ヒラギノ丸ゴ ProN W4"/>
              <a:cs typeface="ヒラギノ丸ゴ ProN W4"/>
            </a:endParaRPr>
          </a:p>
        </p:txBody>
      </p:sp>
      <p:sp>
        <p:nvSpPr>
          <p:cNvPr id="2" name="正方形/長方形 1">
            <a:extLst>
              <a:ext uri="{FF2B5EF4-FFF2-40B4-BE49-F238E27FC236}">
                <a16:creationId xmlns:a16="http://schemas.microsoft.com/office/drawing/2014/main" id="{0D429C47-146D-3F4F-9B07-B97F99B9E5C7}"/>
              </a:ext>
            </a:extLst>
          </p:cNvPr>
          <p:cNvSpPr/>
          <p:nvPr/>
        </p:nvSpPr>
        <p:spPr>
          <a:xfrm>
            <a:off x="506689" y="694321"/>
            <a:ext cx="7300880" cy="369332"/>
          </a:xfrm>
          <a:prstGeom prst="rect">
            <a:avLst/>
          </a:prstGeom>
          <a:solidFill>
            <a:srgbClr val="FFFFFF">
              <a:alpha val="80000"/>
            </a:srgbClr>
          </a:solidFill>
        </p:spPr>
        <p:txBody>
          <a:bodyPr wrap="square">
            <a:spAutoFit/>
          </a:bodyPr>
          <a:lstStyle/>
          <a:p>
            <a:r>
              <a:rPr lang="en-US" altLang="ja-JP" dirty="0">
                <a:latin typeface="ヒラギノ丸ゴ ProN W4"/>
                <a:ea typeface="ヒラギノ丸ゴ ProN W4"/>
                <a:cs typeface="ヒラギノ丸ゴ ProN W4"/>
              </a:rPr>
              <a:t>50</a:t>
            </a:r>
            <a:r>
              <a:rPr lang="ja-JP" altLang="en-US">
                <a:latin typeface="ヒラギノ丸ゴ ProN W4"/>
                <a:ea typeface="ヒラギノ丸ゴ ProN W4"/>
                <a:cs typeface="ヒラギノ丸ゴ ProN W4"/>
              </a:rPr>
              <a:t> </a:t>
            </a:r>
            <a:r>
              <a:rPr lang="en-US" altLang="ja-JP" dirty="0">
                <a:latin typeface="ヒラギノ丸ゴ ProN W4"/>
                <a:ea typeface="ヒラギノ丸ゴ ProN W4"/>
                <a:cs typeface="ヒラギノ丸ゴ ProN W4"/>
              </a:rPr>
              <a:t>kV</a:t>
            </a:r>
            <a:r>
              <a:rPr lang="ja-JP" altLang="en-US">
                <a:latin typeface="ヒラギノ丸ゴ ProN W4"/>
                <a:ea typeface="ヒラギノ丸ゴ ProN W4"/>
                <a:cs typeface="ヒラギノ丸ゴ ProN W4"/>
              </a:rPr>
              <a:t>電子銃、</a:t>
            </a:r>
            <a:r>
              <a:rPr lang="en-US" altLang="ja-JP" dirty="0">
                <a:latin typeface="ヒラギノ丸ゴ ProN W4"/>
                <a:ea typeface="ヒラギノ丸ゴ ProN W4"/>
                <a:cs typeface="ヒラギノ丸ゴ ProN W4"/>
              </a:rPr>
              <a:t>238</a:t>
            </a:r>
            <a:r>
              <a:rPr lang="ja-JP" altLang="en-US">
                <a:latin typeface="ヒラギノ丸ゴ ProN W4"/>
                <a:ea typeface="ヒラギノ丸ゴ ProN W4"/>
                <a:cs typeface="ヒラギノ丸ゴ ProN W4"/>
              </a:rPr>
              <a:t> </a:t>
            </a:r>
            <a:r>
              <a:rPr lang="en-US" altLang="ja-JP" dirty="0">
                <a:latin typeface="ヒラギノ丸ゴ ProN W4"/>
                <a:ea typeface="ヒラギノ丸ゴ ProN W4"/>
                <a:cs typeface="ヒラギノ丸ゴ ProN W4"/>
              </a:rPr>
              <a:t>MHz</a:t>
            </a:r>
            <a:r>
              <a:rPr lang="ja-JP" altLang="en-US">
                <a:latin typeface="ヒラギノ丸ゴ ProN W4"/>
                <a:ea typeface="ヒラギノ丸ゴ ProN W4"/>
                <a:cs typeface="ヒラギノ丸ゴ ProN W4"/>
              </a:rPr>
              <a:t> </a:t>
            </a:r>
            <a:r>
              <a:rPr lang="en-US" altLang="ja-JP" dirty="0">
                <a:latin typeface="ヒラギノ丸ゴ ProN W4"/>
                <a:ea typeface="ヒラギノ丸ゴ ProN W4"/>
                <a:cs typeface="ヒラギノ丸ゴ ProN W4"/>
              </a:rPr>
              <a:t>RF</a:t>
            </a:r>
            <a:r>
              <a:rPr lang="ja-JP" altLang="en-US">
                <a:latin typeface="ヒラギノ丸ゴ ProN W4"/>
                <a:ea typeface="ヒラギノ丸ゴ ProN W4"/>
                <a:cs typeface="ヒラギノ丸ゴ ProN W4"/>
              </a:rPr>
              <a:t>空胴、</a:t>
            </a:r>
            <a:r>
              <a:rPr lang="en-US" altLang="ja-JP" dirty="0">
                <a:latin typeface="ヒラギノ丸ゴ ProN W4"/>
                <a:ea typeface="ヒラギノ丸ゴ ProN W4"/>
                <a:cs typeface="ヒラギノ丸ゴ ProN W4"/>
              </a:rPr>
              <a:t>476</a:t>
            </a:r>
            <a:r>
              <a:rPr lang="ja-JP" altLang="en-US">
                <a:latin typeface="ヒラギノ丸ゴ ProN W4"/>
                <a:ea typeface="ヒラギノ丸ゴ ProN W4"/>
                <a:cs typeface="ヒラギノ丸ゴ ProN W4"/>
              </a:rPr>
              <a:t> </a:t>
            </a:r>
            <a:r>
              <a:rPr lang="en-US" altLang="ja-JP" dirty="0">
                <a:latin typeface="ヒラギノ丸ゴ ProN W4"/>
                <a:ea typeface="ヒラギノ丸ゴ ProN W4"/>
                <a:cs typeface="ヒラギノ丸ゴ ProN W4"/>
              </a:rPr>
              <a:t>MHz SHB</a:t>
            </a:r>
            <a:r>
              <a:rPr lang="ja-JP" altLang="en-US">
                <a:latin typeface="ヒラギノ丸ゴ ProN W4"/>
                <a:ea typeface="ヒラギノ丸ゴ ProN W4"/>
                <a:cs typeface="ヒラギノ丸ゴ ProN W4"/>
              </a:rPr>
              <a:t>、</a:t>
            </a:r>
            <a:r>
              <a:rPr lang="en-US" altLang="ja-JP" dirty="0">
                <a:latin typeface="ヒラギノ丸ゴ ProN W4"/>
                <a:ea typeface="ヒラギノ丸ゴ ProN W4"/>
                <a:cs typeface="ヒラギノ丸ゴ ProN W4"/>
              </a:rPr>
              <a:t>S</a:t>
            </a:r>
            <a:r>
              <a:rPr lang="ja-JP" altLang="en-US">
                <a:latin typeface="ヒラギノ丸ゴ ProN W4"/>
                <a:ea typeface="ヒラギノ丸ゴ ProN W4"/>
                <a:cs typeface="ヒラギノ丸ゴ ProN W4"/>
              </a:rPr>
              <a:t>バンド加速管</a:t>
            </a:r>
            <a:endParaRPr lang="en-US" altLang="ja-JP" dirty="0">
              <a:latin typeface="ヒラギノ丸ゴ ProN W4"/>
              <a:ea typeface="ヒラギノ丸ゴ ProN W4"/>
              <a:cs typeface="ヒラギノ丸ゴ ProN W4"/>
            </a:endParaRPr>
          </a:p>
        </p:txBody>
      </p:sp>
      <p:cxnSp>
        <p:nvCxnSpPr>
          <p:cNvPr id="16" name="直線コネクタ 15">
            <a:extLst>
              <a:ext uri="{FF2B5EF4-FFF2-40B4-BE49-F238E27FC236}">
                <a16:creationId xmlns:a16="http://schemas.microsoft.com/office/drawing/2014/main" id="{649670C0-6754-EF4A-9CBB-C172AD507354}"/>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677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E8CE17-77D4-AD48-995E-7CAFF4B6E6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305" y="599301"/>
            <a:ext cx="8344932" cy="6258699"/>
          </a:xfrm>
          <a:prstGeom prst="rect">
            <a:avLst/>
          </a:prstGeom>
        </p:spPr>
      </p:pic>
      <p:sp>
        <p:nvSpPr>
          <p:cNvPr id="5" name="正方形/長方形 4">
            <a:extLst>
              <a:ext uri="{FF2B5EF4-FFF2-40B4-BE49-F238E27FC236}">
                <a16:creationId xmlns:a16="http://schemas.microsoft.com/office/drawing/2014/main" id="{3741DE91-EAC2-D24D-A74E-AD84F8066B56}"/>
              </a:ext>
            </a:extLst>
          </p:cNvPr>
          <p:cNvSpPr/>
          <p:nvPr/>
        </p:nvSpPr>
        <p:spPr>
          <a:xfrm>
            <a:off x="506689" y="694321"/>
            <a:ext cx="1724636" cy="369332"/>
          </a:xfrm>
          <a:prstGeom prst="rect">
            <a:avLst/>
          </a:prstGeom>
          <a:solidFill>
            <a:srgbClr val="FFFFFF">
              <a:alpha val="80000"/>
            </a:srgbClr>
          </a:solidFill>
        </p:spPr>
        <p:txBody>
          <a:bodyPr wrap="square">
            <a:spAutoFit/>
          </a:bodyPr>
          <a:lstStyle/>
          <a:p>
            <a:r>
              <a:rPr lang="en-US" altLang="ja-JP" dirty="0">
                <a:latin typeface="ヒラギノ丸ゴ ProN W4"/>
                <a:ea typeface="ヒラギノ丸ゴ ProN W4"/>
                <a:cs typeface="ヒラギノ丸ゴ ProN W4"/>
              </a:rPr>
              <a:t>C</a:t>
            </a:r>
            <a:r>
              <a:rPr lang="ja-JP" altLang="en-US">
                <a:latin typeface="ヒラギノ丸ゴ ProN W4"/>
                <a:ea typeface="ヒラギノ丸ゴ ProN W4"/>
                <a:cs typeface="ヒラギノ丸ゴ ProN W4"/>
              </a:rPr>
              <a:t>バンド加速器</a:t>
            </a:r>
            <a:endParaRPr lang="en-US" altLang="ja-JP" dirty="0">
              <a:latin typeface="ヒラギノ丸ゴ ProN W4"/>
              <a:ea typeface="ヒラギノ丸ゴ ProN W4"/>
              <a:cs typeface="ヒラギノ丸ゴ ProN W4"/>
            </a:endParaRPr>
          </a:p>
        </p:txBody>
      </p:sp>
      <p:sp>
        <p:nvSpPr>
          <p:cNvPr id="6" name="テキスト ボックス 5">
            <a:extLst>
              <a:ext uri="{FF2B5EF4-FFF2-40B4-BE49-F238E27FC236}">
                <a16:creationId xmlns:a16="http://schemas.microsoft.com/office/drawing/2014/main" id="{6EBFAE3D-10C0-D141-8374-B08568D57E1B}"/>
              </a:ext>
            </a:extLst>
          </p:cNvPr>
          <p:cNvSpPr txBox="1"/>
          <p:nvPr/>
        </p:nvSpPr>
        <p:spPr>
          <a:xfrm>
            <a:off x="125284" y="126877"/>
            <a:ext cx="2900153" cy="400110"/>
          </a:xfrm>
          <a:prstGeom prst="rect">
            <a:avLst/>
          </a:prstGeom>
          <a:solidFill>
            <a:schemeClr val="bg1"/>
          </a:solidFill>
        </p:spPr>
        <p:txBody>
          <a:bodyPr wrap="none" rtlCol="0">
            <a:spAutoFit/>
          </a:bodyPr>
          <a:lstStyle/>
          <a:p>
            <a:r>
              <a:rPr lang="en-US" altLang="ja-JP" sz="2000" dirty="0" err="1">
                <a:latin typeface="ヒラギノ丸ゴ ProN W4"/>
                <a:ea typeface="ヒラギノ丸ゴ ProN W4"/>
                <a:cs typeface="ヒラギノ丸ゴ ProN W4"/>
              </a:rPr>
              <a:t>NewSUBARU</a:t>
            </a:r>
            <a:r>
              <a:rPr lang="ja-JP" altLang="en-US" sz="2000">
                <a:latin typeface="ヒラギノ丸ゴ ProN W4"/>
                <a:ea typeface="ヒラギノ丸ゴ ProN W4"/>
                <a:cs typeface="ヒラギノ丸ゴ ProN W4"/>
              </a:rPr>
              <a:t>新入射器</a:t>
            </a:r>
            <a:endParaRPr lang="en-US" altLang="ja-JP" sz="2000" dirty="0">
              <a:latin typeface="ヒラギノ丸ゴ ProN W4"/>
              <a:ea typeface="ヒラギノ丸ゴ ProN W4"/>
              <a:cs typeface="ヒラギノ丸ゴ ProN W4"/>
            </a:endParaRPr>
          </a:p>
        </p:txBody>
      </p:sp>
      <p:cxnSp>
        <p:nvCxnSpPr>
          <p:cNvPr id="7" name="直線コネクタ 6">
            <a:extLst>
              <a:ext uri="{FF2B5EF4-FFF2-40B4-BE49-F238E27FC236}">
                <a16:creationId xmlns:a16="http://schemas.microsoft.com/office/drawing/2014/main" id="{C73CA284-ABAA-2042-9298-23BA3F50EE64}"/>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38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6707D51-77A7-F447-9FD1-131C2E4580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353" y="1057490"/>
            <a:ext cx="8519984" cy="2251198"/>
          </a:xfrm>
          <a:prstGeom prst="rect">
            <a:avLst/>
          </a:prstGeom>
        </p:spPr>
      </p:pic>
      <p:sp>
        <p:nvSpPr>
          <p:cNvPr id="4" name="正方形/長方形 3">
            <a:extLst>
              <a:ext uri="{FF2B5EF4-FFF2-40B4-BE49-F238E27FC236}">
                <a16:creationId xmlns:a16="http://schemas.microsoft.com/office/drawing/2014/main" id="{409B4339-3C4C-2548-B09F-C7C2564C85AC}"/>
              </a:ext>
            </a:extLst>
          </p:cNvPr>
          <p:cNvSpPr/>
          <p:nvPr/>
        </p:nvSpPr>
        <p:spPr>
          <a:xfrm>
            <a:off x="1146493" y="872824"/>
            <a:ext cx="1444626"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238-MHz cavity</a:t>
            </a:r>
          </a:p>
        </p:txBody>
      </p:sp>
      <p:sp>
        <p:nvSpPr>
          <p:cNvPr id="5" name="正方形/長方形 4">
            <a:extLst>
              <a:ext uri="{FF2B5EF4-FFF2-40B4-BE49-F238E27FC236}">
                <a16:creationId xmlns:a16="http://schemas.microsoft.com/office/drawing/2014/main" id="{B03F6FC3-1777-5E4E-B5AE-C14DC2182843}"/>
              </a:ext>
            </a:extLst>
          </p:cNvPr>
          <p:cNvSpPr/>
          <p:nvPr/>
        </p:nvSpPr>
        <p:spPr>
          <a:xfrm>
            <a:off x="3974884" y="872823"/>
            <a:ext cx="1225015"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476MHz SHB</a:t>
            </a:r>
          </a:p>
        </p:txBody>
      </p:sp>
      <p:sp>
        <p:nvSpPr>
          <p:cNvPr id="6" name="正方形/長方形 5">
            <a:extLst>
              <a:ext uri="{FF2B5EF4-FFF2-40B4-BE49-F238E27FC236}">
                <a16:creationId xmlns:a16="http://schemas.microsoft.com/office/drawing/2014/main" id="{25D02334-CFD2-674B-B901-EDD5C2242479}"/>
              </a:ext>
            </a:extLst>
          </p:cNvPr>
          <p:cNvSpPr/>
          <p:nvPr/>
        </p:nvSpPr>
        <p:spPr>
          <a:xfrm>
            <a:off x="7301765" y="872824"/>
            <a:ext cx="755335"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SB acc.</a:t>
            </a:r>
          </a:p>
        </p:txBody>
      </p:sp>
      <p:sp>
        <p:nvSpPr>
          <p:cNvPr id="7" name="正方形/長方形 6">
            <a:extLst>
              <a:ext uri="{FF2B5EF4-FFF2-40B4-BE49-F238E27FC236}">
                <a16:creationId xmlns:a16="http://schemas.microsoft.com/office/drawing/2014/main" id="{494AC7A7-5951-404A-BE57-D5DF46F7F5E4}"/>
              </a:ext>
            </a:extLst>
          </p:cNvPr>
          <p:cNvSpPr/>
          <p:nvPr/>
        </p:nvSpPr>
        <p:spPr>
          <a:xfrm>
            <a:off x="185353" y="872823"/>
            <a:ext cx="631904"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E-gun</a:t>
            </a:r>
          </a:p>
        </p:txBody>
      </p:sp>
      <p:graphicFrame>
        <p:nvGraphicFramePr>
          <p:cNvPr id="8" name="表 7">
            <a:extLst>
              <a:ext uri="{FF2B5EF4-FFF2-40B4-BE49-F238E27FC236}">
                <a16:creationId xmlns:a16="http://schemas.microsoft.com/office/drawing/2014/main" id="{3CF60606-F519-3B46-9F8A-CBA5D0ECCA31}"/>
              </a:ext>
            </a:extLst>
          </p:cNvPr>
          <p:cNvGraphicFramePr>
            <a:graphicFrameLocks noGrp="1"/>
          </p:cNvGraphicFramePr>
          <p:nvPr>
            <p:extLst/>
          </p:nvPr>
        </p:nvGraphicFramePr>
        <p:xfrm>
          <a:off x="325255" y="4167419"/>
          <a:ext cx="8320463" cy="2225040"/>
        </p:xfrm>
        <a:graphic>
          <a:graphicData uri="http://schemas.openxmlformats.org/drawingml/2006/table">
            <a:tbl>
              <a:tblPr firstRow="1" bandRow="1">
                <a:tableStyleId>{5C22544A-7EE6-4342-B048-85BDC9FD1C3A}</a:tableStyleId>
              </a:tblPr>
              <a:tblGrid>
                <a:gridCol w="2513309">
                  <a:extLst>
                    <a:ext uri="{9D8B030D-6E8A-4147-A177-3AD203B41FA5}">
                      <a16:colId xmlns:a16="http://schemas.microsoft.com/office/drawing/2014/main" val="3522338393"/>
                    </a:ext>
                  </a:extLst>
                </a:gridCol>
                <a:gridCol w="2903577">
                  <a:extLst>
                    <a:ext uri="{9D8B030D-6E8A-4147-A177-3AD203B41FA5}">
                      <a16:colId xmlns:a16="http://schemas.microsoft.com/office/drawing/2014/main" val="242447035"/>
                    </a:ext>
                  </a:extLst>
                </a:gridCol>
                <a:gridCol w="2903577">
                  <a:extLst>
                    <a:ext uri="{9D8B030D-6E8A-4147-A177-3AD203B41FA5}">
                      <a16:colId xmlns:a16="http://schemas.microsoft.com/office/drawing/2014/main" val="2817321710"/>
                    </a:ext>
                  </a:extLst>
                </a:gridCol>
              </a:tblGrid>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Beam parameter</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Design</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Measurement (typical)</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1580567880"/>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Beam charge</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 0.4 </a:t>
                      </a:r>
                      <a:r>
                        <a:rPr kumimoji="1" lang="en-US" altLang="ja-JP" sz="1600" dirty="0" err="1">
                          <a:latin typeface="Hiragino Maru Gothic ProN W4" panose="020F0400000000000000" pitchFamily="34" charset="-128"/>
                          <a:ea typeface="Hiragino Maru Gothic ProN W4" panose="020F0400000000000000" pitchFamily="34" charset="-128"/>
                        </a:rPr>
                        <a:t>nC</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0.3 </a:t>
                      </a:r>
                      <a:r>
                        <a:rPr kumimoji="1" lang="en-US" altLang="ja-JP" sz="1600" dirty="0" err="1">
                          <a:latin typeface="Hiragino Maru Gothic ProN W4" panose="020F0400000000000000" pitchFamily="34" charset="-128"/>
                          <a:ea typeface="Hiragino Maru Gothic ProN W4" panose="020F0400000000000000" pitchFamily="34" charset="-128"/>
                        </a:rPr>
                        <a:t>nC</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030792641"/>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Energy </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55 MeV</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55.5 MeV</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792366158"/>
                  </a:ext>
                </a:extLst>
              </a:tr>
              <a:tr h="370840">
                <a:tc>
                  <a:txBody>
                    <a:bodyPr/>
                    <a:lstStyle/>
                    <a:p>
                      <a:r>
                        <a:rPr kumimoji="1" lang="en-US" altLang="ja-JP" sz="1600" dirty="0" err="1">
                          <a:latin typeface="Hiragino Maru Gothic ProN W4" panose="020F0400000000000000" pitchFamily="34" charset="-128"/>
                          <a:ea typeface="Hiragino Maru Gothic ProN W4" panose="020F0400000000000000" pitchFamily="34" charset="-128"/>
                        </a:rPr>
                        <a:t>dE</a:t>
                      </a:r>
                      <a:r>
                        <a:rPr kumimoji="1" lang="en-US" altLang="ja-JP" sz="1600" dirty="0">
                          <a:latin typeface="Hiragino Maru Gothic ProN W4" panose="020F0400000000000000" pitchFamily="34" charset="-128"/>
                          <a:ea typeface="Hiragino Maru Gothic ProN W4" panose="020F0400000000000000" pitchFamily="34" charset="-128"/>
                        </a:rPr>
                        <a:t>/E</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&lt; 1%</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1.2%</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60709414"/>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Bunch length</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5 </a:t>
                      </a:r>
                      <a:r>
                        <a:rPr kumimoji="1" lang="en-US" altLang="ja-JP" sz="1600" dirty="0" err="1">
                          <a:latin typeface="Hiragino Maru Gothic ProN W4" panose="020F0400000000000000" pitchFamily="34" charset="-128"/>
                          <a:ea typeface="Hiragino Maru Gothic ProN W4" panose="020F0400000000000000" pitchFamily="34" charset="-128"/>
                        </a:rPr>
                        <a:t>ps</a:t>
                      </a:r>
                      <a:r>
                        <a:rPr kumimoji="1" lang="en-US" altLang="ja-JP" sz="1600" dirty="0">
                          <a:latin typeface="Hiragino Maru Gothic ProN W4" panose="020F0400000000000000" pitchFamily="34" charset="-128"/>
                          <a:ea typeface="Hiragino Maru Gothic ProN W4" panose="020F0400000000000000" pitchFamily="34" charset="-128"/>
                        </a:rPr>
                        <a:t> (FWHM)</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&lt; 5 </a:t>
                      </a:r>
                      <a:r>
                        <a:rPr kumimoji="1" lang="en-US" altLang="ja-JP" sz="1600" dirty="0" err="1">
                          <a:latin typeface="Hiragino Maru Gothic ProN W4" panose="020F0400000000000000" pitchFamily="34" charset="-128"/>
                          <a:ea typeface="Hiragino Maru Gothic ProN W4" panose="020F0400000000000000" pitchFamily="34" charset="-128"/>
                        </a:rPr>
                        <a:t>ps</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2979543077"/>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Normalized emittance</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7 mm </a:t>
                      </a:r>
                      <a:r>
                        <a:rPr kumimoji="1" lang="en-US" altLang="ja-JP" sz="1600" dirty="0" err="1">
                          <a:latin typeface="Hiragino Maru Gothic ProN W4" panose="020F0400000000000000" pitchFamily="34" charset="-128"/>
                          <a:ea typeface="Hiragino Maru Gothic ProN W4" panose="020F0400000000000000" pitchFamily="34" charset="-128"/>
                        </a:rPr>
                        <a:t>mrad</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7 - 10 mm </a:t>
                      </a:r>
                      <a:r>
                        <a:rPr kumimoji="1" lang="en-US" altLang="ja-JP" sz="1600" dirty="0" err="1">
                          <a:latin typeface="Hiragino Maru Gothic ProN W4" panose="020F0400000000000000" pitchFamily="34" charset="-128"/>
                          <a:ea typeface="Hiragino Maru Gothic ProN W4" panose="020F0400000000000000" pitchFamily="34" charset="-128"/>
                        </a:rPr>
                        <a:t>mrad</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200091991"/>
                  </a:ext>
                </a:extLst>
              </a:tr>
            </a:tbl>
          </a:graphicData>
        </a:graphic>
      </p:graphicFrame>
      <p:cxnSp>
        <p:nvCxnSpPr>
          <p:cNvPr id="9" name="直線矢印コネクタ 8">
            <a:extLst>
              <a:ext uri="{FF2B5EF4-FFF2-40B4-BE49-F238E27FC236}">
                <a16:creationId xmlns:a16="http://schemas.microsoft.com/office/drawing/2014/main" id="{883554D2-51B0-9D4E-84EC-DDA4C4F70422}"/>
              </a:ext>
            </a:extLst>
          </p:cNvPr>
          <p:cNvCxnSpPr/>
          <p:nvPr/>
        </p:nvCxnSpPr>
        <p:spPr>
          <a:xfrm>
            <a:off x="325255" y="3724249"/>
            <a:ext cx="6696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a:extLst>
              <a:ext uri="{FF2B5EF4-FFF2-40B4-BE49-F238E27FC236}">
                <a16:creationId xmlns:a16="http://schemas.microsoft.com/office/drawing/2014/main" id="{DC1BAB56-F47A-3943-8D93-2DFF594F99B3}"/>
              </a:ext>
            </a:extLst>
          </p:cNvPr>
          <p:cNvSpPr/>
          <p:nvPr/>
        </p:nvSpPr>
        <p:spPr>
          <a:xfrm>
            <a:off x="3326846" y="3554973"/>
            <a:ext cx="692818" cy="338554"/>
          </a:xfrm>
          <a:prstGeom prst="rect">
            <a:avLst/>
          </a:prstGeom>
          <a:solidFill>
            <a:schemeClr val="bg1"/>
          </a:solidFill>
        </p:spPr>
        <p:txBody>
          <a:bodyPr wrap="none">
            <a:spAutoFit/>
          </a:bodyPr>
          <a:lstStyle/>
          <a:p>
            <a:r>
              <a:rPr lang="en-US" altLang="ja-JP" sz="1600" dirty="0">
                <a:latin typeface="Hiragino Maru Gothic ProN W4" panose="020F0400000000000000" pitchFamily="34" charset="-128"/>
                <a:ea typeface="Hiragino Maru Gothic ProN W4" panose="020F0400000000000000" pitchFamily="34" charset="-128"/>
              </a:rPr>
              <a:t>2.5m</a:t>
            </a:r>
          </a:p>
        </p:txBody>
      </p:sp>
      <p:cxnSp>
        <p:nvCxnSpPr>
          <p:cNvPr id="11" name="直線コネクタ 10">
            <a:extLst>
              <a:ext uri="{FF2B5EF4-FFF2-40B4-BE49-F238E27FC236}">
                <a16:creationId xmlns:a16="http://schemas.microsoft.com/office/drawing/2014/main" id="{103D1E4B-E8D7-A249-A56C-90ED3E7C468A}"/>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1703044C-9507-B544-8B73-30C61FFCB017}"/>
              </a:ext>
            </a:extLst>
          </p:cNvPr>
          <p:cNvSpPr txBox="1"/>
          <p:nvPr/>
        </p:nvSpPr>
        <p:spPr>
          <a:xfrm>
            <a:off x="125284" y="126877"/>
            <a:ext cx="4544834"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入射部レイアウトとビームパラメータ</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26498542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3374A4CA-7978-9F49-88C6-247A415841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796" y="3768808"/>
            <a:ext cx="1980000" cy="2990001"/>
          </a:xfrm>
          <a:prstGeom prst="rect">
            <a:avLst/>
          </a:prstGeom>
        </p:spPr>
      </p:pic>
      <p:pic>
        <p:nvPicPr>
          <p:cNvPr id="41" name="図 40">
            <a:extLst>
              <a:ext uri="{FF2B5EF4-FFF2-40B4-BE49-F238E27FC236}">
                <a16:creationId xmlns:a16="http://schemas.microsoft.com/office/drawing/2014/main" id="{67C4EE89-91B0-754F-B434-E8DB33B78C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4542" y="3768808"/>
            <a:ext cx="1980000" cy="2990000"/>
          </a:xfrm>
          <a:prstGeom prst="rect">
            <a:avLst/>
          </a:prstGeom>
        </p:spPr>
      </p:pic>
      <p:pic>
        <p:nvPicPr>
          <p:cNvPr id="43" name="図 42">
            <a:extLst>
              <a:ext uri="{FF2B5EF4-FFF2-40B4-BE49-F238E27FC236}">
                <a16:creationId xmlns:a16="http://schemas.microsoft.com/office/drawing/2014/main" id="{CDDFDA29-11C9-514A-8F40-91AACB68FF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3288" y="3768808"/>
            <a:ext cx="1980000" cy="2990000"/>
          </a:xfrm>
          <a:prstGeom prst="rect">
            <a:avLst/>
          </a:prstGeom>
        </p:spPr>
      </p:pic>
      <p:pic>
        <p:nvPicPr>
          <p:cNvPr id="45" name="図 44">
            <a:extLst>
              <a:ext uri="{FF2B5EF4-FFF2-40B4-BE49-F238E27FC236}">
                <a16:creationId xmlns:a16="http://schemas.microsoft.com/office/drawing/2014/main" id="{80E24DA8-08CB-FB44-8204-BD1D96FB05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12034" y="3768808"/>
            <a:ext cx="1980000" cy="2990000"/>
          </a:xfrm>
          <a:prstGeom prst="rect">
            <a:avLst/>
          </a:prstGeom>
        </p:spPr>
      </p:pic>
      <p:pic>
        <p:nvPicPr>
          <p:cNvPr id="3" name="図 2">
            <a:extLst>
              <a:ext uri="{FF2B5EF4-FFF2-40B4-BE49-F238E27FC236}">
                <a16:creationId xmlns:a16="http://schemas.microsoft.com/office/drawing/2014/main" id="{2E879256-2E69-D34B-B61A-177AF277EF6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353" y="1057490"/>
            <a:ext cx="8519984" cy="2251198"/>
          </a:xfrm>
          <a:prstGeom prst="rect">
            <a:avLst/>
          </a:prstGeom>
        </p:spPr>
      </p:pic>
      <p:sp>
        <p:nvSpPr>
          <p:cNvPr id="7" name="正方形/長方形 6">
            <a:extLst>
              <a:ext uri="{FF2B5EF4-FFF2-40B4-BE49-F238E27FC236}">
                <a16:creationId xmlns:a16="http://schemas.microsoft.com/office/drawing/2014/main" id="{148493FF-1E56-B245-B27F-604DC0C5B611}"/>
              </a:ext>
            </a:extLst>
          </p:cNvPr>
          <p:cNvSpPr/>
          <p:nvPr/>
        </p:nvSpPr>
        <p:spPr>
          <a:xfrm>
            <a:off x="1146493" y="872824"/>
            <a:ext cx="1449436"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238-MHz cavity</a:t>
            </a:r>
          </a:p>
        </p:txBody>
      </p:sp>
      <p:sp>
        <p:nvSpPr>
          <p:cNvPr id="8" name="正方形/長方形 7">
            <a:extLst>
              <a:ext uri="{FF2B5EF4-FFF2-40B4-BE49-F238E27FC236}">
                <a16:creationId xmlns:a16="http://schemas.microsoft.com/office/drawing/2014/main" id="{8D7AF3DA-6707-4C44-866D-9BB843F368F5}"/>
              </a:ext>
            </a:extLst>
          </p:cNvPr>
          <p:cNvSpPr/>
          <p:nvPr/>
        </p:nvSpPr>
        <p:spPr>
          <a:xfrm>
            <a:off x="3974884" y="872823"/>
            <a:ext cx="1225015"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476MHz SHB</a:t>
            </a:r>
          </a:p>
        </p:txBody>
      </p:sp>
      <p:sp>
        <p:nvSpPr>
          <p:cNvPr id="9" name="正方形/長方形 8">
            <a:extLst>
              <a:ext uri="{FF2B5EF4-FFF2-40B4-BE49-F238E27FC236}">
                <a16:creationId xmlns:a16="http://schemas.microsoft.com/office/drawing/2014/main" id="{E60D8C87-694C-F342-AD04-5EEE8276DCC0}"/>
              </a:ext>
            </a:extLst>
          </p:cNvPr>
          <p:cNvSpPr/>
          <p:nvPr/>
        </p:nvSpPr>
        <p:spPr>
          <a:xfrm>
            <a:off x="7301765" y="872824"/>
            <a:ext cx="755335"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SB acc.</a:t>
            </a:r>
          </a:p>
        </p:txBody>
      </p:sp>
      <p:sp>
        <p:nvSpPr>
          <p:cNvPr id="11" name="正方形/長方形 10">
            <a:extLst>
              <a:ext uri="{FF2B5EF4-FFF2-40B4-BE49-F238E27FC236}">
                <a16:creationId xmlns:a16="http://schemas.microsoft.com/office/drawing/2014/main" id="{13EF445F-2DC7-5546-B6EB-87B355A0A4F6}"/>
              </a:ext>
            </a:extLst>
          </p:cNvPr>
          <p:cNvSpPr/>
          <p:nvPr/>
        </p:nvSpPr>
        <p:spPr>
          <a:xfrm>
            <a:off x="185353" y="872823"/>
            <a:ext cx="631904" cy="276999"/>
          </a:xfrm>
          <a:prstGeom prst="rect">
            <a:avLst/>
          </a:prstGeom>
        </p:spPr>
        <p:txBody>
          <a:bodyPr wrap="none">
            <a:spAutoFit/>
          </a:bodyPr>
          <a:lstStyle/>
          <a:p>
            <a:r>
              <a:rPr lang="en-US" altLang="ja-JP" sz="1200" dirty="0">
                <a:latin typeface="Hiragino Maru Gothic ProN W4" panose="020F0400000000000000" pitchFamily="34" charset="-128"/>
                <a:ea typeface="Hiragino Maru Gothic ProN W4" panose="020F0400000000000000" pitchFamily="34" charset="-128"/>
              </a:rPr>
              <a:t>E-gun</a:t>
            </a:r>
          </a:p>
        </p:txBody>
      </p:sp>
      <p:sp>
        <p:nvSpPr>
          <p:cNvPr id="12" name="正方形/長方形 11">
            <a:extLst>
              <a:ext uri="{FF2B5EF4-FFF2-40B4-BE49-F238E27FC236}">
                <a16:creationId xmlns:a16="http://schemas.microsoft.com/office/drawing/2014/main" id="{C9F7931F-378A-3846-BDA1-C73EB6A6882A}"/>
              </a:ext>
            </a:extLst>
          </p:cNvPr>
          <p:cNvSpPr/>
          <p:nvPr/>
        </p:nvSpPr>
        <p:spPr>
          <a:xfrm>
            <a:off x="439798" y="5623785"/>
            <a:ext cx="546945"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Head</a:t>
            </a:r>
          </a:p>
        </p:txBody>
      </p:sp>
      <p:sp>
        <p:nvSpPr>
          <p:cNvPr id="13" name="正方形/長方形 12">
            <a:extLst>
              <a:ext uri="{FF2B5EF4-FFF2-40B4-BE49-F238E27FC236}">
                <a16:creationId xmlns:a16="http://schemas.microsoft.com/office/drawing/2014/main" id="{403AC7C1-7DB2-C14F-9B5A-C53FBEBF3373}"/>
              </a:ext>
            </a:extLst>
          </p:cNvPr>
          <p:cNvSpPr/>
          <p:nvPr/>
        </p:nvSpPr>
        <p:spPr>
          <a:xfrm>
            <a:off x="1492149" y="5623785"/>
            <a:ext cx="426720"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Tail</a:t>
            </a:r>
          </a:p>
        </p:txBody>
      </p:sp>
      <p:sp>
        <p:nvSpPr>
          <p:cNvPr id="14" name="正方形/長方形 13">
            <a:extLst>
              <a:ext uri="{FF2B5EF4-FFF2-40B4-BE49-F238E27FC236}">
                <a16:creationId xmlns:a16="http://schemas.microsoft.com/office/drawing/2014/main" id="{3F60168C-9E14-6449-9609-92C452C3AB8C}"/>
              </a:ext>
            </a:extLst>
          </p:cNvPr>
          <p:cNvSpPr/>
          <p:nvPr/>
        </p:nvSpPr>
        <p:spPr>
          <a:xfrm>
            <a:off x="2683295" y="5623785"/>
            <a:ext cx="546945"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Head</a:t>
            </a:r>
          </a:p>
        </p:txBody>
      </p:sp>
      <p:sp>
        <p:nvSpPr>
          <p:cNvPr id="15" name="正方形/長方形 14">
            <a:extLst>
              <a:ext uri="{FF2B5EF4-FFF2-40B4-BE49-F238E27FC236}">
                <a16:creationId xmlns:a16="http://schemas.microsoft.com/office/drawing/2014/main" id="{6629362C-C76E-9A41-97E3-8936DB1CB2E5}"/>
              </a:ext>
            </a:extLst>
          </p:cNvPr>
          <p:cNvSpPr/>
          <p:nvPr/>
        </p:nvSpPr>
        <p:spPr>
          <a:xfrm>
            <a:off x="3796371" y="5623785"/>
            <a:ext cx="426720"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Tail</a:t>
            </a:r>
          </a:p>
        </p:txBody>
      </p:sp>
      <p:sp>
        <p:nvSpPr>
          <p:cNvPr id="16" name="正方形/長方形 15">
            <a:extLst>
              <a:ext uri="{FF2B5EF4-FFF2-40B4-BE49-F238E27FC236}">
                <a16:creationId xmlns:a16="http://schemas.microsoft.com/office/drawing/2014/main" id="{75D099F5-72F8-8F45-BB2E-12ED29712226}"/>
              </a:ext>
            </a:extLst>
          </p:cNvPr>
          <p:cNvSpPr/>
          <p:nvPr/>
        </p:nvSpPr>
        <p:spPr>
          <a:xfrm>
            <a:off x="5140445" y="6086140"/>
            <a:ext cx="546945"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Head</a:t>
            </a:r>
          </a:p>
        </p:txBody>
      </p:sp>
      <p:sp>
        <p:nvSpPr>
          <p:cNvPr id="17" name="正方形/長方形 16">
            <a:extLst>
              <a:ext uri="{FF2B5EF4-FFF2-40B4-BE49-F238E27FC236}">
                <a16:creationId xmlns:a16="http://schemas.microsoft.com/office/drawing/2014/main" id="{ACC4C2DD-8594-1D4A-82F2-527157BFA994}"/>
              </a:ext>
            </a:extLst>
          </p:cNvPr>
          <p:cNvSpPr/>
          <p:nvPr/>
        </p:nvSpPr>
        <p:spPr>
          <a:xfrm>
            <a:off x="6004034" y="5440611"/>
            <a:ext cx="426720"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Tail</a:t>
            </a:r>
          </a:p>
        </p:txBody>
      </p:sp>
      <p:sp>
        <p:nvSpPr>
          <p:cNvPr id="18" name="正方形/長方形 17">
            <a:extLst>
              <a:ext uri="{FF2B5EF4-FFF2-40B4-BE49-F238E27FC236}">
                <a16:creationId xmlns:a16="http://schemas.microsoft.com/office/drawing/2014/main" id="{308DCBEC-26AF-1249-8B8D-03CB14831AFB}"/>
              </a:ext>
            </a:extLst>
          </p:cNvPr>
          <p:cNvSpPr/>
          <p:nvPr/>
        </p:nvSpPr>
        <p:spPr>
          <a:xfrm>
            <a:off x="7348842" y="6000901"/>
            <a:ext cx="546945"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Head</a:t>
            </a:r>
          </a:p>
        </p:txBody>
      </p:sp>
      <p:sp>
        <p:nvSpPr>
          <p:cNvPr id="19" name="正方形/長方形 18">
            <a:extLst>
              <a:ext uri="{FF2B5EF4-FFF2-40B4-BE49-F238E27FC236}">
                <a16:creationId xmlns:a16="http://schemas.microsoft.com/office/drawing/2014/main" id="{D0FABAD7-EEDD-414C-884E-93A0E0061103}"/>
              </a:ext>
            </a:extLst>
          </p:cNvPr>
          <p:cNvSpPr/>
          <p:nvPr/>
        </p:nvSpPr>
        <p:spPr>
          <a:xfrm>
            <a:off x="8346178" y="5519871"/>
            <a:ext cx="426720" cy="261610"/>
          </a:xfrm>
          <a:prstGeom prst="rect">
            <a:avLst/>
          </a:prstGeom>
          <a:solidFill>
            <a:srgbClr val="FFFFFF">
              <a:alpha val="69804"/>
            </a:srgbClr>
          </a:solidFill>
        </p:spPr>
        <p:txBody>
          <a:bodyPr wrap="none">
            <a:spAutoFit/>
          </a:bodyPr>
          <a:lstStyle/>
          <a:p>
            <a:r>
              <a:rPr lang="en-US" altLang="ja-JP" sz="1100" dirty="0">
                <a:solidFill>
                  <a:srgbClr val="C00000"/>
                </a:solidFill>
                <a:latin typeface="Hiragino Maru Gothic ProN W4" panose="020F0400000000000000" pitchFamily="34" charset="-128"/>
                <a:ea typeface="Hiragino Maru Gothic ProN W4" panose="020F0400000000000000" pitchFamily="34" charset="-128"/>
              </a:rPr>
              <a:t>Tail</a:t>
            </a:r>
          </a:p>
        </p:txBody>
      </p:sp>
      <p:cxnSp>
        <p:nvCxnSpPr>
          <p:cNvPr id="28" name="直線矢印コネクタ 27">
            <a:extLst>
              <a:ext uri="{FF2B5EF4-FFF2-40B4-BE49-F238E27FC236}">
                <a16:creationId xmlns:a16="http://schemas.microsoft.com/office/drawing/2014/main" id="{94E3F2C1-DF09-7844-B26A-B2BE3F8FACE1}"/>
              </a:ext>
            </a:extLst>
          </p:cNvPr>
          <p:cNvCxnSpPr>
            <a:cxnSpLocks/>
          </p:cNvCxnSpPr>
          <p:nvPr/>
        </p:nvCxnSpPr>
        <p:spPr>
          <a:xfrm flipV="1">
            <a:off x="1104695" y="2656703"/>
            <a:ext cx="217478" cy="1112106"/>
          </a:xfrm>
          <a:prstGeom prst="straightConnector1">
            <a:avLst/>
          </a:prstGeom>
          <a:ln w="28575">
            <a:solidFill>
              <a:srgbClr val="0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EFD8D11C-64FD-424B-8835-7902046D024D}"/>
              </a:ext>
            </a:extLst>
          </p:cNvPr>
          <p:cNvCxnSpPr>
            <a:cxnSpLocks/>
          </p:cNvCxnSpPr>
          <p:nvPr/>
        </p:nvCxnSpPr>
        <p:spPr>
          <a:xfrm flipH="1" flipV="1">
            <a:off x="2778021" y="2656703"/>
            <a:ext cx="612896" cy="1112106"/>
          </a:xfrm>
          <a:prstGeom prst="straightConnector1">
            <a:avLst/>
          </a:prstGeom>
          <a:ln w="28575">
            <a:solidFill>
              <a:srgbClr val="0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0156F467-4DEB-2847-86F7-AD285438509A}"/>
              </a:ext>
            </a:extLst>
          </p:cNvPr>
          <p:cNvCxnSpPr>
            <a:cxnSpLocks/>
          </p:cNvCxnSpPr>
          <p:nvPr/>
        </p:nvCxnSpPr>
        <p:spPr>
          <a:xfrm flipV="1">
            <a:off x="5695139" y="2607276"/>
            <a:ext cx="1248102" cy="1161533"/>
          </a:xfrm>
          <a:prstGeom prst="straightConnector1">
            <a:avLst/>
          </a:prstGeom>
          <a:ln w="28575">
            <a:solidFill>
              <a:srgbClr val="0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EA4C5A53-C350-E643-BBEE-3E12A023362F}"/>
              </a:ext>
            </a:extLst>
          </p:cNvPr>
          <p:cNvCxnSpPr>
            <a:cxnSpLocks/>
          </p:cNvCxnSpPr>
          <p:nvPr/>
        </p:nvCxnSpPr>
        <p:spPr>
          <a:xfrm flipH="1" flipV="1">
            <a:off x="7386465" y="2607276"/>
            <a:ext cx="612896" cy="1161533"/>
          </a:xfrm>
          <a:prstGeom prst="straightConnector1">
            <a:avLst/>
          </a:prstGeom>
          <a:ln w="28575">
            <a:solidFill>
              <a:srgbClr val="00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6C07CDAF-64F5-B947-BC9A-91A99F589C30}"/>
              </a:ext>
            </a:extLst>
          </p:cNvPr>
          <p:cNvCxnSpPr/>
          <p:nvPr/>
        </p:nvCxnSpPr>
        <p:spPr>
          <a:xfrm>
            <a:off x="846296" y="4528751"/>
            <a:ext cx="674892" cy="0"/>
          </a:xfrm>
          <a:prstGeom prst="straightConnector1">
            <a:avLst/>
          </a:prstGeom>
          <a:ln w="190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正方形/長方形 32">
            <a:extLst>
              <a:ext uri="{FF2B5EF4-FFF2-40B4-BE49-F238E27FC236}">
                <a16:creationId xmlns:a16="http://schemas.microsoft.com/office/drawing/2014/main" id="{9CAFADA4-1D90-2243-881B-059CBA7F15C3}"/>
              </a:ext>
            </a:extLst>
          </p:cNvPr>
          <p:cNvSpPr/>
          <p:nvPr/>
        </p:nvSpPr>
        <p:spPr>
          <a:xfrm>
            <a:off x="848157" y="4590473"/>
            <a:ext cx="627095" cy="246221"/>
          </a:xfrm>
          <a:prstGeom prst="rect">
            <a:avLst/>
          </a:prstGeom>
          <a:solidFill>
            <a:srgbClr val="FFFFFF">
              <a:alpha val="6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600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ps</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cxnSp>
        <p:nvCxnSpPr>
          <p:cNvPr id="34" name="直線矢印コネクタ 33">
            <a:extLst>
              <a:ext uri="{FF2B5EF4-FFF2-40B4-BE49-F238E27FC236}">
                <a16:creationId xmlns:a16="http://schemas.microsoft.com/office/drawing/2014/main" id="{402927E6-5F6D-4C4C-A031-3D1175D8B1E7}"/>
              </a:ext>
            </a:extLst>
          </p:cNvPr>
          <p:cNvCxnSpPr/>
          <p:nvPr/>
        </p:nvCxnSpPr>
        <p:spPr>
          <a:xfrm>
            <a:off x="3152369" y="4532870"/>
            <a:ext cx="674892" cy="0"/>
          </a:xfrm>
          <a:prstGeom prst="straightConnector1">
            <a:avLst/>
          </a:prstGeom>
          <a:ln w="19050">
            <a:solidFill>
              <a:srgbClr val="0432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197CF0BB-7CCF-9E45-8E27-565AABAC128A}"/>
              </a:ext>
            </a:extLst>
          </p:cNvPr>
          <p:cNvSpPr/>
          <p:nvPr/>
        </p:nvSpPr>
        <p:spPr>
          <a:xfrm>
            <a:off x="3154892" y="4590993"/>
            <a:ext cx="627095" cy="246221"/>
          </a:xfrm>
          <a:prstGeom prst="rect">
            <a:avLst/>
          </a:prstGeom>
          <a:solidFill>
            <a:srgbClr val="FFFFFF">
              <a:alpha val="6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600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ps</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cxnSp>
        <p:nvCxnSpPr>
          <p:cNvPr id="46" name="直線矢印コネクタ 45">
            <a:extLst>
              <a:ext uri="{FF2B5EF4-FFF2-40B4-BE49-F238E27FC236}">
                <a16:creationId xmlns:a16="http://schemas.microsoft.com/office/drawing/2014/main" id="{03C2E9E0-A7C7-D44E-B383-4FCC328EE45E}"/>
              </a:ext>
            </a:extLst>
          </p:cNvPr>
          <p:cNvCxnSpPr>
            <a:cxnSpLocks/>
          </p:cNvCxnSpPr>
          <p:nvPr/>
        </p:nvCxnSpPr>
        <p:spPr>
          <a:xfrm>
            <a:off x="5812255" y="4528751"/>
            <a:ext cx="238273" cy="0"/>
          </a:xfrm>
          <a:prstGeom prst="straightConnector1">
            <a:avLst/>
          </a:prstGeom>
          <a:ln w="19050">
            <a:solidFill>
              <a:srgbClr val="0432F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2C993BF8-9D3E-D841-BD39-01EEEDD67E46}"/>
              </a:ext>
            </a:extLst>
          </p:cNvPr>
          <p:cNvCxnSpPr>
            <a:cxnSpLocks/>
          </p:cNvCxnSpPr>
          <p:nvPr/>
        </p:nvCxnSpPr>
        <p:spPr>
          <a:xfrm>
            <a:off x="5497592" y="4528751"/>
            <a:ext cx="238273" cy="0"/>
          </a:xfrm>
          <a:prstGeom prst="straightConnector1">
            <a:avLst/>
          </a:prstGeom>
          <a:ln w="19050">
            <a:solidFill>
              <a:srgbClr val="0432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id="{79531A36-AE7B-844D-A6AF-F0132E764CCB}"/>
              </a:ext>
            </a:extLst>
          </p:cNvPr>
          <p:cNvCxnSpPr>
            <a:cxnSpLocks/>
          </p:cNvCxnSpPr>
          <p:nvPr/>
        </p:nvCxnSpPr>
        <p:spPr>
          <a:xfrm>
            <a:off x="8099063" y="4528751"/>
            <a:ext cx="238273" cy="0"/>
          </a:xfrm>
          <a:prstGeom prst="straightConnector1">
            <a:avLst/>
          </a:prstGeom>
          <a:ln w="19050">
            <a:solidFill>
              <a:srgbClr val="0432FF"/>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id="{42136291-2942-2A4E-838E-A60DA941DC0D}"/>
              </a:ext>
            </a:extLst>
          </p:cNvPr>
          <p:cNvCxnSpPr>
            <a:cxnSpLocks/>
          </p:cNvCxnSpPr>
          <p:nvPr/>
        </p:nvCxnSpPr>
        <p:spPr>
          <a:xfrm>
            <a:off x="7815396" y="4528751"/>
            <a:ext cx="238273" cy="0"/>
          </a:xfrm>
          <a:prstGeom prst="straightConnector1">
            <a:avLst/>
          </a:prstGeom>
          <a:ln w="19050">
            <a:solidFill>
              <a:srgbClr val="0432FF"/>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8B105B47-6682-C24D-BA42-5F4C1AB62FAD}"/>
              </a:ext>
            </a:extLst>
          </p:cNvPr>
          <p:cNvSpPr/>
          <p:nvPr/>
        </p:nvSpPr>
        <p:spPr>
          <a:xfrm>
            <a:off x="5885625" y="4153531"/>
            <a:ext cx="543739" cy="246221"/>
          </a:xfrm>
          <a:prstGeom prst="rect">
            <a:avLst/>
          </a:prstGeom>
          <a:solidFill>
            <a:srgbClr val="FFFFFF">
              <a:alpha val="6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10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ps</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52" name="正方形/長方形 51">
            <a:extLst>
              <a:ext uri="{FF2B5EF4-FFF2-40B4-BE49-F238E27FC236}">
                <a16:creationId xmlns:a16="http://schemas.microsoft.com/office/drawing/2014/main" id="{E23D3070-D60A-7749-AE72-A408AA84A999}"/>
              </a:ext>
            </a:extLst>
          </p:cNvPr>
          <p:cNvSpPr/>
          <p:nvPr/>
        </p:nvSpPr>
        <p:spPr>
          <a:xfrm>
            <a:off x="8102080" y="4153531"/>
            <a:ext cx="460382" cy="246221"/>
          </a:xfrm>
          <a:prstGeom prst="rect">
            <a:avLst/>
          </a:prstGeom>
          <a:solidFill>
            <a:srgbClr val="FFFFFF">
              <a:alpha val="6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5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ps</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55" name="正方形/長方形 54">
            <a:extLst>
              <a:ext uri="{FF2B5EF4-FFF2-40B4-BE49-F238E27FC236}">
                <a16:creationId xmlns:a16="http://schemas.microsoft.com/office/drawing/2014/main" id="{BA4C97FD-CDD4-1F4B-B329-D6C0B1906371}"/>
              </a:ext>
            </a:extLst>
          </p:cNvPr>
          <p:cNvSpPr/>
          <p:nvPr/>
        </p:nvSpPr>
        <p:spPr>
          <a:xfrm>
            <a:off x="1088789" y="6555727"/>
            <a:ext cx="1007007"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Phase (Time)</a:t>
            </a:r>
          </a:p>
        </p:txBody>
      </p:sp>
      <p:sp>
        <p:nvSpPr>
          <p:cNvPr id="59" name="正方形/長方形 58">
            <a:extLst>
              <a:ext uri="{FF2B5EF4-FFF2-40B4-BE49-F238E27FC236}">
                <a16:creationId xmlns:a16="http://schemas.microsoft.com/office/drawing/2014/main" id="{CDEA33A2-2F82-6644-AE9A-95A4A764F445}"/>
              </a:ext>
            </a:extLst>
          </p:cNvPr>
          <p:cNvSpPr/>
          <p:nvPr/>
        </p:nvSpPr>
        <p:spPr>
          <a:xfrm>
            <a:off x="3390917" y="6555727"/>
            <a:ext cx="1007007"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Phase (Time)</a:t>
            </a:r>
          </a:p>
        </p:txBody>
      </p:sp>
      <p:sp>
        <p:nvSpPr>
          <p:cNvPr id="60" name="正方形/長方形 59">
            <a:extLst>
              <a:ext uri="{FF2B5EF4-FFF2-40B4-BE49-F238E27FC236}">
                <a16:creationId xmlns:a16="http://schemas.microsoft.com/office/drawing/2014/main" id="{5A37209C-A54F-744E-AC93-5A9D554912C0}"/>
              </a:ext>
            </a:extLst>
          </p:cNvPr>
          <p:cNvSpPr/>
          <p:nvPr/>
        </p:nvSpPr>
        <p:spPr>
          <a:xfrm>
            <a:off x="5689663" y="6555727"/>
            <a:ext cx="1007007"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Phase (Time)</a:t>
            </a:r>
          </a:p>
        </p:txBody>
      </p:sp>
      <p:sp>
        <p:nvSpPr>
          <p:cNvPr id="61" name="正方形/長方形 60">
            <a:extLst>
              <a:ext uri="{FF2B5EF4-FFF2-40B4-BE49-F238E27FC236}">
                <a16:creationId xmlns:a16="http://schemas.microsoft.com/office/drawing/2014/main" id="{D9E3494E-4AAF-9741-BFDA-E93E35C5A955}"/>
              </a:ext>
            </a:extLst>
          </p:cNvPr>
          <p:cNvSpPr/>
          <p:nvPr/>
        </p:nvSpPr>
        <p:spPr>
          <a:xfrm>
            <a:off x="7985027" y="6555727"/>
            <a:ext cx="1007007"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Phase (Time)</a:t>
            </a:r>
          </a:p>
        </p:txBody>
      </p:sp>
      <p:sp>
        <p:nvSpPr>
          <p:cNvPr id="62" name="正方形/長方形 61">
            <a:extLst>
              <a:ext uri="{FF2B5EF4-FFF2-40B4-BE49-F238E27FC236}">
                <a16:creationId xmlns:a16="http://schemas.microsoft.com/office/drawing/2014/main" id="{4DD1CEEB-58C1-6C46-8182-E84629F9B117}"/>
              </a:ext>
            </a:extLst>
          </p:cNvPr>
          <p:cNvSpPr/>
          <p:nvPr/>
        </p:nvSpPr>
        <p:spPr>
          <a:xfrm rot="16200000">
            <a:off x="-64317" y="5448304"/>
            <a:ext cx="623889"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Energy</a:t>
            </a:r>
          </a:p>
        </p:txBody>
      </p:sp>
      <p:sp>
        <p:nvSpPr>
          <p:cNvPr id="64" name="正方形/長方形 63">
            <a:extLst>
              <a:ext uri="{FF2B5EF4-FFF2-40B4-BE49-F238E27FC236}">
                <a16:creationId xmlns:a16="http://schemas.microsoft.com/office/drawing/2014/main" id="{786C1170-0C29-5F4C-A3EB-5BD8180BBF66}"/>
              </a:ext>
            </a:extLst>
          </p:cNvPr>
          <p:cNvSpPr/>
          <p:nvPr/>
        </p:nvSpPr>
        <p:spPr>
          <a:xfrm rot="16200000">
            <a:off x="2239904" y="5448304"/>
            <a:ext cx="623889"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Energy</a:t>
            </a:r>
          </a:p>
        </p:txBody>
      </p:sp>
      <p:sp>
        <p:nvSpPr>
          <p:cNvPr id="65" name="正方形/長方形 64">
            <a:extLst>
              <a:ext uri="{FF2B5EF4-FFF2-40B4-BE49-F238E27FC236}">
                <a16:creationId xmlns:a16="http://schemas.microsoft.com/office/drawing/2014/main" id="{5FE53264-8367-A146-ABD0-C8304143E2CE}"/>
              </a:ext>
            </a:extLst>
          </p:cNvPr>
          <p:cNvSpPr/>
          <p:nvPr/>
        </p:nvSpPr>
        <p:spPr>
          <a:xfrm rot="16200000">
            <a:off x="4536843" y="5448305"/>
            <a:ext cx="623889"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Energy</a:t>
            </a:r>
          </a:p>
        </p:txBody>
      </p:sp>
      <p:sp>
        <p:nvSpPr>
          <p:cNvPr id="66" name="正方形/長方形 65">
            <a:extLst>
              <a:ext uri="{FF2B5EF4-FFF2-40B4-BE49-F238E27FC236}">
                <a16:creationId xmlns:a16="http://schemas.microsoft.com/office/drawing/2014/main" id="{F51ED9B9-791B-8547-B8FA-D08B3146849B}"/>
              </a:ext>
            </a:extLst>
          </p:cNvPr>
          <p:cNvSpPr/>
          <p:nvPr/>
        </p:nvSpPr>
        <p:spPr>
          <a:xfrm rot="16200000">
            <a:off x="6830919" y="5448305"/>
            <a:ext cx="623889" cy="246221"/>
          </a:xfrm>
          <a:prstGeom prst="rect">
            <a:avLst/>
          </a:prstGeom>
          <a:solidFill>
            <a:srgbClr val="FFFFFF">
              <a:alpha val="89804"/>
            </a:srgbClr>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Energy</a:t>
            </a:r>
          </a:p>
        </p:txBody>
      </p:sp>
      <p:cxnSp>
        <p:nvCxnSpPr>
          <p:cNvPr id="68" name="直線コネクタ 67">
            <a:extLst>
              <a:ext uri="{FF2B5EF4-FFF2-40B4-BE49-F238E27FC236}">
                <a16:creationId xmlns:a16="http://schemas.microsoft.com/office/drawing/2014/main" id="{846491D4-B561-714B-BB5B-542ADFA2F51E}"/>
              </a:ext>
            </a:extLst>
          </p:cNvPr>
          <p:cNvCxnSpPr/>
          <p:nvPr/>
        </p:nvCxnSpPr>
        <p:spPr>
          <a:xfrm>
            <a:off x="404213" y="5369971"/>
            <a:ext cx="0" cy="1186825"/>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FEA15FEE-88B5-724D-8A65-F1D74A607D49}"/>
              </a:ext>
            </a:extLst>
          </p:cNvPr>
          <p:cNvCxnSpPr>
            <a:cxnSpLocks/>
          </p:cNvCxnSpPr>
          <p:nvPr/>
        </p:nvCxnSpPr>
        <p:spPr>
          <a:xfrm flipH="1">
            <a:off x="404213" y="6556796"/>
            <a:ext cx="1534948" cy="0"/>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2E2B46C0-8964-B247-9011-9782D04E624A}"/>
              </a:ext>
            </a:extLst>
          </p:cNvPr>
          <p:cNvCxnSpPr/>
          <p:nvPr/>
        </p:nvCxnSpPr>
        <p:spPr>
          <a:xfrm>
            <a:off x="2699555" y="5369968"/>
            <a:ext cx="0" cy="1186825"/>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DA3AA84F-CCBF-F040-861F-2609A39D3747}"/>
              </a:ext>
            </a:extLst>
          </p:cNvPr>
          <p:cNvCxnSpPr>
            <a:cxnSpLocks/>
          </p:cNvCxnSpPr>
          <p:nvPr/>
        </p:nvCxnSpPr>
        <p:spPr>
          <a:xfrm flipH="1">
            <a:off x="2699555" y="6556793"/>
            <a:ext cx="1534948" cy="0"/>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D15A4599-D223-AC48-A777-35F9FC95BA21}"/>
              </a:ext>
            </a:extLst>
          </p:cNvPr>
          <p:cNvCxnSpPr/>
          <p:nvPr/>
        </p:nvCxnSpPr>
        <p:spPr>
          <a:xfrm>
            <a:off x="5006219" y="5369969"/>
            <a:ext cx="0" cy="1186825"/>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6B1F2432-5ED0-4842-A38F-525D93AF8FE2}"/>
              </a:ext>
            </a:extLst>
          </p:cNvPr>
          <p:cNvCxnSpPr>
            <a:cxnSpLocks/>
          </p:cNvCxnSpPr>
          <p:nvPr/>
        </p:nvCxnSpPr>
        <p:spPr>
          <a:xfrm flipH="1">
            <a:off x="5006219" y="6556794"/>
            <a:ext cx="1534948" cy="0"/>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7973135E-1C11-8649-9731-4C9794F0F596}"/>
              </a:ext>
            </a:extLst>
          </p:cNvPr>
          <p:cNvCxnSpPr/>
          <p:nvPr/>
        </p:nvCxnSpPr>
        <p:spPr>
          <a:xfrm>
            <a:off x="7322720" y="5369968"/>
            <a:ext cx="0" cy="1186825"/>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6770333E-A5A6-DA44-87EF-CDC0BBACC4F8}"/>
              </a:ext>
            </a:extLst>
          </p:cNvPr>
          <p:cNvCxnSpPr>
            <a:cxnSpLocks/>
          </p:cNvCxnSpPr>
          <p:nvPr/>
        </p:nvCxnSpPr>
        <p:spPr>
          <a:xfrm flipH="1">
            <a:off x="7322720" y="6556793"/>
            <a:ext cx="1534948" cy="0"/>
          </a:xfrm>
          <a:prstGeom prst="line">
            <a:avLst/>
          </a:prstGeom>
          <a:ln w="38100" cap="rnd">
            <a:solidFill>
              <a:srgbClr val="0432FF"/>
            </a:solidFill>
            <a:round/>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F45F83C9-1FD4-4047-B4FF-CF78568F7CA6}"/>
              </a:ext>
            </a:extLst>
          </p:cNvPr>
          <p:cNvCxnSpPr/>
          <p:nvPr/>
        </p:nvCxnSpPr>
        <p:spPr>
          <a:xfrm>
            <a:off x="310802" y="5966647"/>
            <a:ext cx="1721493" cy="0"/>
          </a:xfrm>
          <a:prstGeom prst="line">
            <a:avLst/>
          </a:prstGeom>
          <a:ln w="28575">
            <a:solidFill>
              <a:srgbClr val="0432FF">
                <a:alpha val="20000"/>
              </a:srgbClr>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64974597-FFE9-8142-9C40-6BE89575FACD}"/>
              </a:ext>
            </a:extLst>
          </p:cNvPr>
          <p:cNvCxnSpPr/>
          <p:nvPr/>
        </p:nvCxnSpPr>
        <p:spPr>
          <a:xfrm>
            <a:off x="2611057" y="5966647"/>
            <a:ext cx="1721493" cy="0"/>
          </a:xfrm>
          <a:prstGeom prst="line">
            <a:avLst/>
          </a:prstGeom>
          <a:ln w="28575">
            <a:solidFill>
              <a:srgbClr val="0432FF">
                <a:alpha val="20000"/>
              </a:srgbClr>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F42A12F-2696-1D4C-A4AE-386EC9D9B4F6}"/>
              </a:ext>
            </a:extLst>
          </p:cNvPr>
          <p:cNvCxnSpPr/>
          <p:nvPr/>
        </p:nvCxnSpPr>
        <p:spPr>
          <a:xfrm>
            <a:off x="4911312" y="5966647"/>
            <a:ext cx="1721493" cy="0"/>
          </a:xfrm>
          <a:prstGeom prst="line">
            <a:avLst/>
          </a:prstGeom>
          <a:ln w="28575">
            <a:solidFill>
              <a:srgbClr val="0432FF">
                <a:alpha val="20000"/>
              </a:srgb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EBF99150-1017-9343-9434-38C4C92CE361}"/>
              </a:ext>
            </a:extLst>
          </p:cNvPr>
          <p:cNvCxnSpPr/>
          <p:nvPr/>
        </p:nvCxnSpPr>
        <p:spPr>
          <a:xfrm>
            <a:off x="7211567" y="5966647"/>
            <a:ext cx="1721493" cy="0"/>
          </a:xfrm>
          <a:prstGeom prst="line">
            <a:avLst/>
          </a:prstGeom>
          <a:ln w="28575">
            <a:solidFill>
              <a:srgbClr val="0432FF">
                <a:alpha val="20000"/>
              </a:srgb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7DBAFA2-3C56-E047-A025-F48638759E76}"/>
              </a:ext>
            </a:extLst>
          </p:cNvPr>
          <p:cNvSpPr/>
          <p:nvPr/>
        </p:nvSpPr>
        <p:spPr>
          <a:xfrm>
            <a:off x="1643048" y="5861551"/>
            <a:ext cx="630301" cy="246221"/>
          </a:xfrm>
          <a:prstGeom prst="rect">
            <a:avLst/>
          </a:prstGeom>
          <a:solidFill>
            <a:schemeClr val="bg1"/>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50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keV</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23" name="正方形/長方形 22">
            <a:extLst>
              <a:ext uri="{FF2B5EF4-FFF2-40B4-BE49-F238E27FC236}">
                <a16:creationId xmlns:a16="http://schemas.microsoft.com/office/drawing/2014/main" id="{C311A877-4887-9E41-8D2D-CC73B358D2B0}"/>
              </a:ext>
            </a:extLst>
          </p:cNvPr>
          <p:cNvSpPr/>
          <p:nvPr/>
        </p:nvSpPr>
        <p:spPr>
          <a:xfrm>
            <a:off x="4008487" y="5861551"/>
            <a:ext cx="713657" cy="246221"/>
          </a:xfrm>
          <a:prstGeom prst="rect">
            <a:avLst/>
          </a:prstGeom>
          <a:solidFill>
            <a:schemeClr val="bg1"/>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484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keV</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25" name="正方形/長方形 24">
            <a:extLst>
              <a:ext uri="{FF2B5EF4-FFF2-40B4-BE49-F238E27FC236}">
                <a16:creationId xmlns:a16="http://schemas.microsoft.com/office/drawing/2014/main" id="{C61352FB-0108-5C46-A30D-809120C17122}"/>
              </a:ext>
            </a:extLst>
          </p:cNvPr>
          <p:cNvSpPr/>
          <p:nvPr/>
        </p:nvSpPr>
        <p:spPr>
          <a:xfrm>
            <a:off x="6156608" y="5861551"/>
            <a:ext cx="713657" cy="246221"/>
          </a:xfrm>
          <a:prstGeom prst="rect">
            <a:avLst/>
          </a:prstGeom>
          <a:solidFill>
            <a:schemeClr val="bg1"/>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316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keV</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sp>
        <p:nvSpPr>
          <p:cNvPr id="27" name="正方形/長方形 26">
            <a:extLst>
              <a:ext uri="{FF2B5EF4-FFF2-40B4-BE49-F238E27FC236}">
                <a16:creationId xmlns:a16="http://schemas.microsoft.com/office/drawing/2014/main" id="{57BED090-0DF4-8540-9FD7-61749DDD2695}"/>
              </a:ext>
            </a:extLst>
          </p:cNvPr>
          <p:cNvSpPr/>
          <p:nvPr/>
        </p:nvSpPr>
        <p:spPr>
          <a:xfrm>
            <a:off x="8333727" y="5861551"/>
            <a:ext cx="713657" cy="246221"/>
          </a:xfrm>
          <a:prstGeom prst="rect">
            <a:avLst/>
          </a:prstGeom>
          <a:solidFill>
            <a:schemeClr val="bg1"/>
          </a:solidFill>
        </p:spPr>
        <p:txBody>
          <a:bodyPr wrap="none">
            <a:spAutoFit/>
          </a:bodyPr>
          <a:lstStyle/>
          <a:p>
            <a:r>
              <a:rPr lang="en-US" altLang="ja-JP" sz="1000" dirty="0">
                <a:solidFill>
                  <a:srgbClr val="0432FF"/>
                </a:solidFill>
                <a:latin typeface="Hiragino Maru Gothic ProN W4" panose="020F0400000000000000" pitchFamily="34" charset="-128"/>
                <a:ea typeface="Hiragino Maru Gothic ProN W4" panose="020F0400000000000000" pitchFamily="34" charset="-128"/>
              </a:rPr>
              <a:t>470 </a:t>
            </a:r>
            <a:r>
              <a:rPr lang="en-US" altLang="ja-JP" sz="1000" dirty="0" err="1">
                <a:solidFill>
                  <a:srgbClr val="0432FF"/>
                </a:solidFill>
                <a:latin typeface="Hiragino Maru Gothic ProN W4" panose="020F0400000000000000" pitchFamily="34" charset="-128"/>
                <a:ea typeface="Hiragino Maru Gothic ProN W4" panose="020F0400000000000000" pitchFamily="34" charset="-128"/>
              </a:rPr>
              <a:t>keV</a:t>
            </a:r>
            <a:endParaRPr lang="en-US" altLang="ja-JP" sz="1000" dirty="0">
              <a:solidFill>
                <a:srgbClr val="0432FF"/>
              </a:solidFill>
              <a:latin typeface="Hiragino Maru Gothic ProN W4" panose="020F0400000000000000" pitchFamily="34" charset="-128"/>
              <a:ea typeface="Hiragino Maru Gothic ProN W4" panose="020F0400000000000000" pitchFamily="34" charset="-128"/>
            </a:endParaRPr>
          </a:p>
        </p:txBody>
      </p:sp>
      <p:cxnSp>
        <p:nvCxnSpPr>
          <p:cNvPr id="58" name="直線コネクタ 57">
            <a:extLst>
              <a:ext uri="{FF2B5EF4-FFF2-40B4-BE49-F238E27FC236}">
                <a16:creationId xmlns:a16="http://schemas.microsoft.com/office/drawing/2014/main" id="{B016405F-50E4-134E-9F1F-AD1E807537ED}"/>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8CB966C4-19F3-6B46-B7A2-81E9A27F1D1D}"/>
              </a:ext>
            </a:extLst>
          </p:cNvPr>
          <p:cNvSpPr txBox="1"/>
          <p:nvPr/>
        </p:nvSpPr>
        <p:spPr>
          <a:xfrm>
            <a:off x="125284" y="126877"/>
            <a:ext cx="4031873"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速度変調によるビームバンチング</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657754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1FFB1696-D195-4846-9B09-79FD6D34B113}"/>
              </a:ext>
            </a:extLst>
          </p:cNvPr>
          <p:cNvGraphicFramePr>
            <a:graphicFrameLocks noGrp="1"/>
          </p:cNvGraphicFramePr>
          <p:nvPr>
            <p:extLst/>
          </p:nvPr>
        </p:nvGraphicFramePr>
        <p:xfrm>
          <a:off x="214392" y="584447"/>
          <a:ext cx="7596754" cy="1483360"/>
        </p:xfrm>
        <a:graphic>
          <a:graphicData uri="http://schemas.openxmlformats.org/drawingml/2006/table">
            <a:tbl>
              <a:tblPr firstRow="1" bandRow="1">
                <a:tableStyleId>{5C22544A-7EE6-4342-B048-85BDC9FD1C3A}</a:tableStyleId>
              </a:tblPr>
              <a:tblGrid>
                <a:gridCol w="3303723">
                  <a:extLst>
                    <a:ext uri="{9D8B030D-6E8A-4147-A177-3AD203B41FA5}">
                      <a16:colId xmlns:a16="http://schemas.microsoft.com/office/drawing/2014/main" val="3522338393"/>
                    </a:ext>
                  </a:extLst>
                </a:gridCol>
                <a:gridCol w="4293031">
                  <a:extLst>
                    <a:ext uri="{9D8B030D-6E8A-4147-A177-3AD203B41FA5}">
                      <a16:colId xmlns:a16="http://schemas.microsoft.com/office/drawing/2014/main" val="242447035"/>
                    </a:ext>
                  </a:extLst>
                </a:gridCol>
              </a:tblGrid>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RF component</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Measurement</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1580567880"/>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238 MHz cavity</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TOF</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030792641"/>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476 MHz SHB</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TOF, Pulse height of CT</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792366158"/>
                  </a:ext>
                </a:extLst>
              </a:tr>
              <a:tr h="370840">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SB accelerating structure</a:t>
                      </a:r>
                      <a:endParaRPr kumimoji="1" lang="ja-JP" altLang="en-US" sz="16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600" dirty="0">
                          <a:latin typeface="Hiragino Maru Gothic ProN W4" panose="020F0400000000000000" pitchFamily="34" charset="-128"/>
                          <a:ea typeface="Hiragino Maru Gothic ProN W4" panose="020F0400000000000000" pitchFamily="34" charset="-128"/>
                        </a:rPr>
                        <a:t>Energy profile (SCM after BM)</a:t>
                      </a:r>
                      <a:endParaRPr kumimoji="1" lang="ja-JP" altLang="en-US" sz="16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60709414"/>
                  </a:ext>
                </a:extLst>
              </a:tr>
            </a:tbl>
          </a:graphicData>
        </a:graphic>
      </p:graphicFrame>
      <p:pic>
        <p:nvPicPr>
          <p:cNvPr id="16" name="図 15">
            <a:extLst>
              <a:ext uri="{FF2B5EF4-FFF2-40B4-BE49-F238E27FC236}">
                <a16:creationId xmlns:a16="http://schemas.microsoft.com/office/drawing/2014/main" id="{2995DB87-FAA8-B04B-9096-4882A9DFDC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392" y="2277786"/>
            <a:ext cx="6193331" cy="4280118"/>
          </a:xfrm>
          <a:prstGeom prst="rect">
            <a:avLst/>
          </a:prstGeom>
        </p:spPr>
      </p:pic>
      <p:cxnSp>
        <p:nvCxnSpPr>
          <p:cNvPr id="5" name="直線コネクタ 4">
            <a:extLst>
              <a:ext uri="{FF2B5EF4-FFF2-40B4-BE49-F238E27FC236}">
                <a16:creationId xmlns:a16="http://schemas.microsoft.com/office/drawing/2014/main" id="{678D8A04-1E5C-BA4F-9FE1-0CDF65E11588}"/>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DAFC2E43-B71A-1246-B2B5-669D7119FCC3}"/>
              </a:ext>
            </a:extLst>
          </p:cNvPr>
          <p:cNvSpPr txBox="1"/>
          <p:nvPr/>
        </p:nvSpPr>
        <p:spPr>
          <a:xfrm>
            <a:off x="125284" y="126877"/>
            <a:ext cx="3613490"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入射部ビーム調整（</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位相）</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15892274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A35D9F-D31C-464F-B738-114DCFC02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6206" y="886746"/>
            <a:ext cx="3660500" cy="2700000"/>
          </a:xfrm>
          <a:prstGeom prst="rect">
            <a:avLst/>
          </a:prstGeom>
        </p:spPr>
      </p:pic>
      <p:pic>
        <p:nvPicPr>
          <p:cNvPr id="7" name="図 6">
            <a:extLst>
              <a:ext uri="{FF2B5EF4-FFF2-40B4-BE49-F238E27FC236}">
                <a16:creationId xmlns:a16="http://schemas.microsoft.com/office/drawing/2014/main" id="{FF4DC9F9-DC20-E141-BA0D-C7BA49BA2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6251" y="4021831"/>
            <a:ext cx="3478999" cy="2700000"/>
          </a:xfrm>
          <a:prstGeom prst="rect">
            <a:avLst/>
          </a:prstGeom>
        </p:spPr>
      </p:pic>
      <p:pic>
        <p:nvPicPr>
          <p:cNvPr id="10" name="図 9">
            <a:extLst>
              <a:ext uri="{FF2B5EF4-FFF2-40B4-BE49-F238E27FC236}">
                <a16:creationId xmlns:a16="http://schemas.microsoft.com/office/drawing/2014/main" id="{22A9E972-5923-E244-AE83-B62AFF98B0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2521" y="879934"/>
            <a:ext cx="3019434" cy="2700000"/>
          </a:xfrm>
          <a:prstGeom prst="rect">
            <a:avLst/>
          </a:prstGeom>
        </p:spPr>
      </p:pic>
      <p:sp>
        <p:nvSpPr>
          <p:cNvPr id="24" name="テキスト ボックス 23">
            <a:extLst>
              <a:ext uri="{FF2B5EF4-FFF2-40B4-BE49-F238E27FC236}">
                <a16:creationId xmlns:a16="http://schemas.microsoft.com/office/drawing/2014/main" id="{E171151F-B7BB-074A-A74E-8E21F129D0B0}"/>
              </a:ext>
            </a:extLst>
          </p:cNvPr>
          <p:cNvSpPr txBox="1"/>
          <p:nvPr/>
        </p:nvSpPr>
        <p:spPr>
          <a:xfrm>
            <a:off x="2281627" y="2283466"/>
            <a:ext cx="867545" cy="230832"/>
          </a:xfrm>
          <a:prstGeom prst="rect">
            <a:avLst/>
          </a:prstGeom>
          <a:noFill/>
        </p:spPr>
        <p:txBody>
          <a:bodyPr wrap="none" rtlCol="0">
            <a:spAutoFit/>
          </a:bodyPr>
          <a:lstStyle/>
          <a:p>
            <a:r>
              <a:rPr lang="en-US" altLang="ja-JP" sz="900" dirty="0">
                <a:latin typeface="Hiragino Maru Gothic ProN W4" panose="020F0400000000000000" pitchFamily="34" charset="-128"/>
                <a:ea typeface="Hiragino Maru Gothic ProN W4" panose="020F0400000000000000" pitchFamily="34" charset="-128"/>
              </a:rPr>
              <a:t>Crest phase</a:t>
            </a:r>
            <a:endParaRPr kumimoji="1" lang="ja-JP" altLang="en-US" sz="900">
              <a:latin typeface="Hiragino Maru Gothic ProN W4" panose="020F0400000000000000" pitchFamily="34" charset="-128"/>
              <a:ea typeface="Hiragino Maru Gothic ProN W4" panose="020F0400000000000000" pitchFamily="34" charset="-128"/>
            </a:endParaRPr>
          </a:p>
        </p:txBody>
      </p:sp>
      <p:sp>
        <p:nvSpPr>
          <p:cNvPr id="25" name="上矢印 24">
            <a:extLst>
              <a:ext uri="{FF2B5EF4-FFF2-40B4-BE49-F238E27FC236}">
                <a16:creationId xmlns:a16="http://schemas.microsoft.com/office/drawing/2014/main" id="{0D6A7AE3-0A2A-294B-A9C2-298802DAA959}"/>
              </a:ext>
            </a:extLst>
          </p:cNvPr>
          <p:cNvSpPr/>
          <p:nvPr/>
        </p:nvSpPr>
        <p:spPr>
          <a:xfrm rot="10800000">
            <a:off x="2575654" y="2509593"/>
            <a:ext cx="289112" cy="333164"/>
          </a:xfrm>
          <a:prstGeom prst="upArrow">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31BB82D-E93B-FA47-A19D-229612228424}"/>
              </a:ext>
            </a:extLst>
          </p:cNvPr>
          <p:cNvSpPr txBox="1"/>
          <p:nvPr/>
        </p:nvSpPr>
        <p:spPr>
          <a:xfrm>
            <a:off x="6647106" y="2433967"/>
            <a:ext cx="867545" cy="230832"/>
          </a:xfrm>
          <a:prstGeom prst="rect">
            <a:avLst/>
          </a:prstGeom>
          <a:noFill/>
        </p:spPr>
        <p:txBody>
          <a:bodyPr wrap="none" rtlCol="0">
            <a:spAutoFit/>
          </a:bodyPr>
          <a:lstStyle/>
          <a:p>
            <a:r>
              <a:rPr kumimoji="1" lang="en-US" altLang="ja-JP" sz="900" dirty="0">
                <a:latin typeface="Hiragino Maru Gothic ProN W4" panose="020F0400000000000000" pitchFamily="34" charset="-128"/>
                <a:ea typeface="Hiragino Maru Gothic ProN W4" panose="020F0400000000000000" pitchFamily="34" charset="-128"/>
              </a:rPr>
              <a:t>Crest phase</a:t>
            </a:r>
            <a:endParaRPr kumimoji="1" lang="ja-JP" altLang="en-US" sz="900">
              <a:latin typeface="Hiragino Maru Gothic ProN W4" panose="020F0400000000000000" pitchFamily="34" charset="-128"/>
              <a:ea typeface="Hiragino Maru Gothic ProN W4" panose="020F0400000000000000" pitchFamily="34" charset="-128"/>
            </a:endParaRPr>
          </a:p>
        </p:txBody>
      </p:sp>
      <p:sp>
        <p:nvSpPr>
          <p:cNvPr id="27" name="上矢印 26">
            <a:extLst>
              <a:ext uri="{FF2B5EF4-FFF2-40B4-BE49-F238E27FC236}">
                <a16:creationId xmlns:a16="http://schemas.microsoft.com/office/drawing/2014/main" id="{9DBA642E-A953-C14C-9929-0BD22B9C35A6}"/>
              </a:ext>
            </a:extLst>
          </p:cNvPr>
          <p:cNvSpPr/>
          <p:nvPr/>
        </p:nvSpPr>
        <p:spPr>
          <a:xfrm rot="10800000">
            <a:off x="6941133" y="2641869"/>
            <a:ext cx="289112" cy="333164"/>
          </a:xfrm>
          <a:prstGeom prst="upArrow">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上矢印 27">
            <a:extLst>
              <a:ext uri="{FF2B5EF4-FFF2-40B4-BE49-F238E27FC236}">
                <a16:creationId xmlns:a16="http://schemas.microsoft.com/office/drawing/2014/main" id="{C7CB14F2-B86D-CA48-9360-B27AD07BCED8}"/>
              </a:ext>
            </a:extLst>
          </p:cNvPr>
          <p:cNvSpPr/>
          <p:nvPr/>
        </p:nvSpPr>
        <p:spPr>
          <a:xfrm>
            <a:off x="6128917" y="4523371"/>
            <a:ext cx="289112" cy="333164"/>
          </a:xfrm>
          <a:prstGeom prst="upArrow">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上矢印 28">
            <a:extLst>
              <a:ext uri="{FF2B5EF4-FFF2-40B4-BE49-F238E27FC236}">
                <a16:creationId xmlns:a16="http://schemas.microsoft.com/office/drawing/2014/main" id="{DEBC6F37-D072-334C-8AE9-804E3355CE2F}"/>
              </a:ext>
            </a:extLst>
          </p:cNvPr>
          <p:cNvSpPr/>
          <p:nvPr/>
        </p:nvSpPr>
        <p:spPr>
          <a:xfrm rot="10800000">
            <a:off x="6128917" y="5154083"/>
            <a:ext cx="289112" cy="333164"/>
          </a:xfrm>
          <a:prstGeom prst="upArrow">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39A61B6B-9833-CD41-A371-490DE7A4274F}"/>
              </a:ext>
            </a:extLst>
          </p:cNvPr>
          <p:cNvSpPr txBox="1"/>
          <p:nvPr/>
        </p:nvSpPr>
        <p:spPr>
          <a:xfrm>
            <a:off x="5964742" y="4906437"/>
            <a:ext cx="1079142" cy="230832"/>
          </a:xfrm>
          <a:prstGeom prst="rect">
            <a:avLst/>
          </a:prstGeom>
          <a:noFill/>
        </p:spPr>
        <p:txBody>
          <a:bodyPr wrap="none" rtlCol="0">
            <a:spAutoFit/>
          </a:bodyPr>
          <a:lstStyle/>
          <a:p>
            <a:r>
              <a:rPr kumimoji="1" lang="en-US" altLang="ja-JP" sz="900" dirty="0">
                <a:latin typeface="Hiragino Maru Gothic ProN W4" panose="020F0400000000000000" pitchFamily="34" charset="-128"/>
                <a:ea typeface="Hiragino Maru Gothic ProN W4" panose="020F0400000000000000" pitchFamily="34" charset="-128"/>
              </a:rPr>
              <a:t>Bunching phase</a:t>
            </a:r>
            <a:endParaRPr kumimoji="1" lang="ja-JP" altLang="en-US" sz="900">
              <a:latin typeface="Hiragino Maru Gothic ProN W4" panose="020F0400000000000000" pitchFamily="34" charset="-128"/>
              <a:ea typeface="Hiragino Maru Gothic ProN W4" panose="020F0400000000000000" pitchFamily="34" charset="-128"/>
            </a:endParaRPr>
          </a:p>
        </p:txBody>
      </p:sp>
      <p:cxnSp>
        <p:nvCxnSpPr>
          <p:cNvPr id="32" name="直線コネクタ 31">
            <a:extLst>
              <a:ext uri="{FF2B5EF4-FFF2-40B4-BE49-F238E27FC236}">
                <a16:creationId xmlns:a16="http://schemas.microsoft.com/office/drawing/2014/main" id="{A1C36D58-D217-AE44-9AE1-A6527173CD36}"/>
              </a:ext>
            </a:extLst>
          </p:cNvPr>
          <p:cNvCxnSpPr/>
          <p:nvPr/>
        </p:nvCxnSpPr>
        <p:spPr>
          <a:xfrm>
            <a:off x="6273473" y="2467578"/>
            <a:ext cx="0" cy="3732988"/>
          </a:xfrm>
          <a:prstGeom prst="line">
            <a:avLst/>
          </a:prstGeom>
          <a:ln w="12700">
            <a:solidFill>
              <a:srgbClr val="7030A0">
                <a:alpha val="50196"/>
              </a:srgbClr>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87F5B911-62BA-1B4B-A2D6-75A15C18ADF5}"/>
              </a:ext>
            </a:extLst>
          </p:cNvPr>
          <p:cNvCxnSpPr/>
          <p:nvPr/>
        </p:nvCxnSpPr>
        <p:spPr>
          <a:xfrm>
            <a:off x="6274239" y="2355674"/>
            <a:ext cx="815944" cy="0"/>
          </a:xfrm>
          <a:prstGeom prst="straightConnector1">
            <a:avLst/>
          </a:prstGeom>
          <a:ln w="19050">
            <a:solidFill>
              <a:srgbClr val="7030A0">
                <a:alpha val="50196"/>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D6A8A74A-6961-D94B-ABAE-D081C4AB50AA}"/>
              </a:ext>
            </a:extLst>
          </p:cNvPr>
          <p:cNvSpPr txBox="1"/>
          <p:nvPr/>
        </p:nvSpPr>
        <p:spPr>
          <a:xfrm>
            <a:off x="6387259" y="2096280"/>
            <a:ext cx="519694" cy="230832"/>
          </a:xfrm>
          <a:prstGeom prst="rect">
            <a:avLst/>
          </a:prstGeom>
          <a:noFill/>
        </p:spPr>
        <p:txBody>
          <a:bodyPr wrap="none" rtlCol="0">
            <a:spAutoFit/>
          </a:bodyPr>
          <a:lstStyle/>
          <a:p>
            <a:r>
              <a:rPr kumimoji="1" lang="en-US" altLang="ja-JP" sz="900" dirty="0">
                <a:latin typeface="Hiragino Maru Gothic ProN W4" panose="020F0400000000000000" pitchFamily="34" charset="-128"/>
                <a:ea typeface="Hiragino Maru Gothic ProN W4" panose="020F0400000000000000" pitchFamily="34" charset="-128"/>
              </a:rPr>
              <a:t>-140˚</a:t>
            </a:r>
            <a:endParaRPr kumimoji="1" lang="ja-JP" altLang="en-US" sz="900">
              <a:latin typeface="Hiragino Maru Gothic ProN W4" panose="020F0400000000000000" pitchFamily="34" charset="-128"/>
              <a:ea typeface="Hiragino Maru Gothic ProN W4" panose="020F0400000000000000" pitchFamily="34" charset="-128"/>
            </a:endParaRPr>
          </a:p>
        </p:txBody>
      </p:sp>
      <p:sp>
        <p:nvSpPr>
          <p:cNvPr id="33" name="テキスト ボックス 32">
            <a:extLst>
              <a:ext uri="{FF2B5EF4-FFF2-40B4-BE49-F238E27FC236}">
                <a16:creationId xmlns:a16="http://schemas.microsoft.com/office/drawing/2014/main" id="{D75D6E0A-3473-D248-BA76-94715A59B82D}"/>
              </a:ext>
            </a:extLst>
          </p:cNvPr>
          <p:cNvSpPr txBox="1"/>
          <p:nvPr/>
        </p:nvSpPr>
        <p:spPr>
          <a:xfrm>
            <a:off x="792644" y="576118"/>
            <a:ext cx="3323346"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a:t>
            </a:r>
            <a:r>
              <a:rPr kumimoji="1" lang="en-US" altLang="ja-JP" sz="1200" dirty="0">
                <a:latin typeface="Hiragino Maru Gothic ProN W4" panose="020F0400000000000000" pitchFamily="34" charset="-128"/>
                <a:ea typeface="Hiragino Maru Gothic ProN W4" panose="020F0400000000000000" pitchFamily="34" charset="-128"/>
              </a:rPr>
              <a:t> TOF measurement (238 MHz </a:t>
            </a:r>
            <a:r>
              <a:rPr kumimoji="1" lang="en-US" altLang="ja-JP" sz="1200" dirty="0" err="1">
                <a:latin typeface="Hiragino Maru Gothic ProN W4" panose="020F0400000000000000" pitchFamily="34" charset="-128"/>
                <a:ea typeface="Hiragino Maru Gothic ProN W4" panose="020F0400000000000000" pitchFamily="34" charset="-128"/>
              </a:rPr>
              <a:t>rf</a:t>
            </a:r>
            <a:r>
              <a:rPr kumimoji="1" lang="en-US" altLang="ja-JP" sz="1200" dirty="0">
                <a:latin typeface="Hiragino Maru Gothic ProN W4" panose="020F0400000000000000" pitchFamily="34" charset="-128"/>
                <a:ea typeface="Hiragino Maru Gothic ProN W4" panose="020F0400000000000000" pitchFamily="34" charset="-128"/>
              </a:rPr>
              <a:t> cavity)</a:t>
            </a:r>
          </a:p>
        </p:txBody>
      </p:sp>
      <p:sp>
        <p:nvSpPr>
          <p:cNvPr id="37" name="テキスト ボックス 36">
            <a:extLst>
              <a:ext uri="{FF2B5EF4-FFF2-40B4-BE49-F238E27FC236}">
                <a16:creationId xmlns:a16="http://schemas.microsoft.com/office/drawing/2014/main" id="{C66D1AF3-BC36-9346-BA19-0A7C54A0F789}"/>
              </a:ext>
            </a:extLst>
          </p:cNvPr>
          <p:cNvSpPr txBox="1"/>
          <p:nvPr/>
        </p:nvSpPr>
        <p:spPr>
          <a:xfrm>
            <a:off x="5166411" y="576118"/>
            <a:ext cx="3031599"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a:t>
            </a:r>
            <a:r>
              <a:rPr kumimoji="1" lang="en-US" altLang="ja-JP" sz="1200" dirty="0">
                <a:latin typeface="Hiragino Maru Gothic ProN W4" panose="020F0400000000000000" pitchFamily="34" charset="-128"/>
                <a:ea typeface="Hiragino Maru Gothic ProN W4" panose="020F0400000000000000" pitchFamily="34" charset="-128"/>
              </a:rPr>
              <a:t> TOF measurement (476 MHz SHB)</a:t>
            </a:r>
          </a:p>
        </p:txBody>
      </p:sp>
      <p:sp>
        <p:nvSpPr>
          <p:cNvPr id="38" name="テキスト ボックス 37">
            <a:extLst>
              <a:ext uri="{FF2B5EF4-FFF2-40B4-BE49-F238E27FC236}">
                <a16:creationId xmlns:a16="http://schemas.microsoft.com/office/drawing/2014/main" id="{71E5A4C6-5090-D743-9593-924EA3A46A41}"/>
              </a:ext>
            </a:extLst>
          </p:cNvPr>
          <p:cNvSpPr txBox="1"/>
          <p:nvPr/>
        </p:nvSpPr>
        <p:spPr>
          <a:xfrm>
            <a:off x="5170141" y="3711203"/>
            <a:ext cx="3052439" cy="276999"/>
          </a:xfrm>
          <a:prstGeom prst="rect">
            <a:avLst/>
          </a:prstGeom>
          <a:noFill/>
        </p:spPr>
        <p:txBody>
          <a:bodyPr wrap="none" rtlCol="0">
            <a:spAutoFit/>
          </a:bodyPr>
          <a:lstStyle/>
          <a:p>
            <a:r>
              <a:rPr kumimoji="1" lang="ja-JP" altLang="en-US" sz="1200">
                <a:latin typeface="Hiragino Maru Gothic ProN W4" panose="020F0400000000000000" pitchFamily="34" charset="-128"/>
                <a:ea typeface="Hiragino Maru Gothic ProN W4" panose="020F0400000000000000" pitchFamily="34" charset="-128"/>
              </a:rPr>
              <a:t>🔻</a:t>
            </a:r>
            <a:r>
              <a:rPr kumimoji="1" lang="en-US" altLang="ja-JP" sz="1200" dirty="0">
                <a:latin typeface="Hiragino Maru Gothic ProN W4" panose="020F0400000000000000" pitchFamily="34" charset="-128"/>
                <a:ea typeface="Hiragino Maru Gothic ProN W4" panose="020F0400000000000000" pitchFamily="34" charset="-128"/>
              </a:rPr>
              <a:t> Signal level of CT2 (476 MHz SHB)</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B704317B-E3F5-E84A-9A71-7B691AE4BB82}"/>
                  </a:ext>
                </a:extLst>
              </p:cNvPr>
              <p:cNvSpPr txBox="1"/>
              <p:nvPr/>
            </p:nvSpPr>
            <p:spPr>
              <a:xfrm>
                <a:off x="792644" y="5055648"/>
                <a:ext cx="2378728" cy="642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𝐸</m:t>
                      </m:r>
                      <m:r>
                        <a:rPr kumimoji="1" lang="en-US" altLang="ja-JP" b="0" i="1" smtClean="0">
                          <a:latin typeface="Cambria Math" panose="02040503050406030204" pitchFamily="18" charset="0"/>
                        </a:rPr>
                        <m:t>= </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0.511</m:t>
                          </m:r>
                        </m:num>
                        <m:den>
                          <m:rad>
                            <m:radPr>
                              <m:degHide m:val="on"/>
                              <m:ctrlPr>
                                <a:rPr lang="en-US" altLang="ja-JP" i="1">
                                  <a:latin typeface="Cambria Math" panose="02040503050406030204" pitchFamily="18" charset="0"/>
                                </a:rPr>
                              </m:ctrlPr>
                            </m:radPr>
                            <m:deg/>
                            <m:e>
                              <m:r>
                                <a:rPr lang="en-US" altLang="ja-JP" i="1">
                                  <a:latin typeface="Cambria Math" panose="02040503050406030204" pitchFamily="18" charset="0"/>
                                </a:rPr>
                                <m:t>1 − </m:t>
                              </m:r>
                              <m:sSup>
                                <m:sSupPr>
                                  <m:ctrlPr>
                                    <a:rPr lang="en-US" altLang="ja-JP" i="1">
                                      <a:latin typeface="Cambria Math" panose="02040503050406030204" pitchFamily="18" charset="0"/>
                                    </a:rPr>
                                  </m:ctrlPr>
                                </m:sSupPr>
                                <m:e>
                                  <m:r>
                                    <a:rPr lang="en-US" altLang="ja-JP" i="1">
                                      <a:latin typeface="Cambria Math" panose="02040503050406030204" pitchFamily="18" charset="0"/>
                                      <a:ea typeface="Cambria Math" panose="02040503050406030204" pitchFamily="18" charset="0"/>
                                    </a:rPr>
                                    <m:t>𝛽</m:t>
                                  </m:r>
                                </m:e>
                                <m:sup>
                                  <m:r>
                                    <a:rPr lang="en-US" altLang="ja-JP" i="1">
                                      <a:latin typeface="Cambria Math" panose="02040503050406030204" pitchFamily="18" charset="0"/>
                                    </a:rPr>
                                    <m:t>2</m:t>
                                  </m:r>
                                </m:sup>
                              </m:sSup>
                            </m:e>
                          </m:rad>
                        </m:den>
                      </m:f>
                      <m:r>
                        <a:rPr kumimoji="1" lang="en-US" altLang="ja-JP" b="0" i="1" smtClean="0">
                          <a:latin typeface="Cambria Math" panose="02040503050406030204" pitchFamily="18" charset="0"/>
                        </a:rPr>
                        <m:t> −0.511</m:t>
                      </m:r>
                    </m:oMath>
                  </m:oMathPara>
                </a14:m>
                <a:endParaRPr kumimoji="1" lang="ja-JP" altLang="en-US"/>
              </a:p>
            </p:txBody>
          </p:sp>
        </mc:Choice>
        <mc:Fallback xmlns="">
          <p:sp>
            <p:nvSpPr>
              <p:cNvPr id="5" name="テキスト ボックス 4">
                <a:extLst>
                  <a:ext uri="{FF2B5EF4-FFF2-40B4-BE49-F238E27FC236}">
                    <a16:creationId xmlns:a16="http://schemas.microsoft.com/office/drawing/2014/main" id="{B704317B-E3F5-E84A-9A71-7B691AE4BB82}"/>
                  </a:ext>
                </a:extLst>
              </p:cNvPr>
              <p:cNvSpPr txBox="1">
                <a:spLocks noRot="1" noChangeAspect="1" noMove="1" noResize="1" noEditPoints="1" noAdjustHandles="1" noChangeArrowheads="1" noChangeShapeType="1" noTextEdit="1"/>
              </p:cNvSpPr>
              <p:nvPr/>
            </p:nvSpPr>
            <p:spPr>
              <a:xfrm>
                <a:off x="792644" y="5055648"/>
                <a:ext cx="2378728" cy="642292"/>
              </a:xfrm>
              <a:prstGeom prst="rect">
                <a:avLst/>
              </a:prstGeom>
              <a:blipFill>
                <a:blip r:embed="rId5"/>
                <a:stretch>
                  <a:fillRect l="-1058" t="-1923" r="-1587" b="-1346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16928BD7-D560-9F40-ACA1-7EBE68D72F75}"/>
                  </a:ext>
                </a:extLst>
              </p:cNvPr>
              <p:cNvSpPr txBox="1"/>
              <p:nvPr/>
            </p:nvSpPr>
            <p:spPr>
              <a:xfrm>
                <a:off x="792644" y="4334072"/>
                <a:ext cx="1004890" cy="520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𝛽</m:t>
                      </m:r>
                      <m:r>
                        <a:rPr kumimoji="1" lang="en-US" altLang="ja-JP" b="0" i="1" smtClean="0">
                          <a:latin typeface="Cambria Math" panose="02040503050406030204" pitchFamily="18" charset="0"/>
                        </a:rPr>
                        <m:t>= </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𝐿</m:t>
                          </m:r>
                        </m:num>
                        <m:den>
                          <m:r>
                            <m:rPr>
                              <m:sty m:val="p"/>
                            </m:rPr>
                            <a:rPr kumimoji="1" lang="el-GR" altLang="ja-JP" b="0" i="1" smtClean="0">
                              <a:latin typeface="Cambria Math" panose="02040503050406030204" pitchFamily="18" charset="0"/>
                              <a:ea typeface="Cambria Math" panose="02040503050406030204" pitchFamily="18" charset="0"/>
                            </a:rPr>
                            <m:t>Δ</m:t>
                          </m:r>
                          <m:r>
                            <a:rPr kumimoji="1" lang="en-US" altLang="ja-JP" b="0" i="1" smtClean="0">
                              <a:latin typeface="Cambria Math" panose="02040503050406030204" pitchFamily="18" charset="0"/>
                              <a:ea typeface="Cambria Math" panose="02040503050406030204" pitchFamily="18" charset="0"/>
                            </a:rPr>
                            <m:t>𝑡</m:t>
                          </m:r>
                        </m:den>
                      </m:f>
                      <m:r>
                        <a:rPr kumimoji="1" lang="en-US" altLang="ja-JP" b="0" i="1" smtClean="0">
                          <a:latin typeface="Cambria Math" panose="02040503050406030204" pitchFamily="18" charset="0"/>
                        </a:rPr>
                        <m:t> </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
                            <a:rPr kumimoji="1" lang="en-US" altLang="ja-JP" b="0" i="1" smtClean="0">
                              <a:latin typeface="Cambria Math" panose="02040503050406030204" pitchFamily="18" charset="0"/>
                            </a:rPr>
                            <m:t>𝑐</m:t>
                          </m:r>
                        </m:den>
                      </m:f>
                    </m:oMath>
                  </m:oMathPara>
                </a14:m>
                <a:endParaRPr kumimoji="1" lang="ja-JP" altLang="en-US"/>
              </a:p>
            </p:txBody>
          </p:sp>
        </mc:Choice>
        <mc:Fallback xmlns="">
          <p:sp>
            <p:nvSpPr>
              <p:cNvPr id="8" name="テキスト ボックス 7">
                <a:extLst>
                  <a:ext uri="{FF2B5EF4-FFF2-40B4-BE49-F238E27FC236}">
                    <a16:creationId xmlns:a16="http://schemas.microsoft.com/office/drawing/2014/main" id="{16928BD7-D560-9F40-ACA1-7EBE68D72F75}"/>
                  </a:ext>
                </a:extLst>
              </p:cNvPr>
              <p:cNvSpPr txBox="1">
                <a:spLocks noRot="1" noChangeAspect="1" noMove="1" noResize="1" noEditPoints="1" noAdjustHandles="1" noChangeArrowheads="1" noChangeShapeType="1" noTextEdit="1"/>
              </p:cNvSpPr>
              <p:nvPr/>
            </p:nvSpPr>
            <p:spPr>
              <a:xfrm>
                <a:off x="792644" y="4334072"/>
                <a:ext cx="1004890" cy="520463"/>
              </a:xfrm>
              <a:prstGeom prst="rect">
                <a:avLst/>
              </a:prstGeom>
              <a:blipFill>
                <a:blip r:embed="rId6"/>
                <a:stretch>
                  <a:fillRect l="-6173" t="-2381" r="-3704" b="-11905"/>
                </a:stretch>
              </a:blipFill>
            </p:spPr>
            <p:txBody>
              <a:bodyPr/>
              <a:lstStyle/>
              <a:p>
                <a:r>
                  <a:rPr lang="ja-JP" altLang="en-US">
                    <a:noFill/>
                  </a:rPr>
                  <a:t> </a:t>
                </a:r>
              </a:p>
            </p:txBody>
          </p:sp>
        </mc:Fallback>
      </mc:AlternateContent>
      <p:cxnSp>
        <p:nvCxnSpPr>
          <p:cNvPr id="21" name="直線コネクタ 20">
            <a:extLst>
              <a:ext uri="{FF2B5EF4-FFF2-40B4-BE49-F238E27FC236}">
                <a16:creationId xmlns:a16="http://schemas.microsoft.com/office/drawing/2014/main" id="{4E8DCBE6-78EC-C14D-BF4B-84257787E5E1}"/>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0E05805-9C60-7B4D-8331-DA50BADD7366}"/>
              </a:ext>
            </a:extLst>
          </p:cNvPr>
          <p:cNvSpPr txBox="1"/>
          <p:nvPr/>
        </p:nvSpPr>
        <p:spPr>
          <a:xfrm>
            <a:off x="125284" y="126877"/>
            <a:ext cx="8271816"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入射部ビーム調整（</a:t>
            </a:r>
            <a:r>
              <a:rPr lang="en-US" altLang="ja-JP" sz="2000" dirty="0">
                <a:latin typeface="ヒラギノ丸ゴ ProN W4"/>
                <a:ea typeface="ヒラギノ丸ゴ ProN W4"/>
                <a:cs typeface="ヒラギノ丸ゴ ProN W4"/>
              </a:rPr>
              <a:t>238 MHz</a:t>
            </a:r>
            <a:r>
              <a:rPr lang="ja-JP" altLang="en-US" sz="2000">
                <a:latin typeface="ヒラギノ丸ゴ ProN W4"/>
                <a:ea typeface="ヒラギノ丸ゴ ProN W4"/>
                <a:cs typeface="ヒラギノ丸ゴ ProN W4"/>
              </a:rPr>
              <a:t>空胴</a:t>
            </a:r>
            <a:r>
              <a:rPr lang="en-US" altLang="ja-JP" sz="2000" dirty="0">
                <a:latin typeface="ヒラギノ丸ゴ ProN W4"/>
                <a:ea typeface="ヒラギノ丸ゴ ProN W4"/>
                <a:cs typeface="ヒラギノ丸ゴ ProN W4"/>
              </a:rPr>
              <a:t> &amp; 476 MHz</a:t>
            </a:r>
            <a:r>
              <a:rPr lang="ja-JP" altLang="en-US" sz="2000">
                <a:latin typeface="ヒラギノ丸ゴ ProN W4"/>
                <a:ea typeface="ヒラギノ丸ゴ ProN W4"/>
                <a:cs typeface="ヒラギノ丸ゴ ProN W4"/>
              </a:rPr>
              <a:t>空胴　位相の最適化）</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926180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11FC755-E3BF-BE4E-867F-DCCD0982F165}"/>
              </a:ext>
            </a:extLst>
          </p:cNvPr>
          <p:cNvSpPr txBox="1"/>
          <p:nvPr/>
        </p:nvSpPr>
        <p:spPr>
          <a:xfrm>
            <a:off x="125284" y="126877"/>
            <a:ext cx="5928226"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市販品（</a:t>
            </a:r>
            <a:r>
              <a:rPr lang="en-US" altLang="ja-JP" sz="2000" dirty="0">
                <a:latin typeface="ヒラギノ丸ゴ ProN W4"/>
                <a:ea typeface="ヒラギノ丸ゴ ProN W4"/>
                <a:cs typeface="ヒラギノ丸ゴ ProN W4"/>
              </a:rPr>
              <a:t>EIMAC</a:t>
            </a:r>
            <a:r>
              <a:rPr lang="ja-JP" altLang="en-US" sz="2000">
                <a:latin typeface="ヒラギノ丸ゴ ProN W4"/>
                <a:ea typeface="ヒラギノ丸ゴ ProN W4"/>
                <a:cs typeface="ヒラギノ丸ゴ ProN W4"/>
              </a:rPr>
              <a:t>社製</a:t>
            </a:r>
            <a:r>
              <a:rPr lang="en-US" altLang="ja-JP" sz="2000" dirty="0">
                <a:latin typeface="ヒラギノ丸ゴ ProN W4"/>
                <a:ea typeface="ヒラギノ丸ゴ ProN W4"/>
                <a:cs typeface="ヒラギノ丸ゴ ProN W4"/>
              </a:rPr>
              <a:t>Y-845</a:t>
            </a:r>
            <a:r>
              <a:rPr lang="ja-JP" altLang="en-US" sz="2000">
                <a:latin typeface="ヒラギノ丸ゴ ProN W4"/>
                <a:ea typeface="ヒラギノ丸ゴ ProN W4"/>
                <a:cs typeface="ヒラギノ丸ゴ ProN W4"/>
              </a:rPr>
              <a:t>）のエミッタンス評価</a:t>
            </a:r>
            <a:endParaRPr lang="en-US" altLang="ja-JP" sz="2000" dirty="0">
              <a:latin typeface="ヒラギノ丸ゴ ProN W4"/>
              <a:ea typeface="ヒラギノ丸ゴ ProN W4"/>
              <a:cs typeface="ヒラギノ丸ゴ ProN W4"/>
            </a:endParaRPr>
          </a:p>
        </p:txBody>
      </p:sp>
      <p:cxnSp>
        <p:nvCxnSpPr>
          <p:cNvPr id="3" name="直線コネクタ 2">
            <a:extLst>
              <a:ext uri="{FF2B5EF4-FFF2-40B4-BE49-F238E27FC236}">
                <a16:creationId xmlns:a16="http://schemas.microsoft.com/office/drawing/2014/main" id="{407B037E-6D4F-5147-8035-891528BA4296}"/>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96C0B99B-E182-7947-9D1B-3988301F2A00}"/>
                  </a:ext>
                </a:extLst>
              </p:cNvPr>
              <p:cNvSpPr txBox="1"/>
              <p:nvPr/>
            </p:nvSpPr>
            <p:spPr>
              <a:xfrm>
                <a:off x="192833" y="580452"/>
                <a:ext cx="8727232" cy="4501425"/>
              </a:xfrm>
              <a:prstGeom prst="rect">
                <a:avLst/>
              </a:prstGeom>
              <a:noFill/>
            </p:spPr>
            <p:txBody>
              <a:bodyPr wrap="square" rtlCol="0">
                <a:spAutoFit/>
              </a:bodyPr>
              <a:lstStyle/>
              <a:p>
                <a:pPr marL="227013" indent="-227013" algn="just"/>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規格化熱エミッタンス </a:t>
                </a:r>
                <a:endParaRPr lang="en-US" altLang="ja-JP" sz="1400" dirty="0">
                  <a:latin typeface="ヒラギノ丸ゴ ProN W4"/>
                  <a:ea typeface="ヒラギノ丸ゴ ProN W4"/>
                  <a:cs typeface="ヒラギノ丸ゴ ProN W4"/>
                </a:endParaRPr>
              </a:p>
              <a:p>
                <a:pPr marL="227013" indent="-227013" algn="just">
                  <a:lnSpc>
                    <a:spcPct val="150000"/>
                  </a:lnSpc>
                </a:pPr>
                <a14:m>
                  <m:oMathPara xmlns:m="http://schemas.openxmlformats.org/officeDocument/2006/math">
                    <m:oMathParaPr>
                      <m:jc m:val="left"/>
                    </m:oMathParaPr>
                    <m:oMath xmlns:m="http://schemas.openxmlformats.org/officeDocument/2006/math">
                      <m:sSub>
                        <m:sSubPr>
                          <m:ctrlPr>
                            <a:rPr lang="en-US" altLang="ja-JP" sz="1400" i="1" smtClean="0">
                              <a:solidFill>
                                <a:schemeClr val="tx1"/>
                              </a:solidFill>
                              <a:latin typeface="Cambria Math" panose="02040503050406030204" pitchFamily="18" charset="0"/>
                              <a:ea typeface="ヒラギノ丸ゴ ProN W4"/>
                            </a:rPr>
                          </m:ctrlPr>
                        </m:sSubPr>
                        <m:e>
                          <m:r>
                            <a:rPr lang="en-US" altLang="ja-JP" sz="1400" i="1" smtClean="0">
                              <a:solidFill>
                                <a:schemeClr val="tx1"/>
                              </a:solidFill>
                              <a:latin typeface="Cambria Math" panose="02040503050406030204" pitchFamily="18" charset="0"/>
                              <a:ea typeface="Cambria Math" panose="02040503050406030204" pitchFamily="18" charset="0"/>
                            </a:rPr>
                            <m:t>𝜀</m:t>
                          </m:r>
                        </m:e>
                        <m:sub>
                          <m:r>
                            <a:rPr lang="en-US" altLang="ja-JP" sz="1400" b="0" i="1" smtClean="0">
                              <a:solidFill>
                                <a:schemeClr val="tx1"/>
                              </a:solidFill>
                              <a:latin typeface="Cambria Math" panose="02040503050406030204" pitchFamily="18" charset="0"/>
                              <a:ea typeface="ヒラギノ丸ゴ ProN W4"/>
                            </a:rPr>
                            <m:t>𝑛</m:t>
                          </m:r>
                          <m:r>
                            <a:rPr lang="en-US" altLang="ja-JP" sz="1400" b="0" i="1" smtClean="0">
                              <a:solidFill>
                                <a:schemeClr val="tx1"/>
                              </a:solidFill>
                              <a:latin typeface="Cambria Math" panose="02040503050406030204" pitchFamily="18" charset="0"/>
                              <a:ea typeface="ヒラギノ丸ゴ ProN W4"/>
                            </a:rPr>
                            <m:t>, </m:t>
                          </m:r>
                          <m:r>
                            <a:rPr lang="en-US" altLang="ja-JP" sz="1400" b="0" i="1" smtClean="0">
                              <a:solidFill>
                                <a:schemeClr val="tx1"/>
                              </a:solidFill>
                              <a:latin typeface="Cambria Math" panose="02040503050406030204" pitchFamily="18" charset="0"/>
                              <a:ea typeface="ヒラギノ丸ゴ ProN W4"/>
                            </a:rPr>
                            <m:t>𝑇</m:t>
                          </m:r>
                        </m:sub>
                      </m:sSub>
                      <m:r>
                        <a:rPr lang="en-US" altLang="ja-JP" sz="1400" i="1" smtClean="0">
                          <a:solidFill>
                            <a:schemeClr val="tx1"/>
                          </a:solidFill>
                          <a:latin typeface="Cambria Math" panose="02040503050406030204" pitchFamily="18" charset="0"/>
                          <a:ea typeface="ヒラギノ丸ゴ ProN W4"/>
                          <a:cs typeface="ヒラギノ丸ゴ ProN W4"/>
                        </a:rPr>
                        <m:t>=</m:t>
                      </m:r>
                      <m:r>
                        <a:rPr lang="en-US" altLang="ja-JP" sz="1400" b="0" i="1" smtClean="0">
                          <a:solidFill>
                            <a:schemeClr val="tx1"/>
                          </a:solidFill>
                          <a:latin typeface="Cambria Math" panose="02040503050406030204" pitchFamily="18" charset="0"/>
                          <a:ea typeface="ヒラギノ丸ゴ ProN W4"/>
                          <a:cs typeface="ヒラギノ丸ゴ ProN W4"/>
                        </a:rPr>
                        <m:t> </m:t>
                      </m:r>
                      <m:f>
                        <m:fPr>
                          <m:ctrlPr>
                            <a:rPr lang="en-US" altLang="ja-JP" sz="1400" b="0" i="1" smtClean="0">
                              <a:solidFill>
                                <a:schemeClr val="tx1"/>
                              </a:solidFill>
                              <a:latin typeface="Cambria Math" panose="02040503050406030204" pitchFamily="18" charset="0"/>
                              <a:ea typeface="ヒラギノ丸ゴ ProN W4"/>
                            </a:rPr>
                          </m:ctrlPr>
                        </m:fPr>
                        <m:num>
                          <m:sSub>
                            <m:sSubPr>
                              <m:ctrlPr>
                                <a:rPr lang="en-US" altLang="ja-JP" sz="1400" b="0" i="1" smtClean="0">
                                  <a:solidFill>
                                    <a:schemeClr val="tx1"/>
                                  </a:solidFill>
                                  <a:latin typeface="Cambria Math" panose="02040503050406030204" pitchFamily="18" charset="0"/>
                                  <a:ea typeface="ヒラギノ丸ゴ ProN W4"/>
                                </a:rPr>
                              </m:ctrlPr>
                            </m:sSubPr>
                            <m:e>
                              <m:r>
                                <a:rPr lang="en-US" altLang="ja-JP" sz="1400" b="0" i="1" smtClean="0">
                                  <a:solidFill>
                                    <a:schemeClr val="tx1"/>
                                  </a:solidFill>
                                  <a:latin typeface="Cambria Math" panose="02040503050406030204" pitchFamily="18" charset="0"/>
                                  <a:ea typeface="ヒラギノ丸ゴ ProN W4"/>
                                </a:rPr>
                                <m:t>𝑟</m:t>
                              </m:r>
                            </m:e>
                            <m:sub>
                              <m:r>
                                <a:rPr lang="en-US" altLang="ja-JP" sz="1400" b="0" i="1" smtClean="0">
                                  <a:solidFill>
                                    <a:schemeClr val="tx1"/>
                                  </a:solidFill>
                                  <a:latin typeface="Cambria Math" panose="02040503050406030204" pitchFamily="18" charset="0"/>
                                  <a:ea typeface="ヒラギノ丸ゴ ProN W4"/>
                                </a:rPr>
                                <m:t>𝑏</m:t>
                              </m:r>
                            </m:sub>
                          </m:sSub>
                        </m:num>
                        <m:den>
                          <m:r>
                            <a:rPr lang="en-US" altLang="ja-JP" sz="1400" b="0" i="1" smtClean="0">
                              <a:solidFill>
                                <a:schemeClr val="tx1"/>
                              </a:solidFill>
                              <a:latin typeface="Cambria Math" panose="02040503050406030204" pitchFamily="18" charset="0"/>
                              <a:ea typeface="ヒラギノ丸ゴ ProN W4"/>
                            </a:rPr>
                            <m:t>2</m:t>
                          </m:r>
                        </m:den>
                      </m:f>
                      <m:r>
                        <a:rPr lang="en-US" altLang="ja-JP" sz="1400" b="0" i="1" smtClean="0">
                          <a:solidFill>
                            <a:schemeClr val="tx1"/>
                          </a:solidFill>
                          <a:latin typeface="Cambria Math" panose="02040503050406030204" pitchFamily="18" charset="0"/>
                          <a:ea typeface="ヒラギノ丸ゴ ProN W4"/>
                        </a:rPr>
                        <m:t> </m:t>
                      </m:r>
                      <m:rad>
                        <m:radPr>
                          <m:degHide m:val="on"/>
                          <m:ctrlPr>
                            <a:rPr lang="en-US" altLang="ja-JP" sz="1400" b="0" i="1" smtClean="0">
                              <a:solidFill>
                                <a:schemeClr val="tx1"/>
                              </a:solidFill>
                              <a:latin typeface="Cambria Math" panose="02040503050406030204" pitchFamily="18" charset="0"/>
                              <a:ea typeface="ヒラギノ丸ゴ ProN W4"/>
                            </a:rPr>
                          </m:ctrlPr>
                        </m:radPr>
                        <m:deg/>
                        <m:e>
                          <m:f>
                            <m:fPr>
                              <m:ctrlPr>
                                <a:rPr lang="en-US" altLang="ja-JP" sz="1400" b="0" i="1" smtClean="0">
                                  <a:solidFill>
                                    <a:schemeClr val="tx1"/>
                                  </a:solidFill>
                                  <a:latin typeface="Cambria Math" panose="02040503050406030204" pitchFamily="18" charset="0"/>
                                  <a:ea typeface="ヒラギノ丸ゴ ProN W4"/>
                                </a:rPr>
                              </m:ctrlPr>
                            </m:fPr>
                            <m:num>
                              <m:sSub>
                                <m:sSubPr>
                                  <m:ctrlPr>
                                    <a:rPr lang="en-US" altLang="ja-JP" sz="1400" b="0" i="1" smtClean="0">
                                      <a:solidFill>
                                        <a:schemeClr val="tx1"/>
                                      </a:solidFill>
                                      <a:latin typeface="Cambria Math" panose="02040503050406030204" pitchFamily="18" charset="0"/>
                                      <a:ea typeface="ヒラギノ丸ゴ ProN W4"/>
                                    </a:rPr>
                                  </m:ctrlPr>
                                </m:sSubPr>
                                <m:e>
                                  <m:r>
                                    <a:rPr lang="en-US" altLang="ja-JP" sz="1400" b="0" i="1" smtClean="0">
                                      <a:solidFill>
                                        <a:schemeClr val="tx1"/>
                                      </a:solidFill>
                                      <a:latin typeface="Cambria Math" panose="02040503050406030204" pitchFamily="18" charset="0"/>
                                      <a:ea typeface="ヒラギノ丸ゴ ProN W4"/>
                                    </a:rPr>
                                    <m:t>𝑘</m:t>
                                  </m:r>
                                </m:e>
                                <m:sub>
                                  <m:r>
                                    <a:rPr lang="en-US" altLang="ja-JP" sz="1400" b="0" i="1" smtClean="0">
                                      <a:solidFill>
                                        <a:schemeClr val="tx1"/>
                                      </a:solidFill>
                                      <a:latin typeface="Cambria Math" panose="02040503050406030204" pitchFamily="18" charset="0"/>
                                      <a:ea typeface="ヒラギノ丸ゴ ProN W4"/>
                                    </a:rPr>
                                    <m:t>𝐵</m:t>
                                  </m:r>
                                </m:sub>
                              </m:sSub>
                              <m:r>
                                <a:rPr lang="en-US" altLang="ja-JP" sz="1400" b="0" i="1" smtClean="0">
                                  <a:solidFill>
                                    <a:schemeClr val="tx1"/>
                                  </a:solidFill>
                                  <a:latin typeface="Cambria Math" panose="02040503050406030204" pitchFamily="18" charset="0"/>
                                  <a:ea typeface="ヒラギノ丸ゴ ProN W4"/>
                                </a:rPr>
                                <m:t> </m:t>
                              </m:r>
                              <m:sSub>
                                <m:sSubPr>
                                  <m:ctrlPr>
                                    <a:rPr lang="en-US" altLang="ja-JP" sz="1400" b="0" i="1" smtClean="0">
                                      <a:solidFill>
                                        <a:schemeClr val="tx1"/>
                                      </a:solidFill>
                                      <a:latin typeface="Cambria Math" panose="02040503050406030204" pitchFamily="18" charset="0"/>
                                      <a:ea typeface="ヒラギノ丸ゴ ProN W4"/>
                                    </a:rPr>
                                  </m:ctrlPr>
                                </m:sSubPr>
                                <m:e>
                                  <m:r>
                                    <a:rPr lang="en-US" altLang="ja-JP" sz="1400" b="0" i="1" smtClean="0">
                                      <a:solidFill>
                                        <a:schemeClr val="tx1"/>
                                      </a:solidFill>
                                      <a:latin typeface="Cambria Math" panose="02040503050406030204" pitchFamily="18" charset="0"/>
                                      <a:ea typeface="ヒラギノ丸ゴ ProN W4"/>
                                    </a:rPr>
                                    <m:t>𝑇</m:t>
                                  </m:r>
                                </m:e>
                                <m:sub>
                                  <m:r>
                                    <a:rPr lang="en-US" altLang="ja-JP" sz="1400" b="0" i="1" smtClean="0">
                                      <a:solidFill>
                                        <a:schemeClr val="tx1"/>
                                      </a:solidFill>
                                      <a:latin typeface="Cambria Math" panose="02040503050406030204" pitchFamily="18" charset="0"/>
                                      <a:ea typeface="ヒラギノ丸ゴ ProN W4"/>
                                    </a:rPr>
                                    <m:t>𝑐</m:t>
                                  </m:r>
                                </m:sub>
                              </m:sSub>
                            </m:num>
                            <m:den>
                              <m:r>
                                <a:rPr lang="en-US" altLang="ja-JP" sz="1400" b="0" i="1" smtClean="0">
                                  <a:solidFill>
                                    <a:schemeClr val="tx1"/>
                                  </a:solidFill>
                                  <a:latin typeface="Cambria Math" panose="02040503050406030204" pitchFamily="18" charset="0"/>
                                  <a:ea typeface="ヒラギノ丸ゴ ProN W4"/>
                                </a:rPr>
                                <m:t>𝑚</m:t>
                              </m:r>
                              <m:sSup>
                                <m:sSupPr>
                                  <m:ctrlPr>
                                    <a:rPr lang="en-US" altLang="ja-JP" sz="1400" b="0" i="1" smtClean="0">
                                      <a:solidFill>
                                        <a:schemeClr val="tx1"/>
                                      </a:solidFill>
                                      <a:latin typeface="Cambria Math" panose="02040503050406030204" pitchFamily="18" charset="0"/>
                                      <a:ea typeface="ヒラギノ丸ゴ ProN W4"/>
                                    </a:rPr>
                                  </m:ctrlPr>
                                </m:sSupPr>
                                <m:e>
                                  <m:r>
                                    <a:rPr lang="en-US" altLang="ja-JP" sz="1400" b="0" i="1" smtClean="0">
                                      <a:solidFill>
                                        <a:schemeClr val="tx1"/>
                                      </a:solidFill>
                                      <a:latin typeface="Cambria Math" panose="02040503050406030204" pitchFamily="18" charset="0"/>
                                      <a:ea typeface="ヒラギノ丸ゴ ProN W4"/>
                                    </a:rPr>
                                    <m:t>𝑐</m:t>
                                  </m:r>
                                </m:e>
                                <m:sup>
                                  <m:r>
                                    <a:rPr lang="en-US" altLang="ja-JP" sz="1400" b="0" i="1" smtClean="0">
                                      <a:solidFill>
                                        <a:schemeClr val="tx1"/>
                                      </a:solidFill>
                                      <a:latin typeface="Cambria Math" panose="02040503050406030204" pitchFamily="18" charset="0"/>
                                      <a:ea typeface="ヒラギノ丸ゴ ProN W4"/>
                                    </a:rPr>
                                    <m:t>2</m:t>
                                  </m:r>
                                </m:sup>
                              </m:sSup>
                            </m:den>
                          </m:f>
                        </m:e>
                      </m:rad>
                      <m:r>
                        <a:rPr lang="en-US" altLang="ja-JP" sz="1400" b="0" i="1" smtClean="0">
                          <a:solidFill>
                            <a:schemeClr val="tx1"/>
                          </a:solidFill>
                          <a:latin typeface="Cambria Math" panose="02040503050406030204" pitchFamily="18" charset="0"/>
                          <a:ea typeface="ヒラギノ丸ゴ ProN W4"/>
                        </a:rPr>
                        <m:t> </m:t>
                      </m:r>
                      <m:r>
                        <a:rPr lang="en-US" altLang="ja-JP" sz="1400" b="0" i="1" smtClean="0">
                          <a:solidFill>
                            <a:schemeClr val="tx1"/>
                          </a:solidFill>
                          <a:latin typeface="Cambria Math" panose="02040503050406030204" pitchFamily="18" charset="0"/>
                          <a:ea typeface="Cambria Math" panose="02040503050406030204" pitchFamily="18" charset="0"/>
                        </a:rPr>
                        <m:t>≈0.92 </m:t>
                      </m:r>
                      <m:r>
                        <a:rPr lang="en-US" altLang="ja-JP" sz="1400" b="0" i="1" smtClean="0">
                          <a:solidFill>
                            <a:schemeClr val="tx1"/>
                          </a:solidFill>
                          <a:latin typeface="Cambria Math" panose="02040503050406030204" pitchFamily="18" charset="0"/>
                          <a:ea typeface="Cambria Math" panose="02040503050406030204" pitchFamily="18" charset="0"/>
                        </a:rPr>
                        <m:t>𝑚𝑚</m:t>
                      </m:r>
                      <m:r>
                        <a:rPr lang="en-US" altLang="ja-JP" sz="1400" b="0" i="1" smtClean="0">
                          <a:solidFill>
                            <a:schemeClr val="tx1"/>
                          </a:solidFill>
                          <a:latin typeface="Cambria Math" panose="02040503050406030204" pitchFamily="18" charset="0"/>
                          <a:ea typeface="Cambria Math" panose="02040503050406030204" pitchFamily="18" charset="0"/>
                        </a:rPr>
                        <m:t> </m:t>
                      </m:r>
                      <m:r>
                        <a:rPr lang="en-US" altLang="ja-JP" sz="1400" b="0" i="1" smtClean="0">
                          <a:solidFill>
                            <a:schemeClr val="tx1"/>
                          </a:solidFill>
                          <a:latin typeface="Cambria Math" panose="02040503050406030204" pitchFamily="18" charset="0"/>
                          <a:ea typeface="Cambria Math" panose="02040503050406030204" pitchFamily="18" charset="0"/>
                        </a:rPr>
                        <m:t>𝑚𝑟𝑎𝑑</m:t>
                      </m:r>
                    </m:oMath>
                  </m:oMathPara>
                </a14:m>
                <a:endParaRPr lang="en-US" altLang="ja-JP" sz="1400" b="0" dirty="0">
                  <a:solidFill>
                    <a:schemeClr val="tx1"/>
                  </a:solidFill>
                  <a:latin typeface="ヒラギノ丸ゴ ProN W4"/>
                  <a:ea typeface="Cambria Math" panose="02040503050406030204" pitchFamily="18" charset="0"/>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環境磁場（地磁気）による磁気エミッタンス</a:t>
                </a:r>
                <a:r>
                  <a:rPr lang="en-US" altLang="ja-JP" sz="1400" dirty="0">
                    <a:latin typeface="ヒラギノ丸ゴ ProN W4"/>
                    <a:ea typeface="ヒラギノ丸ゴ ProN W4"/>
                    <a:cs typeface="ヒラギノ丸ゴ ProN W4"/>
                  </a:rPr>
                  <a:t>	</a:t>
                </a:r>
              </a:p>
              <a:p>
                <a:pPr marL="227013" indent="-227013" algn="just">
                  <a:lnSpc>
                    <a:spcPct val="150000"/>
                  </a:lnSpc>
                </a:pPr>
                <a14:m>
                  <m:oMathPara xmlns:m="http://schemas.openxmlformats.org/officeDocument/2006/math">
                    <m:oMathParaPr>
                      <m:jc m:val="left"/>
                    </m:oMathParaPr>
                    <m:oMath xmlns:m="http://schemas.openxmlformats.org/officeDocument/2006/math">
                      <m:sSub>
                        <m:sSubPr>
                          <m:ctrlPr>
                            <a:rPr lang="en-US" altLang="ja-JP" sz="1400" i="1">
                              <a:latin typeface="Cambria Math" panose="02040503050406030204" pitchFamily="18" charset="0"/>
                              <a:ea typeface="ヒラギノ丸ゴ ProN W4"/>
                            </a:rPr>
                          </m:ctrlPr>
                        </m:sSubPr>
                        <m:e>
                          <m:r>
                            <a:rPr lang="en-US" altLang="ja-JP" sz="1400" i="1">
                              <a:latin typeface="Cambria Math" panose="02040503050406030204" pitchFamily="18" charset="0"/>
                              <a:ea typeface="Cambria Math" panose="02040503050406030204" pitchFamily="18" charset="0"/>
                            </a:rPr>
                            <m:t>𝜀</m:t>
                          </m:r>
                        </m:e>
                        <m:sub>
                          <m:r>
                            <a:rPr lang="en-US" altLang="ja-JP" sz="1400" b="0" i="1" smtClean="0">
                              <a:latin typeface="Cambria Math" panose="02040503050406030204" pitchFamily="18" charset="0"/>
                              <a:ea typeface="ヒラギノ丸ゴ ProN W4"/>
                            </a:rPr>
                            <m:t>𝑛</m:t>
                          </m:r>
                          <m:r>
                            <a:rPr lang="en-US" altLang="ja-JP" sz="1400" i="1">
                              <a:latin typeface="Cambria Math" panose="02040503050406030204" pitchFamily="18" charset="0"/>
                              <a:ea typeface="ヒラギノ丸ゴ ProN W4"/>
                            </a:rPr>
                            <m:t>, </m:t>
                          </m:r>
                          <m:r>
                            <a:rPr lang="en-US" altLang="ja-JP" sz="1400" b="0" i="1" smtClean="0">
                              <a:latin typeface="Cambria Math" panose="02040503050406030204" pitchFamily="18" charset="0"/>
                              <a:ea typeface="ヒラギノ丸ゴ ProN W4"/>
                            </a:rPr>
                            <m:t>𝐵</m:t>
                          </m:r>
                        </m:sub>
                      </m:sSub>
                      <m:r>
                        <a:rPr lang="en-US" altLang="ja-JP" sz="1400" i="1">
                          <a:latin typeface="Cambria Math" panose="02040503050406030204" pitchFamily="18" charset="0"/>
                          <a:ea typeface="ヒラギノ丸ゴ ProN W4"/>
                          <a:cs typeface="ヒラギノ丸ゴ ProN W4"/>
                        </a:rPr>
                        <m:t>= </m:t>
                      </m:r>
                      <m:f>
                        <m:fPr>
                          <m:ctrlPr>
                            <a:rPr lang="en-US" altLang="ja-JP" sz="1400" i="1">
                              <a:latin typeface="Cambria Math" panose="02040503050406030204" pitchFamily="18" charset="0"/>
                              <a:ea typeface="ヒラギノ丸ゴ ProN W4"/>
                            </a:rPr>
                          </m:ctrlPr>
                        </m:fPr>
                        <m:num>
                          <m:sSub>
                            <m:sSubPr>
                              <m:ctrlPr>
                                <a:rPr lang="en-US" altLang="ja-JP" sz="1400" i="1">
                                  <a:latin typeface="Cambria Math" panose="02040503050406030204" pitchFamily="18" charset="0"/>
                                  <a:ea typeface="ヒラギノ丸ゴ ProN W4"/>
                                </a:rPr>
                              </m:ctrlPr>
                            </m:sSubPr>
                            <m:e>
                              <m:r>
                                <a:rPr lang="en-US" altLang="ja-JP" sz="1400" b="0" i="1" smtClean="0">
                                  <a:latin typeface="Cambria Math" panose="02040503050406030204" pitchFamily="18" charset="0"/>
                                  <a:ea typeface="ヒラギノ丸ゴ ProN W4"/>
                                </a:rPr>
                                <m:t>𝑒𝐵</m:t>
                              </m:r>
                            </m:e>
                            <m:sub>
                              <m:r>
                                <a:rPr lang="en-US" altLang="ja-JP" sz="1400" b="0" i="1" smtClean="0">
                                  <a:latin typeface="Cambria Math" panose="02040503050406030204" pitchFamily="18" charset="0"/>
                                  <a:ea typeface="ヒラギノ丸ゴ ProN W4"/>
                                </a:rPr>
                                <m:t>0</m:t>
                              </m:r>
                            </m:sub>
                          </m:sSub>
                          <m:sSubSup>
                            <m:sSubSupPr>
                              <m:ctrlPr>
                                <a:rPr lang="en-US" altLang="ja-JP" sz="1400" i="1" smtClean="0">
                                  <a:latin typeface="Cambria Math" panose="02040503050406030204" pitchFamily="18" charset="0"/>
                                  <a:ea typeface="ヒラギノ丸ゴ ProN W4"/>
                                </a:rPr>
                              </m:ctrlPr>
                            </m:sSubSupPr>
                            <m:e>
                              <m:r>
                                <a:rPr lang="en-US" altLang="ja-JP" sz="1400" b="0" i="1" smtClean="0">
                                  <a:latin typeface="Cambria Math" panose="02040503050406030204" pitchFamily="18" charset="0"/>
                                  <a:ea typeface="ヒラギノ丸ゴ ProN W4"/>
                                </a:rPr>
                                <m:t>𝑟</m:t>
                              </m:r>
                            </m:e>
                            <m:sub>
                              <m:r>
                                <a:rPr lang="en-US" altLang="ja-JP" sz="1400" b="0" i="1" smtClean="0">
                                  <a:latin typeface="Cambria Math" panose="02040503050406030204" pitchFamily="18" charset="0"/>
                                  <a:ea typeface="ヒラギノ丸ゴ ProN W4"/>
                                </a:rPr>
                                <m:t>𝑏</m:t>
                              </m:r>
                            </m:sub>
                            <m:sup>
                              <m:r>
                                <a:rPr lang="en-US" altLang="ja-JP" sz="1400" b="0" i="1" smtClean="0">
                                  <a:latin typeface="Cambria Math" panose="02040503050406030204" pitchFamily="18" charset="0"/>
                                  <a:ea typeface="ヒラギノ丸ゴ ProN W4"/>
                                </a:rPr>
                                <m:t>2</m:t>
                              </m:r>
                            </m:sup>
                          </m:sSubSup>
                        </m:num>
                        <m:den>
                          <m:r>
                            <a:rPr lang="en-US" altLang="ja-JP" sz="1400" i="1">
                              <a:latin typeface="Cambria Math" panose="02040503050406030204" pitchFamily="18" charset="0"/>
                              <a:ea typeface="ヒラギノ丸ゴ ProN W4"/>
                            </a:rPr>
                            <m:t>2</m:t>
                          </m:r>
                          <m:r>
                            <a:rPr lang="en-US" altLang="ja-JP" sz="1400" b="0" i="1" smtClean="0">
                              <a:latin typeface="Cambria Math" panose="02040503050406030204" pitchFamily="18" charset="0"/>
                              <a:ea typeface="ヒラギノ丸ゴ ProN W4"/>
                            </a:rPr>
                            <m:t>𝑚𝑐</m:t>
                          </m:r>
                        </m:den>
                      </m:f>
                      <m:r>
                        <a:rPr lang="en-US" altLang="ja-JP" sz="1400" i="1">
                          <a:latin typeface="Cambria Math" panose="02040503050406030204" pitchFamily="18" charset="0"/>
                          <a:ea typeface="ヒラギノ丸ゴ ProN W4"/>
                        </a:rPr>
                        <m:t> </m:t>
                      </m:r>
                      <m:r>
                        <a:rPr lang="en-US" altLang="ja-JP" sz="1400" i="1">
                          <a:latin typeface="Cambria Math" panose="02040503050406030204" pitchFamily="18" charset="0"/>
                          <a:ea typeface="Cambria Math" panose="02040503050406030204" pitchFamily="18" charset="0"/>
                        </a:rPr>
                        <m:t>≈0.</m:t>
                      </m:r>
                      <m:r>
                        <a:rPr lang="en-US" altLang="ja-JP" sz="1400" b="0" i="1" smtClean="0">
                          <a:latin typeface="Cambria Math" panose="02040503050406030204" pitchFamily="18" charset="0"/>
                          <a:ea typeface="Cambria Math" panose="02040503050406030204" pitchFamily="18" charset="0"/>
                        </a:rPr>
                        <m:t>23</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𝑚𝑚</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𝑚𝑟𝑎𝑑</m:t>
                      </m:r>
                    </m:oMath>
                  </m:oMathPara>
                </a14:m>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陰極表面粗さによるエミッタンス</a:t>
                </a:r>
                <a:endParaRPr lang="en-US" altLang="ja-JP" sz="1400" dirty="0">
                  <a:latin typeface="ヒラギノ丸ゴ ProN W4"/>
                  <a:ea typeface="ヒラギノ丸ゴ ProN W4"/>
                  <a:cs typeface="ヒラギノ丸ゴ ProN W4"/>
                </a:endParaRPr>
              </a:p>
              <a:p>
                <a:pPr marL="227013" indent="-227013" algn="just">
                  <a:lnSpc>
                    <a:spcPct val="150000"/>
                  </a:lnSpc>
                </a:pPr>
                <a14:m>
                  <m:oMathPara xmlns:m="http://schemas.openxmlformats.org/officeDocument/2006/math">
                    <m:oMathParaPr>
                      <m:jc m:val="left"/>
                    </m:oMathParaPr>
                    <m:oMath xmlns:m="http://schemas.openxmlformats.org/officeDocument/2006/math">
                      <m:sSub>
                        <m:sSubPr>
                          <m:ctrlPr>
                            <a:rPr lang="en-US" altLang="ja-JP" sz="1400" i="1">
                              <a:latin typeface="Cambria Math" panose="02040503050406030204" pitchFamily="18" charset="0"/>
                              <a:ea typeface="ヒラギノ丸ゴ ProN W4"/>
                            </a:rPr>
                          </m:ctrlPr>
                        </m:sSubPr>
                        <m:e>
                          <m:r>
                            <a:rPr lang="en-US" altLang="ja-JP" sz="1400" i="1">
                              <a:latin typeface="Cambria Math" panose="02040503050406030204" pitchFamily="18" charset="0"/>
                              <a:ea typeface="Cambria Math" panose="02040503050406030204" pitchFamily="18" charset="0"/>
                            </a:rPr>
                            <m:t>𝜀</m:t>
                          </m:r>
                        </m:e>
                        <m:sub>
                          <m:r>
                            <a:rPr lang="en-US" altLang="ja-JP" sz="1400" i="1">
                              <a:latin typeface="Cambria Math" panose="02040503050406030204" pitchFamily="18" charset="0"/>
                              <a:ea typeface="ヒラギノ丸ゴ ProN W4"/>
                            </a:rPr>
                            <m:t>𝑛</m:t>
                          </m:r>
                          <m:r>
                            <a:rPr lang="en-US" altLang="ja-JP" sz="1400" i="1">
                              <a:latin typeface="Cambria Math" panose="02040503050406030204" pitchFamily="18" charset="0"/>
                              <a:ea typeface="ヒラギノ丸ゴ ProN W4"/>
                            </a:rPr>
                            <m:t>, </m:t>
                          </m:r>
                          <m:r>
                            <a:rPr lang="en-US" altLang="ja-JP" sz="1400" b="0" i="1" smtClean="0">
                              <a:latin typeface="Cambria Math" panose="02040503050406030204" pitchFamily="18" charset="0"/>
                              <a:ea typeface="ヒラギノ丸ゴ ProN W4"/>
                            </a:rPr>
                            <m:t>𝑅</m:t>
                          </m:r>
                        </m:sub>
                      </m:sSub>
                      <m:r>
                        <a:rPr lang="en-US" altLang="ja-JP" sz="1400" i="1">
                          <a:latin typeface="Cambria Math" panose="02040503050406030204" pitchFamily="18" charset="0"/>
                          <a:ea typeface="ヒラギノ丸ゴ ProN W4"/>
                          <a:cs typeface="ヒラギノ丸ゴ ProN W4"/>
                        </a:rPr>
                        <m:t>= </m:t>
                      </m:r>
                      <m:f>
                        <m:fPr>
                          <m:ctrlPr>
                            <a:rPr lang="en-US" altLang="ja-JP" sz="1400" i="1">
                              <a:latin typeface="Cambria Math" panose="02040503050406030204" pitchFamily="18" charset="0"/>
                              <a:ea typeface="ヒラギノ丸ゴ ProN W4"/>
                            </a:rPr>
                          </m:ctrlPr>
                        </m:fPr>
                        <m:num>
                          <m:r>
                            <a:rPr lang="en-US" altLang="ja-JP" sz="1400" i="1" smtClean="0">
                              <a:latin typeface="Cambria Math" panose="02040503050406030204" pitchFamily="18" charset="0"/>
                              <a:ea typeface="Cambria Math" panose="02040503050406030204" pitchFamily="18" charset="0"/>
                            </a:rPr>
                            <m:t>𝜋</m:t>
                          </m:r>
                          <m:r>
                            <a:rPr lang="en-US" altLang="ja-JP" sz="1400" b="0" i="1" smtClean="0">
                              <a:latin typeface="Cambria Math" panose="02040503050406030204" pitchFamily="18" charset="0"/>
                              <a:ea typeface="Cambria Math" panose="02040503050406030204" pitchFamily="18" charset="0"/>
                            </a:rPr>
                            <m:t>h</m:t>
                          </m:r>
                        </m:num>
                        <m:den>
                          <m:r>
                            <a:rPr lang="en-US" altLang="ja-JP" sz="1400" i="1">
                              <a:latin typeface="Cambria Math" panose="02040503050406030204" pitchFamily="18" charset="0"/>
                              <a:ea typeface="ヒラギノ丸ゴ ProN W4"/>
                            </a:rPr>
                            <m:t>2</m:t>
                          </m:r>
                          <m:r>
                            <a:rPr lang="en-US" altLang="ja-JP" sz="1400" b="0" i="1" smtClean="0">
                              <a:latin typeface="Cambria Math" panose="02040503050406030204" pitchFamily="18" charset="0"/>
                              <a:ea typeface="ヒラギノ丸ゴ ProN W4"/>
                            </a:rPr>
                            <m:t>𝑙</m:t>
                          </m:r>
                        </m:den>
                      </m:f>
                      <m:sSub>
                        <m:sSubPr>
                          <m:ctrlPr>
                            <a:rPr lang="en-US" altLang="ja-JP" sz="1400" i="1">
                              <a:latin typeface="Cambria Math" panose="02040503050406030204" pitchFamily="18" charset="0"/>
                              <a:ea typeface="ヒラギノ丸ゴ ProN W4"/>
                            </a:rPr>
                          </m:ctrlPr>
                        </m:sSubPr>
                        <m:e>
                          <m:r>
                            <a:rPr lang="en-US" altLang="ja-JP" sz="1400" i="1">
                              <a:latin typeface="Cambria Math" panose="02040503050406030204" pitchFamily="18" charset="0"/>
                              <a:ea typeface="ヒラギノ丸ゴ ProN W4"/>
                            </a:rPr>
                            <m:t>𝑟</m:t>
                          </m:r>
                        </m:e>
                        <m:sub>
                          <m:r>
                            <a:rPr lang="en-US" altLang="ja-JP" sz="1400" i="1">
                              <a:latin typeface="Cambria Math" panose="02040503050406030204" pitchFamily="18" charset="0"/>
                              <a:ea typeface="ヒラギノ丸ゴ ProN W4"/>
                            </a:rPr>
                            <m:t>𝑏</m:t>
                          </m:r>
                        </m:sub>
                      </m:sSub>
                      <m:rad>
                        <m:radPr>
                          <m:degHide m:val="on"/>
                          <m:ctrlPr>
                            <a:rPr lang="en-US" altLang="ja-JP" sz="1400" i="1">
                              <a:latin typeface="Cambria Math" panose="02040503050406030204" pitchFamily="18" charset="0"/>
                              <a:ea typeface="ヒラギノ丸ゴ ProN W4"/>
                            </a:rPr>
                          </m:ctrlPr>
                        </m:radPr>
                        <m:deg/>
                        <m:e>
                          <m:f>
                            <m:fPr>
                              <m:ctrlPr>
                                <a:rPr lang="en-US" altLang="ja-JP" sz="1400" i="1">
                                  <a:latin typeface="Cambria Math" panose="02040503050406030204" pitchFamily="18" charset="0"/>
                                  <a:ea typeface="ヒラギノ丸ゴ ProN W4"/>
                                </a:rPr>
                              </m:ctrlPr>
                            </m:fPr>
                            <m:num>
                              <m:sSub>
                                <m:sSubPr>
                                  <m:ctrlPr>
                                    <a:rPr lang="en-US" altLang="ja-JP" sz="1400" i="1">
                                      <a:latin typeface="Cambria Math" panose="02040503050406030204" pitchFamily="18" charset="0"/>
                                      <a:ea typeface="ヒラギノ丸ゴ ProN W4"/>
                                    </a:rPr>
                                  </m:ctrlPr>
                                </m:sSubPr>
                                <m:e>
                                  <m:r>
                                    <a:rPr lang="en-US" altLang="ja-JP" sz="1400" b="0" i="1" smtClean="0">
                                      <a:latin typeface="Cambria Math" panose="02040503050406030204" pitchFamily="18" charset="0"/>
                                      <a:ea typeface="ヒラギノ丸ゴ ProN W4"/>
                                    </a:rPr>
                                    <m:t>𝑒𝐸</m:t>
                                  </m:r>
                                </m:e>
                                <m:sub>
                                  <m:r>
                                    <a:rPr lang="en-US" altLang="ja-JP" sz="1400" b="0" i="1" smtClean="0">
                                      <a:latin typeface="Cambria Math" panose="02040503050406030204" pitchFamily="18" charset="0"/>
                                      <a:ea typeface="ヒラギノ丸ゴ ProN W4"/>
                                    </a:rPr>
                                    <m:t>𝐶</m:t>
                                  </m:r>
                                </m:sub>
                              </m:sSub>
                              <m:r>
                                <a:rPr lang="en-US" altLang="ja-JP" sz="1400" b="0" i="1" smtClean="0">
                                  <a:latin typeface="Cambria Math" panose="02040503050406030204" pitchFamily="18" charset="0"/>
                                  <a:ea typeface="ヒラギノ丸ゴ ProN W4"/>
                                </a:rPr>
                                <m:t>h</m:t>
                              </m:r>
                            </m:num>
                            <m:den>
                              <m:r>
                                <a:rPr lang="en-US" altLang="ja-JP" sz="1400" b="0" i="1" smtClean="0">
                                  <a:latin typeface="Cambria Math" panose="02040503050406030204" pitchFamily="18" charset="0"/>
                                  <a:ea typeface="ヒラギノ丸ゴ ProN W4"/>
                                </a:rPr>
                                <m:t>2</m:t>
                              </m:r>
                              <m:r>
                                <a:rPr lang="en-US" altLang="ja-JP" sz="1400" i="1">
                                  <a:latin typeface="Cambria Math" panose="02040503050406030204" pitchFamily="18" charset="0"/>
                                  <a:ea typeface="ヒラギノ丸ゴ ProN W4"/>
                                </a:rPr>
                                <m:t>𝑚</m:t>
                              </m:r>
                              <m:sSup>
                                <m:sSupPr>
                                  <m:ctrlPr>
                                    <a:rPr lang="en-US" altLang="ja-JP" sz="1400" i="1">
                                      <a:latin typeface="Cambria Math" panose="02040503050406030204" pitchFamily="18" charset="0"/>
                                      <a:ea typeface="ヒラギノ丸ゴ ProN W4"/>
                                    </a:rPr>
                                  </m:ctrlPr>
                                </m:sSupPr>
                                <m:e>
                                  <m:r>
                                    <a:rPr lang="en-US" altLang="ja-JP" sz="1400" i="1">
                                      <a:latin typeface="Cambria Math" panose="02040503050406030204" pitchFamily="18" charset="0"/>
                                      <a:ea typeface="ヒラギノ丸ゴ ProN W4"/>
                                    </a:rPr>
                                    <m:t>𝑐</m:t>
                                  </m:r>
                                </m:e>
                                <m:sup>
                                  <m:r>
                                    <a:rPr lang="en-US" altLang="ja-JP" sz="1400" i="1">
                                      <a:latin typeface="Cambria Math" panose="02040503050406030204" pitchFamily="18" charset="0"/>
                                      <a:ea typeface="ヒラギノ丸ゴ ProN W4"/>
                                    </a:rPr>
                                    <m:t>2</m:t>
                                  </m:r>
                                </m:sup>
                              </m:sSup>
                            </m:den>
                          </m:f>
                        </m:e>
                      </m:rad>
                      <m:r>
                        <a:rPr lang="en-US" altLang="ja-JP" sz="1400" i="1">
                          <a:latin typeface="Cambria Math" panose="02040503050406030204" pitchFamily="18" charset="0"/>
                          <a:ea typeface="ヒラギノ丸ゴ ProN W4"/>
                        </a:rPr>
                        <m:t> </m:t>
                      </m:r>
                      <m:r>
                        <a:rPr lang="en-US" altLang="ja-JP" sz="1400" i="1">
                          <a:latin typeface="Cambria Math" panose="02040503050406030204" pitchFamily="18" charset="0"/>
                          <a:ea typeface="Cambria Math" panose="02040503050406030204" pitchFamily="18" charset="0"/>
                        </a:rPr>
                        <m:t>≈0.</m:t>
                      </m:r>
                      <m:r>
                        <a:rPr lang="en-US" altLang="ja-JP" sz="1400" b="0" i="1" smtClean="0">
                          <a:latin typeface="Cambria Math" panose="02040503050406030204" pitchFamily="18" charset="0"/>
                          <a:ea typeface="Cambria Math" panose="02040503050406030204" pitchFamily="18" charset="0"/>
                        </a:rPr>
                        <m:t>34</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𝑚𝑚</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𝑚𝑟𝑎𝑑</m:t>
                      </m:r>
                    </m:oMath>
                  </m:oMathPara>
                </a14:m>
                <a:endParaRPr lang="en-US" altLang="ja-JP" sz="1400" dirty="0">
                  <a:latin typeface="ヒラギノ丸ゴ ProN W4"/>
                  <a:ea typeface="Cambria Math" panose="02040503050406030204" pitchFamily="18" charset="0"/>
                </a:endParaRPr>
              </a:p>
              <a:p>
                <a:pPr marL="227013" indent="-227013" algn="just">
                  <a:lnSpc>
                    <a:spcPct val="150000"/>
                  </a:lnSpc>
                </a:pPr>
                <a:r>
                  <a:rPr lang="ja-JP" altLang="en-US" sz="1400">
                    <a:latin typeface="ヒラギノ丸ゴ ProN W4"/>
                    <a:ea typeface="ヒラギノ丸ゴ ProN W4"/>
                    <a:cs typeface="ヒラギノ丸ゴ ProN W4"/>
                  </a:rPr>
                  <a:t>以上の効果を考慮した熱カソードの規格化エミッタンス</a:t>
                </a:r>
                <a:endParaRPr lang="en-US" altLang="ja-JP" sz="1400" dirty="0">
                  <a:latin typeface="ヒラギノ丸ゴ ProN W4"/>
                  <a:ea typeface="ヒラギノ丸ゴ ProN W4"/>
                  <a:cs typeface="ヒラギノ丸ゴ ProN W4"/>
                </a:endParaRPr>
              </a:p>
              <a:p>
                <a:pPr marL="227013" indent="-227013" algn="just">
                  <a:lnSpc>
                    <a:spcPct val="150000"/>
                  </a:lnSpc>
                </a:pPr>
                <a14:m>
                  <m:oMathPara xmlns:m="http://schemas.openxmlformats.org/officeDocument/2006/math">
                    <m:oMathParaPr>
                      <m:jc m:val="left"/>
                    </m:oMathParaPr>
                    <m:oMath xmlns:m="http://schemas.openxmlformats.org/officeDocument/2006/math">
                      <m:rad>
                        <m:radPr>
                          <m:degHide m:val="on"/>
                          <m:ctrlPr>
                            <a:rPr lang="en-US" altLang="ja-JP" sz="1400" i="1" smtClean="0">
                              <a:latin typeface="Cambria Math" panose="02040503050406030204" pitchFamily="18" charset="0"/>
                              <a:ea typeface="ヒラギノ丸ゴ ProN W4"/>
                            </a:rPr>
                          </m:ctrlPr>
                        </m:radPr>
                        <m:deg/>
                        <m:e>
                          <m:sSubSup>
                            <m:sSubSupPr>
                              <m:ctrlPr>
                                <a:rPr lang="en-US" altLang="ja-JP" sz="1400" i="1">
                                  <a:latin typeface="Cambria Math" panose="02040503050406030204" pitchFamily="18" charset="0"/>
                                  <a:ea typeface="ヒラギノ丸ゴ ProN W4"/>
                                </a:rPr>
                              </m:ctrlPr>
                            </m:sSubSupPr>
                            <m:e>
                              <m:r>
                                <a:rPr lang="en-US" altLang="ja-JP" sz="1400" i="1" smtClean="0">
                                  <a:latin typeface="Cambria Math" panose="02040503050406030204" pitchFamily="18" charset="0"/>
                                  <a:ea typeface="Cambria Math" panose="02040503050406030204" pitchFamily="18" charset="0"/>
                                </a:rPr>
                                <m:t>𝜀</m:t>
                              </m:r>
                            </m:e>
                            <m:sub>
                              <m:r>
                                <a:rPr lang="en-US" altLang="ja-JP" sz="1400" b="0" i="1" smtClean="0">
                                  <a:latin typeface="Cambria Math" panose="02040503050406030204" pitchFamily="18" charset="0"/>
                                  <a:ea typeface="ヒラギノ丸ゴ ProN W4"/>
                                </a:rPr>
                                <m:t>𝑛</m:t>
                              </m:r>
                              <m:r>
                                <a:rPr lang="en-US" altLang="ja-JP" sz="1400" b="0" i="1" smtClean="0">
                                  <a:latin typeface="Cambria Math" panose="02040503050406030204" pitchFamily="18" charset="0"/>
                                  <a:ea typeface="ヒラギノ丸ゴ ProN W4"/>
                                </a:rPr>
                                <m:t>,</m:t>
                              </m:r>
                              <m:r>
                                <a:rPr lang="en-US" altLang="ja-JP" sz="1400" b="0" i="1" smtClean="0">
                                  <a:latin typeface="Cambria Math" panose="02040503050406030204" pitchFamily="18" charset="0"/>
                                  <a:ea typeface="ヒラギノ丸ゴ ProN W4"/>
                                </a:rPr>
                                <m:t>𝑇</m:t>
                              </m:r>
                            </m:sub>
                            <m:sup>
                              <m:r>
                                <a:rPr lang="en-US" altLang="ja-JP" sz="1400" i="1">
                                  <a:latin typeface="Cambria Math" panose="02040503050406030204" pitchFamily="18" charset="0"/>
                                  <a:ea typeface="ヒラギノ丸ゴ ProN W4"/>
                                </a:rPr>
                                <m:t>2</m:t>
                              </m:r>
                            </m:sup>
                          </m:sSubSup>
                          <m:r>
                            <a:rPr lang="en-US" altLang="ja-JP" sz="1400" b="0" i="1" smtClean="0">
                              <a:latin typeface="Cambria Math" panose="02040503050406030204" pitchFamily="18" charset="0"/>
                              <a:ea typeface="ヒラギノ丸ゴ ProN W4"/>
                            </a:rPr>
                            <m:t>+</m:t>
                          </m:r>
                          <m:sSubSup>
                            <m:sSubSupPr>
                              <m:ctrlPr>
                                <a:rPr lang="en-US" altLang="ja-JP" sz="1400" i="1">
                                  <a:latin typeface="Cambria Math" panose="02040503050406030204" pitchFamily="18" charset="0"/>
                                  <a:ea typeface="ヒラギノ丸ゴ ProN W4"/>
                                </a:rPr>
                              </m:ctrlPr>
                            </m:sSubSupPr>
                            <m:e>
                              <m:r>
                                <a:rPr lang="en-US" altLang="ja-JP" sz="1400" i="1">
                                  <a:latin typeface="Cambria Math" panose="02040503050406030204" pitchFamily="18" charset="0"/>
                                  <a:ea typeface="Cambria Math" panose="02040503050406030204" pitchFamily="18" charset="0"/>
                                </a:rPr>
                                <m:t>𝜀</m:t>
                              </m:r>
                            </m:e>
                            <m:sub>
                              <m:r>
                                <a:rPr lang="en-US" altLang="ja-JP" sz="1400" i="1">
                                  <a:latin typeface="Cambria Math" panose="02040503050406030204" pitchFamily="18" charset="0"/>
                                  <a:ea typeface="ヒラギノ丸ゴ ProN W4"/>
                                </a:rPr>
                                <m:t>𝑛</m:t>
                              </m:r>
                              <m:r>
                                <a:rPr lang="en-US" altLang="ja-JP" sz="1400" i="1">
                                  <a:latin typeface="Cambria Math" panose="02040503050406030204" pitchFamily="18" charset="0"/>
                                  <a:ea typeface="ヒラギノ丸ゴ ProN W4"/>
                                </a:rPr>
                                <m:t>,</m:t>
                              </m:r>
                              <m:r>
                                <a:rPr lang="en-US" altLang="ja-JP" sz="1400" b="0" i="1" smtClean="0">
                                  <a:latin typeface="Cambria Math" panose="02040503050406030204" pitchFamily="18" charset="0"/>
                                  <a:ea typeface="ヒラギノ丸ゴ ProN W4"/>
                                </a:rPr>
                                <m:t>𝐵</m:t>
                              </m:r>
                            </m:sub>
                            <m:sup>
                              <m:r>
                                <a:rPr lang="en-US" altLang="ja-JP" sz="1400" i="1">
                                  <a:latin typeface="Cambria Math" panose="02040503050406030204" pitchFamily="18" charset="0"/>
                                  <a:ea typeface="ヒラギノ丸ゴ ProN W4"/>
                                </a:rPr>
                                <m:t>2</m:t>
                              </m:r>
                            </m:sup>
                          </m:sSubSup>
                          <m:r>
                            <a:rPr lang="en-US" altLang="ja-JP" sz="1400" b="0" i="1" smtClean="0">
                              <a:latin typeface="Cambria Math" panose="02040503050406030204" pitchFamily="18" charset="0"/>
                              <a:ea typeface="ヒラギノ丸ゴ ProN W4"/>
                            </a:rPr>
                            <m:t>+</m:t>
                          </m:r>
                          <m:sSubSup>
                            <m:sSubSupPr>
                              <m:ctrlPr>
                                <a:rPr lang="en-US" altLang="ja-JP" sz="1400" i="1">
                                  <a:latin typeface="Cambria Math" panose="02040503050406030204" pitchFamily="18" charset="0"/>
                                  <a:ea typeface="ヒラギノ丸ゴ ProN W4"/>
                                </a:rPr>
                              </m:ctrlPr>
                            </m:sSubSupPr>
                            <m:e>
                              <m:r>
                                <a:rPr lang="en-US" altLang="ja-JP" sz="1400" i="1">
                                  <a:latin typeface="Cambria Math" panose="02040503050406030204" pitchFamily="18" charset="0"/>
                                  <a:ea typeface="Cambria Math" panose="02040503050406030204" pitchFamily="18" charset="0"/>
                                </a:rPr>
                                <m:t>𝜀</m:t>
                              </m:r>
                            </m:e>
                            <m:sub>
                              <m:r>
                                <a:rPr lang="en-US" altLang="ja-JP" sz="1400" i="1">
                                  <a:latin typeface="Cambria Math" panose="02040503050406030204" pitchFamily="18" charset="0"/>
                                  <a:ea typeface="ヒラギノ丸ゴ ProN W4"/>
                                </a:rPr>
                                <m:t>𝑛</m:t>
                              </m:r>
                              <m:r>
                                <a:rPr lang="en-US" altLang="ja-JP" sz="1400" i="1">
                                  <a:latin typeface="Cambria Math" panose="02040503050406030204" pitchFamily="18" charset="0"/>
                                  <a:ea typeface="ヒラギノ丸ゴ ProN W4"/>
                                </a:rPr>
                                <m:t>,</m:t>
                              </m:r>
                              <m:r>
                                <a:rPr lang="en-US" altLang="ja-JP" sz="1400" b="0" i="1" smtClean="0">
                                  <a:latin typeface="Cambria Math" panose="02040503050406030204" pitchFamily="18" charset="0"/>
                                  <a:ea typeface="ヒラギノ丸ゴ ProN W4"/>
                                </a:rPr>
                                <m:t>𝑅</m:t>
                              </m:r>
                            </m:sub>
                            <m:sup>
                              <m:r>
                                <a:rPr lang="en-US" altLang="ja-JP" sz="1400" i="1">
                                  <a:latin typeface="Cambria Math" panose="02040503050406030204" pitchFamily="18" charset="0"/>
                                  <a:ea typeface="ヒラギノ丸ゴ ProN W4"/>
                                </a:rPr>
                                <m:t>2</m:t>
                              </m:r>
                            </m:sup>
                          </m:sSubSup>
                        </m:e>
                      </m:rad>
                      <m:r>
                        <a:rPr lang="en-US" altLang="ja-JP" sz="1400" i="1" smtClean="0">
                          <a:latin typeface="Cambria Math" panose="02040503050406030204" pitchFamily="18" charset="0"/>
                          <a:ea typeface="ヒラギノ丸ゴ ProN W4"/>
                        </a:rPr>
                        <m:t> </m:t>
                      </m:r>
                      <m:r>
                        <a:rPr lang="en-US" altLang="ja-JP" sz="1400" i="1">
                          <a:latin typeface="Cambria Math" panose="02040503050406030204" pitchFamily="18" charset="0"/>
                          <a:ea typeface="Cambria Math" panose="02040503050406030204" pitchFamily="18" charset="0"/>
                        </a:rPr>
                        <m:t>≈</m:t>
                      </m:r>
                      <m:r>
                        <a:rPr lang="en-US" altLang="ja-JP" sz="1400" b="0" i="1" smtClean="0">
                          <a:latin typeface="Cambria Math" panose="02040503050406030204" pitchFamily="18" charset="0"/>
                          <a:ea typeface="Cambria Math" panose="02040503050406030204" pitchFamily="18" charset="0"/>
                        </a:rPr>
                        <m:t>1</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𝑚𝑚</m:t>
                      </m:r>
                      <m:r>
                        <a:rPr lang="en-US" altLang="ja-JP" sz="1400" i="1">
                          <a:latin typeface="Cambria Math" panose="02040503050406030204" pitchFamily="18" charset="0"/>
                          <a:ea typeface="Cambria Math" panose="02040503050406030204" pitchFamily="18" charset="0"/>
                        </a:rPr>
                        <m:t> </m:t>
                      </m:r>
                      <m:r>
                        <a:rPr lang="en-US" altLang="ja-JP" sz="1400" i="1">
                          <a:latin typeface="Cambria Math" panose="02040503050406030204" pitchFamily="18" charset="0"/>
                          <a:ea typeface="Cambria Math" panose="02040503050406030204" pitchFamily="18" charset="0"/>
                        </a:rPr>
                        <m:t>𝑚𝑟𝑎𝑑</m:t>
                      </m:r>
                    </m:oMath>
                  </m:oMathPara>
                </a14:m>
                <a:endParaRPr lang="en-US" altLang="ja-JP" sz="1400" dirty="0">
                  <a:latin typeface="ヒラギノ丸ゴ ProN W4"/>
                  <a:ea typeface="Cambria Math" panose="02040503050406030204" pitchFamily="18" charset="0"/>
                </a:endParaRPr>
              </a:p>
            </p:txBody>
          </p:sp>
        </mc:Choice>
        <mc:Fallback xmlns="">
          <p:sp>
            <p:nvSpPr>
              <p:cNvPr id="4" name="テキスト ボックス 3">
                <a:extLst>
                  <a:ext uri="{FF2B5EF4-FFF2-40B4-BE49-F238E27FC236}">
                    <a16:creationId xmlns:a16="http://schemas.microsoft.com/office/drawing/2014/main" id="{96C0B99B-E182-7947-9D1B-3988301F2A00}"/>
                  </a:ext>
                </a:extLst>
              </p:cNvPr>
              <p:cNvSpPr txBox="1">
                <a:spLocks noRot="1" noChangeAspect="1" noMove="1" noResize="1" noEditPoints="1" noAdjustHandles="1" noChangeArrowheads="1" noChangeShapeType="1" noTextEdit="1"/>
              </p:cNvSpPr>
              <p:nvPr/>
            </p:nvSpPr>
            <p:spPr>
              <a:xfrm>
                <a:off x="192833" y="580452"/>
                <a:ext cx="8727232" cy="4501425"/>
              </a:xfrm>
              <a:prstGeom prst="rect">
                <a:avLst/>
              </a:prstGeom>
              <a:blipFill>
                <a:blip r:embed="rId2"/>
                <a:stretch>
                  <a:fillRect l="-145" t="-282"/>
                </a:stretch>
              </a:blipFill>
            </p:spPr>
            <p:txBody>
              <a:bodyPr/>
              <a:lstStyle/>
              <a:p>
                <a:r>
                  <a:rPr lang="ja-JP" altLang="en-US">
                    <a:noFill/>
                  </a:rPr>
                  <a:t> </a:t>
                </a:r>
              </a:p>
            </p:txBody>
          </p:sp>
        </mc:Fallback>
      </mc:AlternateContent>
      <p:graphicFrame>
        <p:nvGraphicFramePr>
          <p:cNvPr id="6" name="表 5">
            <a:extLst>
              <a:ext uri="{FF2B5EF4-FFF2-40B4-BE49-F238E27FC236}">
                <a16:creationId xmlns:a16="http://schemas.microsoft.com/office/drawing/2014/main" id="{98029BBD-0411-064C-B7CE-98FAA8BB497B}"/>
              </a:ext>
            </a:extLst>
          </p:cNvPr>
          <p:cNvGraphicFramePr>
            <a:graphicFrameLocks noGrp="1"/>
          </p:cNvGraphicFramePr>
          <p:nvPr>
            <p:extLst>
              <p:ext uri="{D42A27DB-BD31-4B8C-83A1-F6EECF244321}">
                <p14:modId xmlns:p14="http://schemas.microsoft.com/office/powerpoint/2010/main" val="827492389"/>
              </p:ext>
            </p:extLst>
          </p:nvPr>
        </p:nvGraphicFramePr>
        <p:xfrm>
          <a:off x="4721874" y="683883"/>
          <a:ext cx="4198191" cy="2590112"/>
        </p:xfrm>
        <a:graphic>
          <a:graphicData uri="http://schemas.openxmlformats.org/drawingml/2006/table">
            <a:tbl>
              <a:tblPr firstRow="1" bandRow="1">
                <a:tableStyleId>{5C22544A-7EE6-4342-B048-85BDC9FD1C3A}</a:tableStyleId>
              </a:tblPr>
              <a:tblGrid>
                <a:gridCol w="2651185">
                  <a:extLst>
                    <a:ext uri="{9D8B030D-6E8A-4147-A177-3AD203B41FA5}">
                      <a16:colId xmlns:a16="http://schemas.microsoft.com/office/drawing/2014/main" val="3423490981"/>
                    </a:ext>
                  </a:extLst>
                </a:gridCol>
                <a:gridCol w="515481">
                  <a:extLst>
                    <a:ext uri="{9D8B030D-6E8A-4147-A177-3AD203B41FA5}">
                      <a16:colId xmlns:a16="http://schemas.microsoft.com/office/drawing/2014/main" val="4226671241"/>
                    </a:ext>
                  </a:extLst>
                </a:gridCol>
                <a:gridCol w="1031525">
                  <a:extLst>
                    <a:ext uri="{9D8B030D-6E8A-4147-A177-3AD203B41FA5}">
                      <a16:colId xmlns:a16="http://schemas.microsoft.com/office/drawing/2014/main" val="3581395471"/>
                    </a:ext>
                  </a:extLst>
                </a:gridCol>
              </a:tblGrid>
              <a:tr h="323764">
                <a:tc gridSpan="3">
                  <a:txBody>
                    <a:bodyPr/>
                    <a:lstStyle/>
                    <a:p>
                      <a:r>
                        <a:rPr kumimoji="1" lang="en-US" altLang="ja-JP" sz="1200" dirty="0">
                          <a:latin typeface="Hiragino Maru Gothic ProN W4" panose="020F0400000000000000" pitchFamily="34" charset="-128"/>
                          <a:ea typeface="Hiragino Maru Gothic ProN W4" panose="020F0400000000000000" pitchFamily="34" charset="-128"/>
                        </a:rPr>
                        <a:t>Y-845</a:t>
                      </a:r>
                      <a:r>
                        <a:rPr kumimoji="1" lang="ja-JP" altLang="en-US" sz="1200">
                          <a:latin typeface="Hiragino Maru Gothic ProN W4" panose="020F0400000000000000" pitchFamily="34" charset="-128"/>
                          <a:ea typeface="Hiragino Maru Gothic ProN W4" panose="020F0400000000000000" pitchFamily="34" charset="-128"/>
                        </a:rPr>
                        <a:t>のパラメータ</a:t>
                      </a:r>
                      <a:endParaRPr kumimoji="1" lang="en-US" altLang="ja-JP" sz="1200" dirty="0">
                        <a:latin typeface="Hiragino Maru Gothic ProN W4" panose="020F0400000000000000" pitchFamily="34" charset="-128"/>
                        <a:ea typeface="Hiragino Maru Gothic ProN W4" panose="020F0400000000000000" pitchFamily="34" charset="-128"/>
                      </a:endParaRPr>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933471657"/>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熱陰極</a:t>
                      </a:r>
                    </a:p>
                  </a:txBody>
                  <a:tcPr/>
                </a:tc>
                <a:tc gridSpan="2">
                  <a:txBody>
                    <a:bodyPr/>
                    <a:lstStyle/>
                    <a:p>
                      <a:r>
                        <a:rPr kumimoji="1" lang="en-US" altLang="ja-JP" sz="1200" baseline="0" dirty="0">
                          <a:latin typeface="Hiragino Maru Gothic ProN W4" panose="020F0400000000000000" pitchFamily="34" charset="-128"/>
                          <a:ea typeface="Hiragino Maru Gothic ProN W4" panose="020F0400000000000000" pitchFamily="34" charset="-128"/>
                        </a:rPr>
                        <a:t>Ba</a:t>
                      </a:r>
                      <a:r>
                        <a:rPr kumimoji="1" lang="ja-JP" altLang="en-US" sz="1200" baseline="0">
                          <a:latin typeface="Hiragino Maru Gothic ProN W4" panose="020F0400000000000000" pitchFamily="34" charset="-128"/>
                          <a:ea typeface="Hiragino Maru Gothic ProN W4" panose="020F0400000000000000" pitchFamily="34" charset="-128"/>
                        </a:rPr>
                        <a:t>含浸型</a:t>
                      </a:r>
                    </a:p>
                  </a:txBody>
                  <a:tcPr/>
                </a:tc>
                <a:tc hMerge="1">
                  <a:txBody>
                    <a:bodyPr/>
                    <a:lstStyle/>
                    <a:p>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4219362067"/>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熱陰極　半径</a:t>
                      </a:r>
                    </a:p>
                  </a:txBody>
                  <a:tcPr/>
                </a:tc>
                <a:tc>
                  <a:txBody>
                    <a:bodyPr/>
                    <a:lstStyle/>
                    <a:p>
                      <a:r>
                        <a:rPr kumimoji="1" lang="en-US" altLang="ja-JP" sz="1200" dirty="0" err="1">
                          <a:latin typeface="Hiragino Maru Gothic ProN W4" panose="020F0400000000000000" pitchFamily="34" charset="-128"/>
                          <a:ea typeface="Hiragino Maru Gothic ProN W4" panose="020F0400000000000000" pitchFamily="34" charset="-128"/>
                        </a:rPr>
                        <a:t>r</a:t>
                      </a:r>
                      <a:r>
                        <a:rPr kumimoji="1" lang="en-US" altLang="ja-JP" sz="1200" baseline="-25000" dirty="0" err="1">
                          <a:latin typeface="Hiragino Maru Gothic ProN W4" panose="020F0400000000000000" pitchFamily="34" charset="-128"/>
                          <a:ea typeface="Hiragino Maru Gothic ProN W4" panose="020F0400000000000000" pitchFamily="34" charset="-128"/>
                        </a:rPr>
                        <a:t>b</a:t>
                      </a:r>
                      <a:endParaRPr kumimoji="1" lang="ja-JP" altLang="en-US" sz="1200" baseline="-250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4 mm</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2784828320"/>
                  </a:ext>
                </a:extLst>
              </a:tr>
              <a:tr h="323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Hiragino Maru Gothic ProN W4" panose="020F0400000000000000" pitchFamily="34" charset="-128"/>
                          <a:ea typeface="Hiragino Maru Gothic ProN W4" panose="020F0400000000000000" pitchFamily="34" charset="-128"/>
                        </a:rPr>
                        <a:t>熱陰極　温度</a:t>
                      </a: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T</a:t>
                      </a:r>
                      <a:r>
                        <a:rPr kumimoji="1" lang="en-US" altLang="ja-JP" sz="1200" baseline="-25000" dirty="0">
                          <a:latin typeface="Hiragino Maru Gothic ProN W4" panose="020F0400000000000000" pitchFamily="34" charset="-128"/>
                          <a:ea typeface="Hiragino Maru Gothic ProN W4" panose="020F0400000000000000" pitchFamily="34" charset="-128"/>
                        </a:rPr>
                        <a:t>C</a:t>
                      </a:r>
                      <a:endParaRPr kumimoji="1" lang="ja-JP" altLang="en-US" sz="1200" baseline="-250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1270 K</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1701823600"/>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地磁気</a:t>
                      </a: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B</a:t>
                      </a:r>
                      <a:r>
                        <a:rPr kumimoji="1" lang="en-US" altLang="ja-JP" sz="1200" baseline="-25000" dirty="0">
                          <a:latin typeface="Hiragino Maru Gothic ProN W4" panose="020F0400000000000000" pitchFamily="34" charset="-128"/>
                          <a:ea typeface="Hiragino Maru Gothic ProN W4" panose="020F0400000000000000" pitchFamily="34" charset="-128"/>
                        </a:rPr>
                        <a:t>0</a:t>
                      </a:r>
                      <a:endParaRPr kumimoji="1" lang="ja-JP" altLang="en-US" sz="1200" baseline="-250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0.5 G</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186968559"/>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熱陰極　表面粗さ（深さ）</a:t>
                      </a: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h</a:t>
                      </a:r>
                      <a:endParaRPr kumimoji="1" lang="ja-JP" altLang="en-US" sz="12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1 µm</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974313628"/>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熱陰極　表面粗さ（間隔）</a:t>
                      </a: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l</a:t>
                      </a:r>
                      <a:endParaRPr kumimoji="1" lang="ja-JP" altLang="en-US" sz="12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20 µm</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3968422107"/>
                  </a:ext>
                </a:extLst>
              </a:tr>
              <a:tr h="323764">
                <a:tc>
                  <a:txBody>
                    <a:bodyPr/>
                    <a:lstStyle/>
                    <a:p>
                      <a:r>
                        <a:rPr kumimoji="1" lang="ja-JP" altLang="en-US" sz="1200">
                          <a:latin typeface="Hiragino Maru Gothic ProN W4" panose="020F0400000000000000" pitchFamily="34" charset="-128"/>
                          <a:ea typeface="Hiragino Maru Gothic ProN W4" panose="020F0400000000000000" pitchFamily="34" charset="-128"/>
                        </a:rPr>
                        <a:t>熱陰極　電界強度</a:t>
                      </a: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E</a:t>
                      </a:r>
                      <a:r>
                        <a:rPr kumimoji="1" lang="en-US" altLang="ja-JP" sz="1200" baseline="-25000" dirty="0">
                          <a:latin typeface="Hiragino Maru Gothic ProN W4" panose="020F0400000000000000" pitchFamily="34" charset="-128"/>
                          <a:ea typeface="Hiragino Maru Gothic ProN W4" panose="020F0400000000000000" pitchFamily="34" charset="-128"/>
                        </a:rPr>
                        <a:t>C</a:t>
                      </a:r>
                      <a:endParaRPr kumimoji="1" lang="ja-JP" altLang="en-US" sz="1200" baseline="-25000">
                        <a:latin typeface="Hiragino Maru Gothic ProN W4" panose="020F0400000000000000" pitchFamily="34" charset="-128"/>
                        <a:ea typeface="Hiragino Maru Gothic ProN W4" panose="020F0400000000000000" pitchFamily="34" charset="-128"/>
                      </a:endParaRPr>
                    </a:p>
                  </a:txBody>
                  <a:tcPr/>
                </a:tc>
                <a:tc>
                  <a:txBody>
                    <a:bodyPr/>
                    <a:lstStyle/>
                    <a:p>
                      <a:r>
                        <a:rPr kumimoji="1" lang="en-US" altLang="ja-JP" sz="1200" dirty="0">
                          <a:latin typeface="Hiragino Maru Gothic ProN W4" panose="020F0400000000000000" pitchFamily="34" charset="-128"/>
                          <a:ea typeface="Hiragino Maru Gothic ProN W4" panose="020F0400000000000000" pitchFamily="34" charset="-128"/>
                        </a:rPr>
                        <a:t>-1.2 MV/m</a:t>
                      </a:r>
                      <a:endParaRPr kumimoji="1" lang="ja-JP" altLang="en-US" sz="1200">
                        <a:latin typeface="Hiragino Maru Gothic ProN W4" panose="020F0400000000000000" pitchFamily="34" charset="-128"/>
                        <a:ea typeface="Hiragino Maru Gothic ProN W4" panose="020F0400000000000000" pitchFamily="34" charset="-128"/>
                      </a:endParaRPr>
                    </a:p>
                  </a:txBody>
                  <a:tcPr/>
                </a:tc>
                <a:extLst>
                  <a:ext uri="{0D108BD9-81ED-4DB2-BD59-A6C34878D82A}">
                    <a16:rowId xmlns:a16="http://schemas.microsoft.com/office/drawing/2014/main" val="287006733"/>
                  </a:ext>
                </a:extLst>
              </a:tr>
            </a:tbl>
          </a:graphicData>
        </a:graphic>
      </p:graphicFrame>
      <p:pic>
        <p:nvPicPr>
          <p:cNvPr id="7" name="図 6" descr="スクリーンショット 2018-05-15 9.02.08.png">
            <a:extLst>
              <a:ext uri="{FF2B5EF4-FFF2-40B4-BE49-F238E27FC236}">
                <a16:creationId xmlns:a16="http://schemas.microsoft.com/office/drawing/2014/main" id="{7179B7C4-3555-6A4E-AB3E-585B379F72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1199" y="3464926"/>
            <a:ext cx="3378866" cy="2449794"/>
          </a:xfrm>
          <a:prstGeom prst="rect">
            <a:avLst/>
          </a:prstGeom>
        </p:spPr>
      </p:pic>
      <p:pic>
        <p:nvPicPr>
          <p:cNvPr id="8" name="図 7">
            <a:extLst>
              <a:ext uri="{FF2B5EF4-FFF2-40B4-BE49-F238E27FC236}">
                <a16:creationId xmlns:a16="http://schemas.microsoft.com/office/drawing/2014/main" id="{C3A181FC-E04D-E842-B042-A88244B99D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49952" y="4846746"/>
            <a:ext cx="2531112" cy="1898334"/>
          </a:xfrm>
          <a:prstGeom prst="rect">
            <a:avLst/>
          </a:prstGeom>
          <a:ln w="28575">
            <a:solidFill>
              <a:srgbClr val="0432FF"/>
            </a:solidFill>
          </a:ln>
        </p:spPr>
      </p:pic>
      <p:cxnSp>
        <p:nvCxnSpPr>
          <p:cNvPr id="9" name="直線矢印コネクタ 8">
            <a:extLst>
              <a:ext uri="{FF2B5EF4-FFF2-40B4-BE49-F238E27FC236}">
                <a16:creationId xmlns:a16="http://schemas.microsoft.com/office/drawing/2014/main" id="{6428E70E-861B-5A49-9890-222C3EC6F7D7}"/>
              </a:ext>
            </a:extLst>
          </p:cNvPr>
          <p:cNvCxnSpPr>
            <a:cxnSpLocks/>
          </p:cNvCxnSpPr>
          <p:nvPr/>
        </p:nvCxnSpPr>
        <p:spPr>
          <a:xfrm flipV="1">
            <a:off x="6081064" y="4332051"/>
            <a:ext cx="1051256" cy="1098349"/>
          </a:xfrm>
          <a:prstGeom prst="straightConnector1">
            <a:avLst/>
          </a:prstGeom>
          <a:ln w="28575" cap="rnd" cmpd="sng">
            <a:solidFill>
              <a:srgbClr val="0432FF"/>
            </a:solidFill>
            <a:tailEnd type="triangle"/>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60D494F5-601F-F142-8E7D-CDFC78E537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6808" y="5311764"/>
            <a:ext cx="1911087" cy="1433316"/>
          </a:xfrm>
          <a:prstGeom prst="rect">
            <a:avLst/>
          </a:prstGeom>
          <a:ln w="28575">
            <a:solidFill>
              <a:srgbClr val="0432FF"/>
            </a:solidFill>
          </a:ln>
        </p:spPr>
      </p:pic>
      <p:cxnSp>
        <p:nvCxnSpPr>
          <p:cNvPr id="18" name="直線矢印コネクタ 17">
            <a:extLst>
              <a:ext uri="{FF2B5EF4-FFF2-40B4-BE49-F238E27FC236}">
                <a16:creationId xmlns:a16="http://schemas.microsoft.com/office/drawing/2014/main" id="{A2B31189-A00F-D742-AC10-4FB33C7BD753}"/>
              </a:ext>
            </a:extLst>
          </p:cNvPr>
          <p:cNvCxnSpPr>
            <a:cxnSpLocks/>
          </p:cNvCxnSpPr>
          <p:nvPr/>
        </p:nvCxnSpPr>
        <p:spPr>
          <a:xfrm flipV="1">
            <a:off x="3317895" y="5894922"/>
            <a:ext cx="1957490" cy="321848"/>
          </a:xfrm>
          <a:prstGeom prst="straightConnector1">
            <a:avLst/>
          </a:prstGeom>
          <a:ln w="28575" cap="rnd" cmpd="sng">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8B192387-01BF-364F-9192-45399A729E98}"/>
              </a:ext>
            </a:extLst>
          </p:cNvPr>
          <p:cNvCxnSpPr>
            <a:cxnSpLocks/>
          </p:cNvCxnSpPr>
          <p:nvPr/>
        </p:nvCxnSpPr>
        <p:spPr>
          <a:xfrm>
            <a:off x="2299977" y="5941492"/>
            <a:ext cx="253442" cy="0"/>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003D26C3-EEFE-1347-A1CD-E37C6BD2B885}"/>
              </a:ext>
            </a:extLst>
          </p:cNvPr>
          <p:cNvSpPr txBox="1"/>
          <p:nvPr/>
        </p:nvSpPr>
        <p:spPr>
          <a:xfrm>
            <a:off x="2093914" y="6028422"/>
            <a:ext cx="665567" cy="276999"/>
          </a:xfrm>
          <a:prstGeom prst="rect">
            <a:avLst/>
          </a:prstGeom>
          <a:solidFill>
            <a:schemeClr val="bg1">
              <a:alpha val="80000"/>
            </a:schemeClr>
          </a:solidFill>
        </p:spPr>
        <p:txBody>
          <a:bodyPr wrap="none" rtlCol="0">
            <a:spAutoFit/>
          </a:bodyPr>
          <a:lstStyle/>
          <a:p>
            <a:r>
              <a:rPr kumimoji="1" lang="en-US" altLang="ja-JP" sz="1200" dirty="0">
                <a:latin typeface="Hiragino Maru Gothic ProN W4" panose="020F0400000000000000" pitchFamily="34" charset="-128"/>
                <a:ea typeface="Hiragino Maru Gothic ProN W4" panose="020F0400000000000000" pitchFamily="34" charset="-128"/>
              </a:rPr>
              <a:t>20 µm</a:t>
            </a:r>
            <a:endParaRPr kumimoji="1" lang="ja-JP" altLang="en-US" sz="1200">
              <a:latin typeface="Hiragino Maru Gothic ProN W4" panose="020F0400000000000000" pitchFamily="34" charset="-128"/>
              <a:ea typeface="Hiragino Maru Gothic ProN W4" panose="020F0400000000000000" pitchFamily="34" charset="-128"/>
            </a:endParaRPr>
          </a:p>
        </p:txBody>
      </p:sp>
      <p:pic>
        <p:nvPicPr>
          <p:cNvPr id="13" name="図 12">
            <a:extLst>
              <a:ext uri="{FF2B5EF4-FFF2-40B4-BE49-F238E27FC236}">
                <a16:creationId xmlns:a16="http://schemas.microsoft.com/office/drawing/2014/main" id="{C11C5E0F-1E72-3540-9E79-37DD7B3D4C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499925">
            <a:off x="2100689" y="4825105"/>
            <a:ext cx="1127170" cy="182176"/>
          </a:xfrm>
          <a:prstGeom prst="rect">
            <a:avLst/>
          </a:prstGeom>
        </p:spPr>
      </p:pic>
    </p:spTree>
    <p:extLst>
      <p:ext uri="{BB962C8B-B14F-4D97-AF65-F5344CB8AC3E}">
        <p14:creationId xmlns:p14="http://schemas.microsoft.com/office/powerpoint/2010/main" val="3076910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0F62FEA-DA9C-A944-8E0B-4FAC8A1F7B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265" y="1178575"/>
            <a:ext cx="3717859" cy="3147238"/>
          </a:xfrm>
          <a:prstGeom prst="rect">
            <a:avLst/>
          </a:prstGeom>
        </p:spPr>
      </p:pic>
      <p:pic>
        <p:nvPicPr>
          <p:cNvPr id="11" name="図 10">
            <a:extLst>
              <a:ext uri="{FF2B5EF4-FFF2-40B4-BE49-F238E27FC236}">
                <a16:creationId xmlns:a16="http://schemas.microsoft.com/office/drawing/2014/main" id="{EB35E0CF-79F3-1447-91B3-8B4654919D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9027" y="1178575"/>
            <a:ext cx="3722576" cy="3145341"/>
          </a:xfrm>
          <a:prstGeom prst="rect">
            <a:avLst/>
          </a:prstGeom>
        </p:spPr>
      </p:pic>
      <p:sp>
        <p:nvSpPr>
          <p:cNvPr id="12" name="正方形/長方形 11">
            <a:extLst>
              <a:ext uri="{FF2B5EF4-FFF2-40B4-BE49-F238E27FC236}">
                <a16:creationId xmlns:a16="http://schemas.microsoft.com/office/drawing/2014/main" id="{66BDD2B9-18D1-424D-A511-703EE89DEB1C}"/>
              </a:ext>
            </a:extLst>
          </p:cNvPr>
          <p:cNvSpPr/>
          <p:nvPr/>
        </p:nvSpPr>
        <p:spPr>
          <a:xfrm>
            <a:off x="1083330" y="865947"/>
            <a:ext cx="2574270" cy="307777"/>
          </a:xfrm>
          <a:prstGeom prst="rect">
            <a:avLst/>
          </a:prstGeom>
        </p:spPr>
        <p:txBody>
          <a:bodyPr wrap="square">
            <a:spAutoFit/>
          </a:bodyPr>
          <a:lstStyle/>
          <a:p>
            <a:pPr marL="311150" indent="-311150"/>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PAEMELA simulation</a:t>
            </a:r>
          </a:p>
        </p:txBody>
      </p:sp>
      <p:sp>
        <p:nvSpPr>
          <p:cNvPr id="13" name="正方形/長方形 12">
            <a:extLst>
              <a:ext uri="{FF2B5EF4-FFF2-40B4-BE49-F238E27FC236}">
                <a16:creationId xmlns:a16="http://schemas.microsoft.com/office/drawing/2014/main" id="{93EEF894-6B56-9E47-99FC-1830B33B5C39}"/>
              </a:ext>
            </a:extLst>
          </p:cNvPr>
          <p:cNvSpPr/>
          <p:nvPr/>
        </p:nvSpPr>
        <p:spPr>
          <a:xfrm>
            <a:off x="5556091" y="865947"/>
            <a:ext cx="2558248" cy="307777"/>
          </a:xfrm>
          <a:prstGeom prst="rect">
            <a:avLst/>
          </a:prstGeom>
        </p:spPr>
        <p:txBody>
          <a:bodyPr wrap="square">
            <a:spAutoFit/>
          </a:bodyPr>
          <a:lstStyle/>
          <a:p>
            <a:pPr marL="311150" indent="-311150"/>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Measurement result</a:t>
            </a:r>
          </a:p>
        </p:txBody>
      </p:sp>
      <p:sp>
        <p:nvSpPr>
          <p:cNvPr id="14" name="フリーフォーム 13">
            <a:extLst>
              <a:ext uri="{FF2B5EF4-FFF2-40B4-BE49-F238E27FC236}">
                <a16:creationId xmlns:a16="http://schemas.microsoft.com/office/drawing/2014/main" id="{D55267D4-37BD-4445-9003-4EA865A9C6F1}"/>
              </a:ext>
            </a:extLst>
          </p:cNvPr>
          <p:cNvSpPr/>
          <p:nvPr/>
        </p:nvSpPr>
        <p:spPr>
          <a:xfrm>
            <a:off x="237489" y="4991558"/>
            <a:ext cx="1470817" cy="1082952"/>
          </a:xfrm>
          <a:custGeom>
            <a:avLst/>
            <a:gdLst>
              <a:gd name="connsiteX0" fmla="*/ 0 w 1336431"/>
              <a:gd name="connsiteY0" fmla="*/ 1301263 h 1307124"/>
              <a:gd name="connsiteX1" fmla="*/ 668215 w 1336431"/>
              <a:gd name="connsiteY1" fmla="*/ 1 h 1307124"/>
              <a:gd name="connsiteX2" fmla="*/ 1336431 w 1336431"/>
              <a:gd name="connsiteY2" fmla="*/ 1307124 h 1307124"/>
            </a:gdLst>
            <a:ahLst/>
            <a:cxnLst>
              <a:cxn ang="0">
                <a:pos x="connsiteX0" y="connsiteY0"/>
              </a:cxn>
              <a:cxn ang="0">
                <a:pos x="connsiteX1" y="connsiteY1"/>
              </a:cxn>
              <a:cxn ang="0">
                <a:pos x="connsiteX2" y="connsiteY2"/>
              </a:cxn>
            </a:cxnLst>
            <a:rect l="l" t="t" r="r" b="b"/>
            <a:pathLst>
              <a:path w="1336431" h="1307124">
                <a:moveTo>
                  <a:pt x="0" y="1301263"/>
                </a:moveTo>
                <a:cubicBezTo>
                  <a:pt x="222738" y="650143"/>
                  <a:pt x="445477" y="-976"/>
                  <a:pt x="668215" y="1"/>
                </a:cubicBezTo>
                <a:cubicBezTo>
                  <a:pt x="890954" y="978"/>
                  <a:pt x="1113692" y="654051"/>
                  <a:pt x="1336431" y="1307124"/>
                </a:cubicBez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DFFAD247-501C-A444-BD80-F55FF3257E92}"/>
              </a:ext>
            </a:extLst>
          </p:cNvPr>
          <p:cNvSpPr/>
          <p:nvPr/>
        </p:nvSpPr>
        <p:spPr>
          <a:xfrm>
            <a:off x="975236" y="4995135"/>
            <a:ext cx="252000" cy="14400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9051"/>
              </a:solidFill>
            </a:endParaRPr>
          </a:p>
        </p:txBody>
      </p:sp>
      <p:sp>
        <p:nvSpPr>
          <p:cNvPr id="17" name="円/楕円 16">
            <a:extLst>
              <a:ext uri="{FF2B5EF4-FFF2-40B4-BE49-F238E27FC236}">
                <a16:creationId xmlns:a16="http://schemas.microsoft.com/office/drawing/2014/main" id="{BF43019C-F58F-0244-ABDD-B63DCB767BFA}"/>
              </a:ext>
            </a:extLst>
          </p:cNvPr>
          <p:cNvSpPr/>
          <p:nvPr/>
        </p:nvSpPr>
        <p:spPr>
          <a:xfrm>
            <a:off x="3817621" y="5135558"/>
            <a:ext cx="252000" cy="144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a:extLst>
              <a:ext uri="{FF2B5EF4-FFF2-40B4-BE49-F238E27FC236}">
                <a16:creationId xmlns:a16="http://schemas.microsoft.com/office/drawing/2014/main" id="{1BED9F35-384E-D440-8190-88C557F6E080}"/>
              </a:ext>
            </a:extLst>
          </p:cNvPr>
          <p:cNvSpPr/>
          <p:nvPr/>
        </p:nvSpPr>
        <p:spPr>
          <a:xfrm>
            <a:off x="3446556" y="4991558"/>
            <a:ext cx="1470817" cy="1082952"/>
          </a:xfrm>
          <a:custGeom>
            <a:avLst/>
            <a:gdLst>
              <a:gd name="connsiteX0" fmla="*/ 0 w 1336431"/>
              <a:gd name="connsiteY0" fmla="*/ 1301263 h 1307124"/>
              <a:gd name="connsiteX1" fmla="*/ 668215 w 1336431"/>
              <a:gd name="connsiteY1" fmla="*/ 1 h 1307124"/>
              <a:gd name="connsiteX2" fmla="*/ 1336431 w 1336431"/>
              <a:gd name="connsiteY2" fmla="*/ 1307124 h 1307124"/>
            </a:gdLst>
            <a:ahLst/>
            <a:cxnLst>
              <a:cxn ang="0">
                <a:pos x="connsiteX0" y="connsiteY0"/>
              </a:cxn>
              <a:cxn ang="0">
                <a:pos x="connsiteX1" y="connsiteY1"/>
              </a:cxn>
              <a:cxn ang="0">
                <a:pos x="connsiteX2" y="connsiteY2"/>
              </a:cxn>
            </a:cxnLst>
            <a:rect l="l" t="t" r="r" b="b"/>
            <a:pathLst>
              <a:path w="1336431" h="1307124">
                <a:moveTo>
                  <a:pt x="0" y="1301263"/>
                </a:moveTo>
                <a:cubicBezTo>
                  <a:pt x="222738" y="650143"/>
                  <a:pt x="445477" y="-976"/>
                  <a:pt x="668215" y="1"/>
                </a:cubicBezTo>
                <a:cubicBezTo>
                  <a:pt x="890954" y="978"/>
                  <a:pt x="1113692" y="654051"/>
                  <a:pt x="1336431" y="1307124"/>
                </a:cubicBez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a:extLst>
              <a:ext uri="{FF2B5EF4-FFF2-40B4-BE49-F238E27FC236}">
                <a16:creationId xmlns:a16="http://schemas.microsoft.com/office/drawing/2014/main" id="{5A10BBA1-BFD9-0148-ADC4-A7A868DF3496}"/>
              </a:ext>
            </a:extLst>
          </p:cNvPr>
          <p:cNvSpPr/>
          <p:nvPr/>
        </p:nvSpPr>
        <p:spPr>
          <a:xfrm>
            <a:off x="1731806" y="4763214"/>
            <a:ext cx="371800" cy="223967"/>
          </a:xfrm>
          <a:prstGeom prst="rightArrow">
            <a:avLst/>
          </a:prstGeom>
          <a:solidFill>
            <a:srgbClr val="C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8CE5E3F6-352D-A644-9A9C-D05B61611F5F}"/>
              </a:ext>
            </a:extLst>
          </p:cNvPr>
          <p:cNvCxnSpPr/>
          <p:nvPr/>
        </p:nvCxnSpPr>
        <p:spPr>
          <a:xfrm flipV="1">
            <a:off x="2565985" y="1325530"/>
            <a:ext cx="0" cy="2480930"/>
          </a:xfrm>
          <a:prstGeom prst="line">
            <a:avLst/>
          </a:prstGeom>
          <a:ln w="19050">
            <a:solidFill>
              <a:schemeClr val="tx1">
                <a:alpha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フリーフォーム 26">
            <a:extLst>
              <a:ext uri="{FF2B5EF4-FFF2-40B4-BE49-F238E27FC236}">
                <a16:creationId xmlns:a16="http://schemas.microsoft.com/office/drawing/2014/main" id="{CBFDC9CF-3840-3949-BFBF-A057959D395F}"/>
              </a:ext>
            </a:extLst>
          </p:cNvPr>
          <p:cNvSpPr/>
          <p:nvPr/>
        </p:nvSpPr>
        <p:spPr>
          <a:xfrm>
            <a:off x="1842022" y="4973420"/>
            <a:ext cx="1470817" cy="1082952"/>
          </a:xfrm>
          <a:custGeom>
            <a:avLst/>
            <a:gdLst>
              <a:gd name="connsiteX0" fmla="*/ 0 w 1336431"/>
              <a:gd name="connsiteY0" fmla="*/ 1301263 h 1307124"/>
              <a:gd name="connsiteX1" fmla="*/ 668215 w 1336431"/>
              <a:gd name="connsiteY1" fmla="*/ 1 h 1307124"/>
              <a:gd name="connsiteX2" fmla="*/ 1336431 w 1336431"/>
              <a:gd name="connsiteY2" fmla="*/ 1307124 h 1307124"/>
            </a:gdLst>
            <a:ahLst/>
            <a:cxnLst>
              <a:cxn ang="0">
                <a:pos x="connsiteX0" y="connsiteY0"/>
              </a:cxn>
              <a:cxn ang="0">
                <a:pos x="connsiteX1" y="connsiteY1"/>
              </a:cxn>
              <a:cxn ang="0">
                <a:pos x="connsiteX2" y="connsiteY2"/>
              </a:cxn>
            </a:cxnLst>
            <a:rect l="l" t="t" r="r" b="b"/>
            <a:pathLst>
              <a:path w="1336431" h="1307124">
                <a:moveTo>
                  <a:pt x="0" y="1301263"/>
                </a:moveTo>
                <a:cubicBezTo>
                  <a:pt x="222738" y="650143"/>
                  <a:pt x="445477" y="-976"/>
                  <a:pt x="668215" y="1"/>
                </a:cubicBezTo>
                <a:cubicBezTo>
                  <a:pt x="890954" y="978"/>
                  <a:pt x="1113692" y="654051"/>
                  <a:pt x="1336431" y="1307124"/>
                </a:cubicBez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FB721935-7291-5E4B-9593-7AE120112CDA}"/>
              </a:ext>
            </a:extLst>
          </p:cNvPr>
          <p:cNvSpPr/>
          <p:nvPr/>
        </p:nvSpPr>
        <p:spPr>
          <a:xfrm>
            <a:off x="2451430" y="4919558"/>
            <a:ext cx="252000" cy="14400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a:extLst>
              <a:ext uri="{FF2B5EF4-FFF2-40B4-BE49-F238E27FC236}">
                <a16:creationId xmlns:a16="http://schemas.microsoft.com/office/drawing/2014/main" id="{D3438792-9E29-A445-BF18-86ECB1DB41BD}"/>
              </a:ext>
            </a:extLst>
          </p:cNvPr>
          <p:cNvSpPr/>
          <p:nvPr/>
        </p:nvSpPr>
        <p:spPr>
          <a:xfrm rot="17690542">
            <a:off x="789967" y="4030001"/>
            <a:ext cx="1348235" cy="374911"/>
          </a:xfrm>
          <a:prstGeom prst="rightArrow">
            <a:avLst>
              <a:gd name="adj1" fmla="val 36934"/>
              <a:gd name="adj2" fmla="val 50000"/>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a:extLst>
              <a:ext uri="{FF2B5EF4-FFF2-40B4-BE49-F238E27FC236}">
                <a16:creationId xmlns:a16="http://schemas.microsoft.com/office/drawing/2014/main" id="{0B38E680-A6F2-954B-B636-1537B305B9CB}"/>
              </a:ext>
            </a:extLst>
          </p:cNvPr>
          <p:cNvSpPr/>
          <p:nvPr/>
        </p:nvSpPr>
        <p:spPr>
          <a:xfrm rot="16200000">
            <a:off x="1904122" y="4013625"/>
            <a:ext cx="1348235" cy="374911"/>
          </a:xfrm>
          <a:prstGeom prst="rightArrow">
            <a:avLst>
              <a:gd name="adj1" fmla="val 36934"/>
              <a:gd name="adj2" fmla="val 50000"/>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a:extLst>
              <a:ext uri="{FF2B5EF4-FFF2-40B4-BE49-F238E27FC236}">
                <a16:creationId xmlns:a16="http://schemas.microsoft.com/office/drawing/2014/main" id="{4A8F667F-7461-3C48-99EF-27178DB01FE0}"/>
              </a:ext>
            </a:extLst>
          </p:cNvPr>
          <p:cNvSpPr/>
          <p:nvPr/>
        </p:nvSpPr>
        <p:spPr>
          <a:xfrm rot="14678032">
            <a:off x="3125055" y="4013624"/>
            <a:ext cx="1348235" cy="374911"/>
          </a:xfrm>
          <a:prstGeom prst="rightArrow">
            <a:avLst>
              <a:gd name="adj1" fmla="val 36934"/>
              <a:gd name="adj2" fmla="val 50000"/>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矢印コネクタ 33">
            <a:extLst>
              <a:ext uri="{FF2B5EF4-FFF2-40B4-BE49-F238E27FC236}">
                <a16:creationId xmlns:a16="http://schemas.microsoft.com/office/drawing/2014/main" id="{468550BA-08DB-A94C-A9BA-B54D378EE32E}"/>
              </a:ext>
            </a:extLst>
          </p:cNvPr>
          <p:cNvCxnSpPr/>
          <p:nvPr/>
        </p:nvCxnSpPr>
        <p:spPr>
          <a:xfrm>
            <a:off x="7201780" y="1630330"/>
            <a:ext cx="0" cy="165867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617E2686-B5AB-574E-87F9-BA690911E0D9}"/>
              </a:ext>
            </a:extLst>
          </p:cNvPr>
          <p:cNvSpPr txBox="1"/>
          <p:nvPr/>
        </p:nvSpPr>
        <p:spPr>
          <a:xfrm rot="16200000">
            <a:off x="6758389" y="2305780"/>
            <a:ext cx="579005" cy="307777"/>
          </a:xfrm>
          <a:prstGeom prst="rect">
            <a:avLst/>
          </a:prstGeom>
          <a:noFill/>
        </p:spPr>
        <p:txBody>
          <a:bodyPr wrap="none" rtlCol="0">
            <a:spAutoFit/>
          </a:bodyPr>
          <a:lstStyle/>
          <a:p>
            <a:r>
              <a:rPr lang="en-US" altLang="ja-JP" sz="1400" dirty="0">
                <a:latin typeface="Hiragino Maru Gothic ProN W4" panose="020F0400000000000000" pitchFamily="34" charset="-128"/>
                <a:ea typeface="Hiragino Maru Gothic ProN W4" panose="020F0400000000000000" pitchFamily="34" charset="-128"/>
              </a:rPr>
              <a:t>10%</a:t>
            </a:r>
            <a:endParaRPr kumimoji="1" lang="ja-JP" altLang="en-US" sz="1400">
              <a:latin typeface="Hiragino Maru Gothic ProN W4" panose="020F0400000000000000" pitchFamily="34" charset="-128"/>
              <a:ea typeface="Hiragino Maru Gothic ProN W4" panose="020F0400000000000000" pitchFamily="34" charset="-128"/>
            </a:endParaRPr>
          </a:p>
        </p:txBody>
      </p:sp>
      <p:cxnSp>
        <p:nvCxnSpPr>
          <p:cNvPr id="37" name="直線矢印コネクタ 36">
            <a:extLst>
              <a:ext uri="{FF2B5EF4-FFF2-40B4-BE49-F238E27FC236}">
                <a16:creationId xmlns:a16="http://schemas.microsoft.com/office/drawing/2014/main" id="{BBF47E6D-8657-F44C-AAF9-324667191924}"/>
              </a:ext>
            </a:extLst>
          </p:cNvPr>
          <p:cNvCxnSpPr>
            <a:cxnSpLocks/>
          </p:cNvCxnSpPr>
          <p:nvPr/>
        </p:nvCxnSpPr>
        <p:spPr>
          <a:xfrm>
            <a:off x="3084773" y="1786274"/>
            <a:ext cx="0" cy="15665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E39A7744-5035-904C-9874-315C44A77159}"/>
              </a:ext>
            </a:extLst>
          </p:cNvPr>
          <p:cNvSpPr txBox="1"/>
          <p:nvPr/>
        </p:nvSpPr>
        <p:spPr>
          <a:xfrm rot="16200000">
            <a:off x="2630081" y="2416157"/>
            <a:ext cx="579005" cy="307777"/>
          </a:xfrm>
          <a:prstGeom prst="rect">
            <a:avLst/>
          </a:prstGeom>
          <a:noFill/>
        </p:spPr>
        <p:txBody>
          <a:bodyPr wrap="square" rtlCol="0">
            <a:spAutoFit/>
          </a:bodyPr>
          <a:lstStyle/>
          <a:p>
            <a:r>
              <a:rPr lang="en-US" altLang="ja-JP" sz="1400" dirty="0">
                <a:latin typeface="Hiragino Maru Gothic ProN W4" panose="020F0400000000000000" pitchFamily="34" charset="-128"/>
                <a:ea typeface="Hiragino Maru Gothic ProN W4" panose="020F0400000000000000" pitchFamily="34" charset="-128"/>
              </a:rPr>
              <a:t>10%</a:t>
            </a:r>
            <a:endParaRPr kumimoji="1" lang="ja-JP" altLang="en-US" sz="1400">
              <a:latin typeface="Hiragino Maru Gothic ProN W4" panose="020F0400000000000000" pitchFamily="34" charset="-128"/>
              <a:ea typeface="Hiragino Maru Gothic ProN W4" panose="020F0400000000000000" pitchFamily="34" charset="-128"/>
            </a:endParaRPr>
          </a:p>
        </p:txBody>
      </p:sp>
      <p:pic>
        <p:nvPicPr>
          <p:cNvPr id="43" name="図 42">
            <a:extLst>
              <a:ext uri="{FF2B5EF4-FFF2-40B4-BE49-F238E27FC236}">
                <a16:creationId xmlns:a16="http://schemas.microsoft.com/office/drawing/2014/main" id="{1EBF8A89-6E53-0741-8D5B-14EEB881B2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0214" y="4433005"/>
            <a:ext cx="4041019" cy="2024941"/>
          </a:xfrm>
          <a:prstGeom prst="rect">
            <a:avLst/>
          </a:prstGeom>
        </p:spPr>
      </p:pic>
      <p:sp>
        <p:nvSpPr>
          <p:cNvPr id="45" name="角丸四角形 44">
            <a:extLst>
              <a:ext uri="{FF2B5EF4-FFF2-40B4-BE49-F238E27FC236}">
                <a16:creationId xmlns:a16="http://schemas.microsoft.com/office/drawing/2014/main" id="{6C55044F-1A2E-0643-A311-3E6CB8DAFC49}"/>
              </a:ext>
            </a:extLst>
          </p:cNvPr>
          <p:cNvSpPr/>
          <p:nvPr/>
        </p:nvSpPr>
        <p:spPr>
          <a:xfrm>
            <a:off x="7357731" y="4980508"/>
            <a:ext cx="524538" cy="234138"/>
          </a:xfrm>
          <a:prstGeom prst="roundRect">
            <a:avLst/>
          </a:prstGeom>
          <a:noFill/>
          <a:ln w="28575">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2495A4BB-24F9-494D-9A57-A8BF344F1AD0}"/>
              </a:ext>
            </a:extLst>
          </p:cNvPr>
          <p:cNvSpPr txBox="1"/>
          <p:nvPr/>
        </p:nvSpPr>
        <p:spPr>
          <a:xfrm rot="1796645">
            <a:off x="4542768" y="4853058"/>
            <a:ext cx="1168910" cy="276999"/>
          </a:xfrm>
          <a:prstGeom prst="rect">
            <a:avLst/>
          </a:prstGeom>
          <a:noFill/>
        </p:spPr>
        <p:txBody>
          <a:bodyPr wrap="none" rtlCol="0">
            <a:spAutoFit/>
          </a:bodyPr>
          <a:lstStyle/>
          <a:p>
            <a:r>
              <a:rPr lang="en-US" altLang="ja-JP" sz="1200" dirty="0">
                <a:latin typeface="Hiragino Maru Gothic ProN W4" panose="020F0400000000000000" pitchFamily="34" charset="-128"/>
                <a:ea typeface="Hiragino Maru Gothic ProN W4" panose="020F0400000000000000" pitchFamily="34" charset="-128"/>
              </a:rPr>
              <a:t>SB</a:t>
            </a:r>
            <a:r>
              <a:rPr lang="ja-JP" altLang="en-US" sz="1200">
                <a:latin typeface="Hiragino Maru Gothic ProN W4" panose="020F0400000000000000" pitchFamily="34" charset="-128"/>
                <a:ea typeface="Hiragino Maru Gothic ProN W4" panose="020F0400000000000000" pitchFamily="34" charset="-128"/>
              </a:rPr>
              <a:t>加速管出口</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47" name="テキスト ボックス 46">
            <a:extLst>
              <a:ext uri="{FF2B5EF4-FFF2-40B4-BE49-F238E27FC236}">
                <a16:creationId xmlns:a16="http://schemas.microsoft.com/office/drawing/2014/main" id="{C14B3810-E920-CC46-B5D3-DEB30208484F}"/>
              </a:ext>
            </a:extLst>
          </p:cNvPr>
          <p:cNvSpPr txBox="1"/>
          <p:nvPr/>
        </p:nvSpPr>
        <p:spPr>
          <a:xfrm>
            <a:off x="7003312" y="6323506"/>
            <a:ext cx="925253" cy="276999"/>
          </a:xfrm>
          <a:prstGeom prst="rect">
            <a:avLst/>
          </a:prstGeom>
          <a:noFill/>
        </p:spPr>
        <p:txBody>
          <a:bodyPr wrap="none" rtlCol="0">
            <a:spAutoFit/>
          </a:bodyPr>
          <a:lstStyle/>
          <a:p>
            <a:r>
              <a:rPr lang="en-US" altLang="ja-JP" sz="1200" dirty="0">
                <a:latin typeface="Hiragino Maru Gothic ProN W4" panose="020F0400000000000000" pitchFamily="34" charset="-128"/>
                <a:ea typeface="Hiragino Maru Gothic ProN W4" panose="020F0400000000000000" pitchFamily="34" charset="-128"/>
              </a:rPr>
              <a:t>30˚</a:t>
            </a:r>
            <a:r>
              <a:rPr lang="ja-JP" altLang="en-US" sz="1200">
                <a:latin typeface="Hiragino Maru Gothic ProN W4" panose="020F0400000000000000" pitchFamily="34" charset="-128"/>
                <a:ea typeface="Hiragino Maru Gothic ProN W4" panose="020F0400000000000000" pitchFamily="34" charset="-128"/>
              </a:rPr>
              <a:t>偏向部</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48" name="テキスト ボックス 47">
            <a:extLst>
              <a:ext uri="{FF2B5EF4-FFF2-40B4-BE49-F238E27FC236}">
                <a16:creationId xmlns:a16="http://schemas.microsoft.com/office/drawing/2014/main" id="{0FBD52A0-D936-E343-9340-88A3C5BB1134}"/>
              </a:ext>
            </a:extLst>
          </p:cNvPr>
          <p:cNvSpPr txBox="1"/>
          <p:nvPr/>
        </p:nvSpPr>
        <p:spPr>
          <a:xfrm>
            <a:off x="866241" y="6309368"/>
            <a:ext cx="1172116" cy="430887"/>
          </a:xfrm>
          <a:prstGeom prst="rect">
            <a:avLst/>
          </a:prstGeom>
          <a:noFill/>
        </p:spPr>
        <p:txBody>
          <a:bodyPr wrap="none" rtlCol="0">
            <a:spAutoFit/>
          </a:bodyPr>
          <a:lstStyle/>
          <a:p>
            <a:r>
              <a:rPr kumimoji="1" lang="ja-JP" altLang="en-US" sz="1050">
                <a:latin typeface="Hiragino Maru Gothic ProN W4" panose="020F0400000000000000" pitchFamily="34" charset="-128"/>
                <a:ea typeface="Hiragino Maru Gothic ProN W4" panose="020F0400000000000000" pitchFamily="34" charset="-128"/>
              </a:rPr>
              <a:t>入射タイミング</a:t>
            </a:r>
            <a:endParaRPr kumimoji="1" lang="en-US" altLang="ja-JP" sz="1050" dirty="0">
              <a:latin typeface="Hiragino Maru Gothic ProN W4" panose="020F0400000000000000" pitchFamily="34" charset="-128"/>
              <a:ea typeface="Hiragino Maru Gothic ProN W4" panose="020F0400000000000000" pitchFamily="34" charset="-128"/>
            </a:endParaRPr>
          </a:p>
          <a:p>
            <a:r>
              <a:rPr kumimoji="1" lang="en-US" altLang="ja-JP" sz="1050" dirty="0">
                <a:latin typeface="Hiragino Maru Gothic ProN W4" panose="020F0400000000000000" pitchFamily="34" charset="-128"/>
                <a:ea typeface="Hiragino Maru Gothic ProN W4" panose="020F0400000000000000" pitchFamily="34" charset="-128"/>
              </a:rPr>
              <a:t>SB </a:t>
            </a:r>
            <a:r>
              <a:rPr kumimoji="1" lang="en-US" altLang="ja-JP" sz="1050" dirty="0" err="1">
                <a:latin typeface="Hiragino Maru Gothic ProN W4" panose="020F0400000000000000" pitchFamily="34" charset="-128"/>
                <a:ea typeface="Hiragino Maru Gothic ProN W4" panose="020F0400000000000000" pitchFamily="34" charset="-128"/>
              </a:rPr>
              <a:t>rf</a:t>
            </a:r>
            <a:r>
              <a:rPr lang="ja-JP" altLang="en-US" sz="1050">
                <a:latin typeface="Hiragino Maru Gothic ProN W4" panose="020F0400000000000000" pitchFamily="34" charset="-128"/>
                <a:ea typeface="Hiragino Maru Gothic ProN W4" panose="020F0400000000000000" pitchFamily="34" charset="-128"/>
              </a:rPr>
              <a:t>位相設定</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49" name="右矢印 48">
            <a:extLst>
              <a:ext uri="{FF2B5EF4-FFF2-40B4-BE49-F238E27FC236}">
                <a16:creationId xmlns:a16="http://schemas.microsoft.com/office/drawing/2014/main" id="{200446F3-75A4-9142-97B4-509A14BC74FC}"/>
              </a:ext>
            </a:extLst>
          </p:cNvPr>
          <p:cNvSpPr/>
          <p:nvPr/>
        </p:nvSpPr>
        <p:spPr>
          <a:xfrm rot="16200000">
            <a:off x="1474767" y="6046167"/>
            <a:ext cx="305926" cy="207274"/>
          </a:xfrm>
          <a:prstGeom prst="rightArrow">
            <a:avLst>
              <a:gd name="adj1" fmla="val 36934"/>
              <a:gd name="adj2" fmla="val 50000"/>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a:extLst>
              <a:ext uri="{FF2B5EF4-FFF2-40B4-BE49-F238E27FC236}">
                <a16:creationId xmlns:a16="http://schemas.microsoft.com/office/drawing/2014/main" id="{AE699EFE-87ED-CD41-9A66-7A285E0C4264}"/>
              </a:ext>
            </a:extLst>
          </p:cNvPr>
          <p:cNvSpPr/>
          <p:nvPr/>
        </p:nvSpPr>
        <p:spPr>
          <a:xfrm rot="16200000">
            <a:off x="852512" y="5749398"/>
            <a:ext cx="899465" cy="207274"/>
          </a:xfrm>
          <a:prstGeom prst="rightArrow">
            <a:avLst>
              <a:gd name="adj1" fmla="val 36934"/>
              <a:gd name="adj2" fmla="val 50000"/>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a:extLst>
              <a:ext uri="{FF2B5EF4-FFF2-40B4-BE49-F238E27FC236}">
                <a16:creationId xmlns:a16="http://schemas.microsoft.com/office/drawing/2014/main" id="{70142680-AC18-6543-83C7-7261B5437742}"/>
              </a:ext>
            </a:extLst>
          </p:cNvPr>
          <p:cNvSpPr/>
          <p:nvPr/>
        </p:nvSpPr>
        <p:spPr>
          <a:xfrm rot="16200000">
            <a:off x="2338194" y="5687525"/>
            <a:ext cx="1023210" cy="207274"/>
          </a:xfrm>
          <a:prstGeom prst="rightArrow">
            <a:avLst>
              <a:gd name="adj1" fmla="val 36934"/>
              <a:gd name="adj2" fmla="val 50000"/>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5D49E6DF-C47D-1648-9D43-2A49D3DF8176}"/>
              </a:ext>
            </a:extLst>
          </p:cNvPr>
          <p:cNvSpPr txBox="1"/>
          <p:nvPr/>
        </p:nvSpPr>
        <p:spPr>
          <a:xfrm>
            <a:off x="2262477" y="6312873"/>
            <a:ext cx="1172116" cy="430887"/>
          </a:xfrm>
          <a:prstGeom prst="rect">
            <a:avLst/>
          </a:prstGeom>
          <a:noFill/>
        </p:spPr>
        <p:txBody>
          <a:bodyPr wrap="none" rtlCol="0">
            <a:spAutoFit/>
          </a:bodyPr>
          <a:lstStyle/>
          <a:p>
            <a:r>
              <a:rPr kumimoji="1" lang="ja-JP" altLang="en-US" sz="1050">
                <a:latin typeface="Hiragino Maru Gothic ProN W4" panose="020F0400000000000000" pitchFamily="34" charset="-128"/>
                <a:ea typeface="Hiragino Maru Gothic ProN W4" panose="020F0400000000000000" pitchFamily="34" charset="-128"/>
              </a:rPr>
              <a:t>入射タイミング</a:t>
            </a:r>
            <a:endParaRPr kumimoji="1" lang="en-US" altLang="ja-JP" sz="1050" dirty="0">
              <a:latin typeface="Hiragino Maru Gothic ProN W4" panose="020F0400000000000000" pitchFamily="34" charset="-128"/>
              <a:ea typeface="Hiragino Maru Gothic ProN W4" panose="020F0400000000000000" pitchFamily="34" charset="-128"/>
            </a:endParaRPr>
          </a:p>
          <a:p>
            <a:r>
              <a:rPr kumimoji="1" lang="en-US" altLang="ja-JP" sz="1050" dirty="0">
                <a:latin typeface="Hiragino Maru Gothic ProN W4" panose="020F0400000000000000" pitchFamily="34" charset="-128"/>
                <a:ea typeface="Hiragino Maru Gothic ProN W4" panose="020F0400000000000000" pitchFamily="34" charset="-128"/>
              </a:rPr>
              <a:t>SB </a:t>
            </a:r>
            <a:r>
              <a:rPr kumimoji="1" lang="en-US" altLang="ja-JP" sz="1050" dirty="0" err="1">
                <a:latin typeface="Hiragino Maru Gothic ProN W4" panose="020F0400000000000000" pitchFamily="34" charset="-128"/>
                <a:ea typeface="Hiragino Maru Gothic ProN W4" panose="020F0400000000000000" pitchFamily="34" charset="-128"/>
              </a:rPr>
              <a:t>rf</a:t>
            </a:r>
            <a:r>
              <a:rPr lang="ja-JP" altLang="en-US" sz="1050">
                <a:latin typeface="Hiragino Maru Gothic ProN W4" panose="020F0400000000000000" pitchFamily="34" charset="-128"/>
                <a:ea typeface="Hiragino Maru Gothic ProN W4" panose="020F0400000000000000" pitchFamily="34" charset="-128"/>
              </a:rPr>
              <a:t>位相設定</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23" name="テキスト ボックス 22">
            <a:extLst>
              <a:ext uri="{FF2B5EF4-FFF2-40B4-BE49-F238E27FC236}">
                <a16:creationId xmlns:a16="http://schemas.microsoft.com/office/drawing/2014/main" id="{22E0EAA0-6999-BA44-86BA-8A93BAB52C7E}"/>
              </a:ext>
            </a:extLst>
          </p:cNvPr>
          <p:cNvSpPr txBox="1"/>
          <p:nvPr/>
        </p:nvSpPr>
        <p:spPr>
          <a:xfrm>
            <a:off x="1487639" y="5158882"/>
            <a:ext cx="1261884" cy="276999"/>
          </a:xfrm>
          <a:prstGeom prst="rect">
            <a:avLst/>
          </a:prstGeom>
          <a:solidFill>
            <a:schemeClr val="bg1">
              <a:alpha val="90000"/>
            </a:schemeClr>
          </a:solidFill>
        </p:spPr>
        <p:txBody>
          <a:bodyPr wrap="none" rtlCol="0">
            <a:spAutoFit/>
          </a:bodyPr>
          <a:lstStyle/>
          <a:p>
            <a:r>
              <a:rPr lang="ja-JP" altLang="en-US" sz="1200">
                <a:latin typeface="Hiragino Maru Gothic ProN W4" panose="020F0400000000000000" pitchFamily="34" charset="-128"/>
                <a:ea typeface="Hiragino Maru Gothic ProN W4" panose="020F0400000000000000" pitchFamily="34" charset="-128"/>
              </a:rPr>
              <a:t>ビーム進行方向</a:t>
            </a:r>
            <a:endParaRPr kumimoji="1" lang="ja-JP" altLang="en-US" sz="1200">
              <a:latin typeface="Hiragino Maru Gothic ProN W4" panose="020F0400000000000000" pitchFamily="34" charset="-128"/>
              <a:ea typeface="Hiragino Maru Gothic ProN W4" panose="020F0400000000000000" pitchFamily="34" charset="-128"/>
            </a:endParaRPr>
          </a:p>
        </p:txBody>
      </p:sp>
      <p:sp>
        <p:nvSpPr>
          <p:cNvPr id="53" name="右矢印 52">
            <a:extLst>
              <a:ext uri="{FF2B5EF4-FFF2-40B4-BE49-F238E27FC236}">
                <a16:creationId xmlns:a16="http://schemas.microsoft.com/office/drawing/2014/main" id="{ADF586D2-A0E6-5C44-8BA4-BB42F3B8A6BF}"/>
              </a:ext>
            </a:extLst>
          </p:cNvPr>
          <p:cNvSpPr/>
          <p:nvPr/>
        </p:nvSpPr>
        <p:spPr>
          <a:xfrm rot="16200000">
            <a:off x="3713841" y="5593934"/>
            <a:ext cx="1210391" cy="207274"/>
          </a:xfrm>
          <a:prstGeom prst="rightArrow">
            <a:avLst>
              <a:gd name="adj1" fmla="val 36934"/>
              <a:gd name="adj2" fmla="val 50000"/>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06955CCF-CFCF-FA4D-9D5B-88E72015CD30}"/>
              </a:ext>
            </a:extLst>
          </p:cNvPr>
          <p:cNvSpPr txBox="1"/>
          <p:nvPr/>
        </p:nvSpPr>
        <p:spPr>
          <a:xfrm>
            <a:off x="3781858" y="6309368"/>
            <a:ext cx="1172116" cy="430887"/>
          </a:xfrm>
          <a:prstGeom prst="rect">
            <a:avLst/>
          </a:prstGeom>
          <a:noFill/>
        </p:spPr>
        <p:txBody>
          <a:bodyPr wrap="none" rtlCol="0">
            <a:spAutoFit/>
          </a:bodyPr>
          <a:lstStyle/>
          <a:p>
            <a:r>
              <a:rPr kumimoji="1" lang="ja-JP" altLang="en-US" sz="1050">
                <a:latin typeface="Hiragino Maru Gothic ProN W4" panose="020F0400000000000000" pitchFamily="34" charset="-128"/>
                <a:ea typeface="Hiragino Maru Gothic ProN W4" panose="020F0400000000000000" pitchFamily="34" charset="-128"/>
              </a:rPr>
              <a:t>入射タイミング</a:t>
            </a:r>
            <a:endParaRPr kumimoji="1" lang="en-US" altLang="ja-JP" sz="1050" dirty="0">
              <a:latin typeface="Hiragino Maru Gothic ProN W4" panose="020F0400000000000000" pitchFamily="34" charset="-128"/>
              <a:ea typeface="Hiragino Maru Gothic ProN W4" panose="020F0400000000000000" pitchFamily="34" charset="-128"/>
            </a:endParaRPr>
          </a:p>
          <a:p>
            <a:r>
              <a:rPr kumimoji="1" lang="en-US" altLang="ja-JP" sz="1050" dirty="0">
                <a:latin typeface="Hiragino Maru Gothic ProN W4" panose="020F0400000000000000" pitchFamily="34" charset="-128"/>
                <a:ea typeface="Hiragino Maru Gothic ProN W4" panose="020F0400000000000000" pitchFamily="34" charset="-128"/>
              </a:rPr>
              <a:t>SB </a:t>
            </a:r>
            <a:r>
              <a:rPr kumimoji="1" lang="en-US" altLang="ja-JP" sz="1050" dirty="0" err="1">
                <a:latin typeface="Hiragino Maru Gothic ProN W4" panose="020F0400000000000000" pitchFamily="34" charset="-128"/>
                <a:ea typeface="Hiragino Maru Gothic ProN W4" panose="020F0400000000000000" pitchFamily="34" charset="-128"/>
              </a:rPr>
              <a:t>rf</a:t>
            </a:r>
            <a:r>
              <a:rPr lang="ja-JP" altLang="en-US" sz="1050">
                <a:latin typeface="Hiragino Maru Gothic ProN W4" panose="020F0400000000000000" pitchFamily="34" charset="-128"/>
                <a:ea typeface="Hiragino Maru Gothic ProN W4" panose="020F0400000000000000" pitchFamily="34" charset="-128"/>
              </a:rPr>
              <a:t>位相設定</a:t>
            </a:r>
            <a:endParaRPr kumimoji="1" lang="ja-JP" altLang="en-US" sz="1050">
              <a:latin typeface="Hiragino Maru Gothic ProN W4" panose="020F0400000000000000" pitchFamily="34" charset="-128"/>
              <a:ea typeface="Hiragino Maru Gothic ProN W4" panose="020F0400000000000000" pitchFamily="34" charset="-128"/>
            </a:endParaRPr>
          </a:p>
        </p:txBody>
      </p:sp>
      <p:sp>
        <p:nvSpPr>
          <p:cNvPr id="55" name="右矢印 54">
            <a:extLst>
              <a:ext uri="{FF2B5EF4-FFF2-40B4-BE49-F238E27FC236}">
                <a16:creationId xmlns:a16="http://schemas.microsoft.com/office/drawing/2014/main" id="{40205AC6-94BA-2E4C-9082-E6FE46E000CB}"/>
              </a:ext>
            </a:extLst>
          </p:cNvPr>
          <p:cNvSpPr/>
          <p:nvPr/>
        </p:nvSpPr>
        <p:spPr>
          <a:xfrm rot="16200000">
            <a:off x="1165852" y="5900816"/>
            <a:ext cx="596627" cy="207274"/>
          </a:xfrm>
          <a:prstGeom prst="rightArrow">
            <a:avLst>
              <a:gd name="adj1" fmla="val 36934"/>
              <a:gd name="adj2" fmla="val 50000"/>
            </a:avLst>
          </a:prstGeom>
          <a:solidFill>
            <a:schemeClr val="tx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833A5898-8AF1-AB4B-BAC5-6012EEA40315}"/>
              </a:ext>
            </a:extLst>
          </p:cNvPr>
          <p:cNvSpPr/>
          <p:nvPr/>
        </p:nvSpPr>
        <p:spPr>
          <a:xfrm>
            <a:off x="1505289" y="5807412"/>
            <a:ext cx="252000" cy="144000"/>
          </a:xfrm>
          <a:prstGeom prst="ellipse">
            <a:avLst/>
          </a:prstGeom>
          <a:no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9051"/>
              </a:solidFill>
            </a:endParaRPr>
          </a:p>
        </p:txBody>
      </p:sp>
      <p:sp>
        <p:nvSpPr>
          <p:cNvPr id="42" name="円/楕円 41">
            <a:extLst>
              <a:ext uri="{FF2B5EF4-FFF2-40B4-BE49-F238E27FC236}">
                <a16:creationId xmlns:a16="http://schemas.microsoft.com/office/drawing/2014/main" id="{B190B70C-C25D-AB40-B1D1-0861679BF9C8}"/>
              </a:ext>
            </a:extLst>
          </p:cNvPr>
          <p:cNvSpPr/>
          <p:nvPr/>
        </p:nvSpPr>
        <p:spPr>
          <a:xfrm>
            <a:off x="2733739" y="5121706"/>
            <a:ext cx="252000" cy="144000"/>
          </a:xfrm>
          <a:prstGeom prst="ellipse">
            <a:avLst/>
          </a:prstGeom>
          <a:no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BABC174F-D535-9640-AA06-EE72498FD998}"/>
              </a:ext>
            </a:extLst>
          </p:cNvPr>
          <p:cNvSpPr/>
          <p:nvPr/>
        </p:nvSpPr>
        <p:spPr>
          <a:xfrm>
            <a:off x="4193036" y="4966231"/>
            <a:ext cx="252000" cy="144000"/>
          </a:xfrm>
          <a:prstGeom prst="ellipse">
            <a:avLst/>
          </a:prstGeom>
          <a:no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a:extLst>
              <a:ext uri="{FF2B5EF4-FFF2-40B4-BE49-F238E27FC236}">
                <a16:creationId xmlns:a16="http://schemas.microsoft.com/office/drawing/2014/main" id="{FD6D0F7B-9201-5C49-978C-F70795EC8D9A}"/>
              </a:ext>
            </a:extLst>
          </p:cNvPr>
          <p:cNvSpPr/>
          <p:nvPr/>
        </p:nvSpPr>
        <p:spPr>
          <a:xfrm>
            <a:off x="1338084" y="5545983"/>
            <a:ext cx="252000" cy="144000"/>
          </a:xfrm>
          <a:prstGeom prst="ellipse">
            <a:avLst/>
          </a:prstGeom>
          <a:no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9051"/>
              </a:solidFill>
            </a:endParaRPr>
          </a:p>
        </p:txBody>
      </p:sp>
      <p:sp>
        <p:nvSpPr>
          <p:cNvPr id="57" name="円/楕円 56">
            <a:extLst>
              <a:ext uri="{FF2B5EF4-FFF2-40B4-BE49-F238E27FC236}">
                <a16:creationId xmlns:a16="http://schemas.microsoft.com/office/drawing/2014/main" id="{B3F2786B-AB4A-9E4A-A345-DE0014D4247F}"/>
              </a:ext>
            </a:extLst>
          </p:cNvPr>
          <p:cNvSpPr/>
          <p:nvPr/>
        </p:nvSpPr>
        <p:spPr>
          <a:xfrm>
            <a:off x="1186656" y="5246514"/>
            <a:ext cx="252000" cy="144000"/>
          </a:xfrm>
          <a:prstGeom prst="ellipse">
            <a:avLst/>
          </a:prstGeom>
          <a:no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9051"/>
              </a:solidFill>
            </a:endParaRPr>
          </a:p>
        </p:txBody>
      </p:sp>
      <p:sp>
        <p:nvSpPr>
          <p:cNvPr id="58" name="円/楕円 57">
            <a:extLst>
              <a:ext uri="{FF2B5EF4-FFF2-40B4-BE49-F238E27FC236}">
                <a16:creationId xmlns:a16="http://schemas.microsoft.com/office/drawing/2014/main" id="{D102CA21-FDA1-E043-B037-2E702FC18858}"/>
              </a:ext>
            </a:extLst>
          </p:cNvPr>
          <p:cNvSpPr/>
          <p:nvPr/>
        </p:nvSpPr>
        <p:spPr>
          <a:xfrm>
            <a:off x="3734746" y="5217541"/>
            <a:ext cx="252000" cy="144000"/>
          </a:xfrm>
          <a:prstGeom prst="ellipse">
            <a:avLst/>
          </a:prstGeom>
          <a:solidFill>
            <a:srgbClr val="0090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91615E10-C3F9-6948-8174-E78CCCA03F23}"/>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B15320D3-BC88-6841-9094-2429BA92F420}"/>
              </a:ext>
            </a:extLst>
          </p:cNvPr>
          <p:cNvSpPr txBox="1"/>
          <p:nvPr/>
        </p:nvSpPr>
        <p:spPr>
          <a:xfrm>
            <a:off x="125284" y="126877"/>
            <a:ext cx="6255239"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入射部ビーム調整（</a:t>
            </a:r>
            <a:r>
              <a:rPr lang="en-US" altLang="ja-JP" sz="2000" dirty="0">
                <a:latin typeface="ヒラギノ丸ゴ ProN W4"/>
                <a:ea typeface="ヒラギノ丸ゴ ProN W4"/>
                <a:cs typeface="ヒラギノ丸ゴ ProN W4"/>
              </a:rPr>
              <a:t>S</a:t>
            </a:r>
            <a:r>
              <a:rPr lang="ja-JP" altLang="en-US" sz="2000">
                <a:latin typeface="ヒラギノ丸ゴ ProN W4"/>
                <a:ea typeface="ヒラギノ丸ゴ ProN W4"/>
                <a:cs typeface="ヒラギノ丸ゴ ProN W4"/>
              </a:rPr>
              <a:t>バンド加速管　位相の最適化）</a:t>
            </a:r>
            <a:endParaRPr lang="en-US" altLang="ja-JP" sz="2000" dirty="0">
              <a:latin typeface="ヒラギノ丸ゴ ProN W4"/>
              <a:ea typeface="ヒラギノ丸ゴ ProN W4"/>
              <a:cs typeface="ヒラギノ丸ゴ ProN W4"/>
            </a:endParaRPr>
          </a:p>
        </p:txBody>
      </p:sp>
    </p:spTree>
    <p:extLst>
      <p:ext uri="{BB962C8B-B14F-4D97-AF65-F5344CB8AC3E}">
        <p14:creationId xmlns:p14="http://schemas.microsoft.com/office/powerpoint/2010/main" val="1087888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971F4CF-D0EA-884B-BC76-044FF514EA43}"/>
              </a:ext>
            </a:extLst>
          </p:cNvPr>
          <p:cNvSpPr txBox="1"/>
          <p:nvPr/>
        </p:nvSpPr>
        <p:spPr>
          <a:xfrm>
            <a:off x="125284" y="126877"/>
            <a:ext cx="5977919" cy="400110"/>
          </a:xfrm>
          <a:prstGeom prst="rect">
            <a:avLst/>
          </a:prstGeom>
          <a:solidFill>
            <a:schemeClr val="bg1"/>
          </a:solidFill>
        </p:spPr>
        <p:txBody>
          <a:bodyPr wrap="none" rtlCol="0">
            <a:spAutoFit/>
          </a:bodyPr>
          <a:lstStyle/>
          <a:p>
            <a:r>
              <a:rPr lang="en-US" altLang="ja-JP" sz="2000" dirty="0" err="1">
                <a:latin typeface="ヒラギノ丸ゴ ProN W4"/>
                <a:ea typeface="ヒラギノ丸ゴ ProN W4"/>
                <a:cs typeface="ヒラギノ丸ゴ ProN W4"/>
              </a:rPr>
              <a:t>NewSUBARU</a:t>
            </a:r>
            <a:r>
              <a:rPr lang="ja-JP" altLang="en-US" sz="2000">
                <a:latin typeface="ヒラギノ丸ゴ ProN W4"/>
                <a:ea typeface="ヒラギノ丸ゴ ProN W4"/>
                <a:cs typeface="ヒラギノ丸ゴ ProN W4"/>
              </a:rPr>
              <a:t>新入射器のビームコミッショニング</a:t>
            </a:r>
            <a:endParaRPr lang="en-US" altLang="ja-JP" sz="2000" dirty="0">
              <a:latin typeface="ヒラギノ丸ゴ ProN W4"/>
              <a:ea typeface="ヒラギノ丸ゴ ProN W4"/>
              <a:cs typeface="ヒラギノ丸ゴ ProN W4"/>
            </a:endParaRPr>
          </a:p>
        </p:txBody>
      </p:sp>
      <p:sp>
        <p:nvSpPr>
          <p:cNvPr id="9" name="テキスト ボックス 8">
            <a:extLst>
              <a:ext uri="{FF2B5EF4-FFF2-40B4-BE49-F238E27FC236}">
                <a16:creationId xmlns:a16="http://schemas.microsoft.com/office/drawing/2014/main" id="{4242E168-29AB-394F-B011-4550CA18B24A}"/>
              </a:ext>
            </a:extLst>
          </p:cNvPr>
          <p:cNvSpPr txBox="1"/>
          <p:nvPr/>
        </p:nvSpPr>
        <p:spPr>
          <a:xfrm>
            <a:off x="255137" y="628685"/>
            <a:ext cx="7492142" cy="1444050"/>
          </a:xfrm>
          <a:prstGeom prst="rect">
            <a:avLst/>
          </a:prstGeom>
          <a:solidFill>
            <a:srgbClr val="FFFFFF">
              <a:alpha val="80000"/>
            </a:srgbClr>
          </a:solidFill>
          <a:ln w="19050">
            <a:noFill/>
          </a:ln>
        </p:spPr>
        <p:txBody>
          <a:bodyPr wrap="square" rtlCol="0">
            <a:spAutoFit/>
          </a:bodyPr>
          <a:lstStyle/>
          <a:p>
            <a:pPr marL="225425" indent="-225425" algn="just">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合理化されたビーム調整手法の確立</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gn="just">
              <a:lnSpc>
                <a:spcPct val="150000"/>
              </a:lnSpc>
            </a:pP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 ビームコミッショニング・調整期間の短縮化（実績：</a:t>
            </a:r>
            <a:r>
              <a:rPr lang="en-US" altLang="ja-JP" sz="1200" dirty="0">
                <a:latin typeface="Hiragino Maru Gothic ProN W4" panose="020F0400000000000000" pitchFamily="34" charset="-128"/>
                <a:ea typeface="Hiragino Maru Gothic ProN W4" panose="020F0400000000000000" pitchFamily="34" charset="-128"/>
              </a:rPr>
              <a:t>3</a:t>
            </a:r>
            <a:r>
              <a:rPr lang="ja-JP" altLang="en-US" sz="1200">
                <a:latin typeface="Hiragino Maru Gothic ProN W4" panose="020F0400000000000000" pitchFamily="34" charset="-128"/>
                <a:ea typeface="Hiragino Maru Gothic ProN W4" panose="020F0400000000000000" pitchFamily="34" charset="-128"/>
              </a:rPr>
              <a:t>週間）</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gn="just">
              <a:lnSpc>
                <a:spcPct val="150000"/>
              </a:lnSpc>
            </a:pP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高品質・高安定ビーム性能を実現することは勿論、合理的なビーム調整手順を配慮した加速器設計</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gn="just">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到達ビームパラメータは設計値と一致</a:t>
            </a:r>
            <a:endParaRPr lang="en-US" altLang="ja-JP" sz="1200" dirty="0">
              <a:latin typeface="Hiragino Maru Gothic ProN W4" panose="020F0400000000000000" pitchFamily="34" charset="-128"/>
              <a:ea typeface="Hiragino Maru Gothic ProN W4" panose="020F0400000000000000" pitchFamily="34" charset="-128"/>
            </a:endParaRPr>
          </a:p>
          <a:p>
            <a:pPr marL="225425" indent="-225425" algn="just">
              <a:lnSpc>
                <a:spcPct val="150000"/>
              </a:lnSpc>
            </a:pPr>
            <a:r>
              <a:rPr lang="en-US" altLang="ja-JP" sz="1200" dirty="0">
                <a:latin typeface="Hiragino Maru Gothic ProN W4" panose="020F0400000000000000" pitchFamily="34" charset="-128"/>
                <a:ea typeface="Hiragino Maru Gothic ProN W4" panose="020F0400000000000000" pitchFamily="34" charset="-128"/>
              </a:rPr>
              <a:t>	</a:t>
            </a:r>
            <a:r>
              <a:rPr lang="ja-JP" altLang="en-US" sz="1200">
                <a:latin typeface="Hiragino Maru Gothic ProN W4" panose="020F0400000000000000" pitchFamily="34" charset="-128"/>
                <a:ea typeface="Hiragino Maru Gothic ProN W4" panose="020F0400000000000000" pitchFamily="34" charset="-128"/>
              </a:rPr>
              <a:t>➡︎ </a:t>
            </a:r>
            <a:r>
              <a:rPr lang="en-US" altLang="ja-JP" sz="1200" dirty="0">
                <a:latin typeface="Hiragino Maru Gothic ProN W4" panose="020F0400000000000000" pitchFamily="34" charset="-128"/>
                <a:ea typeface="Hiragino Maru Gothic ProN W4" panose="020F0400000000000000" pitchFamily="34" charset="-128"/>
              </a:rPr>
              <a:t>1 GeV</a:t>
            </a: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0.3 </a:t>
            </a:r>
            <a:r>
              <a:rPr lang="en-US" altLang="ja-JP" sz="1200" dirty="0" err="1">
                <a:latin typeface="Hiragino Maru Gothic ProN W4" panose="020F0400000000000000" pitchFamily="34" charset="-128"/>
                <a:ea typeface="Hiragino Maru Gothic ProN W4" panose="020F0400000000000000" pitchFamily="34" charset="-128"/>
              </a:rPr>
              <a:t>nC</a:t>
            </a:r>
            <a:r>
              <a:rPr lang="ja-JP" altLang="en-US" sz="1200">
                <a:latin typeface="Hiragino Maru Gothic ProN W4" panose="020F0400000000000000" pitchFamily="34" charset="-128"/>
                <a:ea typeface="Hiragino Maru Gothic ProN W4" panose="020F0400000000000000" pitchFamily="34" charset="-128"/>
              </a:rPr>
              <a:t>、</a:t>
            </a:r>
            <a:r>
              <a:rPr lang="en-US" altLang="ja-JP" sz="1200" dirty="0">
                <a:latin typeface="Hiragino Maru Gothic ProN W4" panose="020F0400000000000000" pitchFamily="34" charset="-128"/>
                <a:ea typeface="Hiragino Maru Gothic ProN W4" panose="020F0400000000000000" pitchFamily="34" charset="-128"/>
              </a:rPr>
              <a:t>7 mm </a:t>
            </a:r>
            <a:r>
              <a:rPr lang="en-US" altLang="ja-JP" sz="1200" dirty="0" err="1">
                <a:latin typeface="Hiragino Maru Gothic ProN W4" panose="020F0400000000000000" pitchFamily="34" charset="-128"/>
                <a:ea typeface="Hiragino Maru Gothic ProN W4" panose="020F0400000000000000" pitchFamily="34" charset="-128"/>
              </a:rPr>
              <a:t>mrad</a:t>
            </a:r>
            <a:endParaRPr lang="en-US" altLang="ja-JP" sz="1200" dirty="0">
              <a:latin typeface="Hiragino Maru Gothic ProN W4" panose="020F0400000000000000" pitchFamily="34" charset="-128"/>
              <a:ea typeface="Hiragino Maru Gothic ProN W4" panose="020F0400000000000000" pitchFamily="34" charset="-128"/>
            </a:endParaRPr>
          </a:p>
        </p:txBody>
      </p:sp>
      <p:pic>
        <p:nvPicPr>
          <p:cNvPr id="11" name="図 10">
            <a:extLst>
              <a:ext uri="{FF2B5EF4-FFF2-40B4-BE49-F238E27FC236}">
                <a16:creationId xmlns:a16="http://schemas.microsoft.com/office/drawing/2014/main" id="{6F1CDB4D-7874-A84C-BD14-D275C49DF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62" y="2352773"/>
            <a:ext cx="8075956" cy="4037979"/>
          </a:xfrm>
          <a:prstGeom prst="rect">
            <a:avLst/>
          </a:prstGeom>
        </p:spPr>
      </p:pic>
      <p:cxnSp>
        <p:nvCxnSpPr>
          <p:cNvPr id="12" name="直線矢印コネクタ 11">
            <a:extLst>
              <a:ext uri="{FF2B5EF4-FFF2-40B4-BE49-F238E27FC236}">
                <a16:creationId xmlns:a16="http://schemas.microsoft.com/office/drawing/2014/main" id="{54A6F68B-37B5-B542-B971-73B27A1CE81B}"/>
              </a:ext>
            </a:extLst>
          </p:cNvPr>
          <p:cNvCxnSpPr>
            <a:cxnSpLocks/>
          </p:cNvCxnSpPr>
          <p:nvPr/>
        </p:nvCxnSpPr>
        <p:spPr>
          <a:xfrm flipH="1">
            <a:off x="1293550" y="4627736"/>
            <a:ext cx="7157114" cy="0"/>
          </a:xfrm>
          <a:prstGeom prst="straightConnector1">
            <a:avLst/>
          </a:prstGeom>
          <a:ln w="22225">
            <a:solidFill>
              <a:srgbClr val="0432FF">
                <a:alpha val="5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3CC2926-31F6-484F-B091-94BE0D7F51FA}"/>
              </a:ext>
            </a:extLst>
          </p:cNvPr>
          <p:cNvSpPr/>
          <p:nvPr/>
        </p:nvSpPr>
        <p:spPr>
          <a:xfrm>
            <a:off x="4379440" y="4687813"/>
            <a:ext cx="825606" cy="338554"/>
          </a:xfrm>
          <a:prstGeom prst="rect">
            <a:avLst/>
          </a:prstGeom>
          <a:solidFill>
            <a:schemeClr val="bg1">
              <a:alpha val="80000"/>
            </a:schemeClr>
          </a:solidFill>
        </p:spPr>
        <p:txBody>
          <a:bodyPr wrap="square">
            <a:spAutoFit/>
          </a:bodyPr>
          <a:lstStyle/>
          <a:p>
            <a:r>
              <a:rPr lang="en-US" altLang="ja-JP" sz="1600" dirty="0">
                <a:solidFill>
                  <a:srgbClr val="0432FF"/>
                </a:solidFill>
                <a:latin typeface="ヒラギノ丸ゴ ProN W4"/>
                <a:ea typeface="ヒラギノ丸ゴ ProN W4"/>
                <a:cs typeface="ヒラギノ丸ゴ ProN W4"/>
              </a:rPr>
              <a:t>6 min</a:t>
            </a:r>
          </a:p>
        </p:txBody>
      </p:sp>
      <p:sp>
        <p:nvSpPr>
          <p:cNvPr id="15" name="正方形/長方形 14">
            <a:extLst>
              <a:ext uri="{FF2B5EF4-FFF2-40B4-BE49-F238E27FC236}">
                <a16:creationId xmlns:a16="http://schemas.microsoft.com/office/drawing/2014/main" id="{316A55B6-C4E4-954A-91A6-DD029E259F87}"/>
              </a:ext>
            </a:extLst>
          </p:cNvPr>
          <p:cNvSpPr/>
          <p:nvPr/>
        </p:nvSpPr>
        <p:spPr>
          <a:xfrm>
            <a:off x="2974691" y="3504904"/>
            <a:ext cx="3128512" cy="307777"/>
          </a:xfrm>
          <a:prstGeom prst="rect">
            <a:avLst/>
          </a:prstGeom>
          <a:solidFill>
            <a:schemeClr val="bg1">
              <a:alpha val="80000"/>
            </a:schemeClr>
          </a:solidFill>
        </p:spPr>
        <p:txBody>
          <a:bodyPr wrap="square">
            <a:spAutoFit/>
          </a:bodyPr>
          <a:lstStyle/>
          <a:p>
            <a:pPr algn="ctr"/>
            <a:r>
              <a:rPr lang="ja-JP" altLang="en-US" sz="1400">
                <a:latin typeface="ヒラギノ丸ゴ ProN W4"/>
                <a:ea typeface="ヒラギノ丸ゴ ProN W4"/>
                <a:cs typeface="ヒラギノ丸ゴ ProN W4"/>
              </a:rPr>
              <a:t>エネルギー安定性：</a:t>
            </a:r>
            <a:r>
              <a:rPr lang="en-US" altLang="ja-JP" sz="1400" dirty="0">
                <a:latin typeface="ヒラギノ丸ゴ ProN W4"/>
                <a:ea typeface="ヒラギノ丸ゴ ProN W4"/>
                <a:cs typeface="ヒラギノ丸ゴ ProN W4"/>
              </a:rPr>
              <a:t>0.04%</a:t>
            </a: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S.D.</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p:txBody>
      </p:sp>
      <p:cxnSp>
        <p:nvCxnSpPr>
          <p:cNvPr id="16" name="直線コネクタ 15">
            <a:extLst>
              <a:ext uri="{FF2B5EF4-FFF2-40B4-BE49-F238E27FC236}">
                <a16:creationId xmlns:a16="http://schemas.microsoft.com/office/drawing/2014/main" id="{649670C0-6754-EF4A-9CBB-C172AD507354}"/>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7352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A5B483E-6E27-C748-9CCB-4EBD002EDCCB}"/>
              </a:ext>
            </a:extLst>
          </p:cNvPr>
          <p:cNvSpPr/>
          <p:nvPr/>
        </p:nvSpPr>
        <p:spPr>
          <a:xfrm>
            <a:off x="122275" y="126877"/>
            <a:ext cx="6083717" cy="400110"/>
          </a:xfrm>
          <a:prstGeom prst="rect">
            <a:avLst/>
          </a:prstGeom>
          <a:noFill/>
          <a:ln>
            <a:noFill/>
          </a:ln>
        </p:spPr>
        <p:txBody>
          <a:bodyPr wrap="none">
            <a:spAutoFit/>
          </a:bodyPr>
          <a:lstStyle/>
          <a:p>
            <a:r>
              <a:rPr lang="ja-JP" altLang="en-US" sz="2000">
                <a:latin typeface="ヒラギノ丸ゴ ProN W4"/>
                <a:ea typeface="ヒラギノ丸ゴ ProN W4"/>
                <a:cs typeface="ヒラギノ丸ゴ ProN W4"/>
              </a:rPr>
              <a:t>まとめ（次世代放射光施設、プロトタイプ加速器）</a:t>
            </a:r>
            <a:endParaRPr lang="en-US" altLang="ja-JP" sz="2000" dirty="0">
              <a:latin typeface="ヒラギノ丸ゴ ProN W4"/>
              <a:ea typeface="ヒラギノ丸ゴ ProN W4"/>
              <a:cs typeface="ヒラギノ丸ゴ ProN W4"/>
            </a:endParaRPr>
          </a:p>
        </p:txBody>
      </p:sp>
      <p:sp>
        <p:nvSpPr>
          <p:cNvPr id="8" name="テキスト ボックス 7">
            <a:extLst>
              <a:ext uri="{FF2B5EF4-FFF2-40B4-BE49-F238E27FC236}">
                <a16:creationId xmlns:a16="http://schemas.microsoft.com/office/drawing/2014/main" id="{7FB4BEA1-6513-A64B-8FA2-FAF268F693FC}"/>
              </a:ext>
            </a:extLst>
          </p:cNvPr>
          <p:cNvSpPr txBox="1"/>
          <p:nvPr/>
        </p:nvSpPr>
        <p:spPr>
          <a:xfrm>
            <a:off x="192832" y="580451"/>
            <a:ext cx="8828075" cy="2962029"/>
          </a:xfrm>
          <a:prstGeom prst="rect">
            <a:avLst/>
          </a:prstGeom>
          <a:noFill/>
        </p:spPr>
        <p:txBody>
          <a:bodyPr wrap="square" rtlCol="0">
            <a:spAutoFit/>
          </a:bodyPr>
          <a:lstStyle/>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0B0F0"/>
                </a:solidFill>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次世代放射光施設</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a:t>
            </a:r>
            <a:r>
              <a:rPr lang="ja-JP" altLang="en-US" sz="1400">
                <a:latin typeface="Hiragino Maru Gothic ProN W4" panose="020F0400000000000000" pitchFamily="34" charset="-128"/>
                <a:ea typeface="Hiragino Maru Gothic ProN W4" panose="020F0400000000000000" pitchFamily="34" charset="-128"/>
              </a:rPr>
              <a:t>建屋建設（</a:t>
            </a:r>
            <a:r>
              <a:rPr lang="en-US" altLang="ja-JP" sz="1400" dirty="0">
                <a:latin typeface="Hiragino Maru Gothic ProN W4" panose="020F0400000000000000" pitchFamily="34" charset="-128"/>
                <a:ea typeface="Hiragino Maru Gothic ProN W4" panose="020F0400000000000000" pitchFamily="34" charset="-128"/>
              </a:rPr>
              <a:t>2022</a:t>
            </a:r>
            <a:r>
              <a:rPr lang="ja-JP" altLang="en-US" sz="1400">
                <a:latin typeface="Hiragino Maru Gothic ProN W4" panose="020F0400000000000000" pitchFamily="34" charset="-128"/>
                <a:ea typeface="Hiragino Maru Gothic ProN W4" panose="020F0400000000000000" pitchFamily="34" charset="-128"/>
              </a:rPr>
              <a:t>年</a:t>
            </a:r>
            <a:r>
              <a:rPr lang="en-US" altLang="ja-JP" sz="1400" dirty="0">
                <a:latin typeface="Hiragino Maru Gothic ProN W4" panose="020F0400000000000000" pitchFamily="34" charset="-128"/>
                <a:ea typeface="Hiragino Maru Gothic ProN W4" panose="020F0400000000000000" pitchFamily="34" charset="-128"/>
              </a:rPr>
              <a:t>3</a:t>
            </a:r>
            <a:r>
              <a:rPr lang="ja-JP" altLang="en-US" sz="1400">
                <a:latin typeface="Hiragino Maru Gothic ProN W4" panose="020F0400000000000000" pitchFamily="34" charset="-128"/>
                <a:ea typeface="Hiragino Maru Gothic ProN W4" panose="020F0400000000000000" pitchFamily="34" charset="-128"/>
              </a:rPr>
              <a:t>月に引き渡し）</a:t>
            </a:r>
            <a:endParaRPr lang="en-US" altLang="ja-JP" sz="1400" dirty="0">
              <a:latin typeface="Hiragino Maru Gothic ProN W4" panose="020F0400000000000000" pitchFamily="34" charset="-128"/>
              <a:ea typeface="Hiragino Maru Gothic ProN W4" panose="020F0400000000000000" pitchFamily="34" charset="-128"/>
            </a:endParaRPr>
          </a:p>
          <a:p>
            <a:pPr marL="274638" indent="-274638">
              <a:lnSpc>
                <a:spcPct val="150000"/>
              </a:lnSpc>
            </a:pPr>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a:t>
            </a:r>
            <a:r>
              <a:rPr lang="ja-JP" altLang="en-US" sz="1400">
                <a:latin typeface="Hiragino Maru Gothic ProN W4" panose="020F0400000000000000" pitchFamily="34" charset="-128"/>
                <a:ea typeface="Hiragino Maru Gothic ProN W4" panose="020F0400000000000000" pitchFamily="34" charset="-128"/>
              </a:rPr>
              <a:t>加速器構成機器の製作</a:t>
            </a:r>
            <a:endParaRPr lang="en-US" altLang="ja-JP" sz="1400" dirty="0">
              <a:latin typeface="Hiragino Maru Gothic ProN W4" panose="020F0400000000000000" pitchFamily="34" charset="-128"/>
              <a:ea typeface="Hiragino Maru Gothic ProN W4" panose="020F0400000000000000" pitchFamily="34" charset="-128"/>
            </a:endParaRPr>
          </a:p>
          <a:p>
            <a:pPr marL="274638" indent="-274638">
              <a:lnSpc>
                <a:spcPct val="150000"/>
              </a:lnSpc>
            </a:pPr>
            <a:r>
              <a:rPr lang="ja-JP" altLang="en-US" sz="1400">
                <a:latin typeface="Hiragino Maru Gothic ProN W4" charset="-128"/>
                <a:ea typeface="Hiragino Maru Gothic ProN W4" charset="-128"/>
                <a:cs typeface="ヒラギノ丸ゴ ProN W4"/>
              </a:rPr>
              <a:t>・</a:t>
            </a:r>
            <a:r>
              <a:rPr lang="en-US" altLang="ja-JP" sz="1400" dirty="0">
                <a:latin typeface="Hiragino Maru Gothic ProN W4" charset="-128"/>
                <a:ea typeface="Hiragino Maru Gothic ProN W4" charset="-128"/>
                <a:cs typeface="ヒラギノ丸ゴ ProN W4"/>
              </a:rPr>
              <a:t>	2022</a:t>
            </a:r>
            <a:r>
              <a:rPr lang="ja-JP" altLang="en-US" sz="1400">
                <a:latin typeface="Hiragino Maru Gothic ProN W4" charset="-128"/>
                <a:ea typeface="Hiragino Maru Gothic ProN W4" charset="-128"/>
                <a:cs typeface="ヒラギノ丸ゴ ProN W4"/>
              </a:rPr>
              <a:t>年</a:t>
            </a:r>
            <a:r>
              <a:rPr lang="en-US" altLang="ja-JP" sz="1400" dirty="0">
                <a:latin typeface="Hiragino Maru Gothic ProN W4" charset="-128"/>
                <a:ea typeface="Hiragino Maru Gothic ProN W4" charset="-128"/>
                <a:cs typeface="ヒラギノ丸ゴ ProN W4"/>
              </a:rPr>
              <a:t>3</a:t>
            </a:r>
            <a:r>
              <a:rPr lang="ja-JP" altLang="en-US" sz="1400">
                <a:latin typeface="Hiragino Maru Gothic ProN W4" charset="-128"/>
                <a:ea typeface="Hiragino Maru Gothic ProN W4" charset="-128"/>
                <a:cs typeface="ヒラギノ丸ゴ ProN W4"/>
              </a:rPr>
              <a:t>月より機器設置開始</a:t>
            </a:r>
            <a:endParaRPr lang="en-US" altLang="ja-JP" sz="1400" dirty="0">
              <a:latin typeface="Hiragino Maru Gothic ProN W4" charset="-128"/>
              <a:ea typeface="Hiragino Maru Gothic ProN W4" charset="-128"/>
              <a:cs typeface="ヒラギノ丸ゴ ProN W4"/>
            </a:endParaRPr>
          </a:p>
          <a:p>
            <a:pPr marL="274638" indent="-274638">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solidFill>
                  <a:srgbClr val="00B0F0"/>
                </a:solidFill>
                <a:latin typeface="Hiragino Maru Gothic ProN W4" charset="-128"/>
                <a:ea typeface="Hiragino Maru Gothic ProN W4" charset="-128"/>
                <a:cs typeface="Hiragino Maru Gothic ProN W4" charset="-128"/>
              </a:rPr>
              <a:t> 	</a:t>
            </a:r>
            <a:r>
              <a:rPr lang="ja-JP" altLang="en-US" sz="1400">
                <a:latin typeface="Hiragino Maru Gothic ProN W4" charset="-128"/>
                <a:ea typeface="Hiragino Maru Gothic ProN W4" charset="-128"/>
                <a:cs typeface="Hiragino Maru Gothic ProN W4" charset="-128"/>
              </a:rPr>
              <a:t>次世代放射光施設用</a:t>
            </a:r>
            <a:r>
              <a:rPr lang="en-US" altLang="ja-JP" sz="1400" dirty="0">
                <a:latin typeface="Hiragino Maru Gothic ProN W4" charset="-128"/>
                <a:ea typeface="Hiragino Maru Gothic ProN W4" charset="-128"/>
                <a:cs typeface="Hiragino Maru Gothic ProN W4" charset="-128"/>
              </a:rPr>
              <a:t>3</a:t>
            </a:r>
            <a:r>
              <a:rPr lang="ja-JP" altLang="en-US" sz="1400">
                <a:latin typeface="Hiragino Maru Gothic ProN W4" charset="-128"/>
                <a:ea typeface="Hiragino Maru Gothic ProN W4" charset="-128"/>
                <a:cs typeface="Hiragino Maru Gothic ProN W4" charset="-128"/>
              </a:rPr>
              <a:t> </a:t>
            </a:r>
            <a:r>
              <a:rPr lang="en-US" altLang="ja-JP" sz="1400" dirty="0">
                <a:latin typeface="Hiragino Maru Gothic ProN W4" charset="-128"/>
                <a:ea typeface="Hiragino Maru Gothic ProN W4" charset="-128"/>
                <a:cs typeface="Hiragino Maru Gothic ProN W4" charset="-128"/>
              </a:rPr>
              <a:t>GeV</a:t>
            </a:r>
            <a:r>
              <a:rPr lang="ja-JP" altLang="en-US" sz="1400">
                <a:latin typeface="Hiragino Maru Gothic ProN W4" charset="-128"/>
                <a:ea typeface="Hiragino Maru Gothic ProN W4" charset="-128"/>
                <a:cs typeface="Hiragino Maru Gothic ProN W4" charset="-128"/>
              </a:rPr>
              <a:t>線型加速器（プロトタイプとしてのニュースバル新入射器）</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ja-JP" altLang="en-US" sz="1400">
                <a:latin typeface="Hiragino Maru Gothic ProN W4" charset="-128"/>
                <a:ea typeface="Hiragino Maru Gothic ProN W4" charset="-128"/>
                <a:cs typeface="Hiragino Maru Gothic ProN W4" charset="-128"/>
              </a:rPr>
              <a:t>・</a:t>
            </a:r>
            <a:r>
              <a:rPr lang="en-US" altLang="ja-JP" sz="1400" dirty="0">
                <a:latin typeface="Hiragino Maru Gothic ProN W4" charset="-128"/>
                <a:ea typeface="Hiragino Maru Gothic ProN W4" charset="-128"/>
                <a:cs typeface="Hiragino Maru Gothic ProN W4" charset="-128"/>
              </a:rPr>
              <a:t>	3</a:t>
            </a:r>
            <a:r>
              <a:rPr lang="ja-JP" altLang="en-US" sz="1400">
                <a:latin typeface="Hiragino Maru Gothic ProN W4" charset="-128"/>
                <a:ea typeface="Hiragino Maru Gothic ProN W4" charset="-128"/>
                <a:cs typeface="Hiragino Maru Gothic ProN W4" charset="-128"/>
              </a:rPr>
              <a:t>週間のビームコミッショニングで設計性能に到達</a:t>
            </a:r>
            <a:endParaRPr lang="en-US" altLang="ja-JP" sz="1400" dirty="0">
              <a:latin typeface="Hiragino Maru Gothic ProN W4" charset="-128"/>
              <a:ea typeface="Hiragino Maru Gothic ProN W4" charset="-128"/>
              <a:cs typeface="Hiragino Maru Gothic ProN W4" charset="-128"/>
            </a:endParaRPr>
          </a:p>
          <a:p>
            <a:pPr marL="274638" indent="-274638">
              <a:lnSpc>
                <a:spcPct val="150000"/>
              </a:lnSpc>
            </a:pPr>
            <a:r>
              <a:rPr lang="en-US" altLang="ja-JP" sz="1400" dirty="0">
                <a:latin typeface="Hiragino Maru Gothic ProN W4" charset="-128"/>
                <a:ea typeface="Hiragino Maru Gothic ProN W4" charset="-128"/>
              </a:rPr>
              <a:t>	</a:t>
            </a:r>
            <a:r>
              <a:rPr lang="en-US" altLang="ja-JP" sz="1400" dirty="0">
                <a:latin typeface="Hiragino Maru Gothic ProN W4" panose="020F0400000000000000" pitchFamily="34" charset="-128"/>
                <a:ea typeface="Hiragino Maru Gothic ProN W4" panose="020F0400000000000000" pitchFamily="34" charset="-128"/>
              </a:rPr>
              <a:t>2021</a:t>
            </a:r>
            <a:r>
              <a:rPr lang="ja-JP" altLang="en-US" sz="1400">
                <a:latin typeface="Hiragino Maru Gothic ProN W4" panose="020F0400000000000000" pitchFamily="34" charset="-128"/>
                <a:ea typeface="Hiragino Maru Gothic ProN W4" panose="020F0400000000000000" pitchFamily="34" charset="-128"/>
              </a:rPr>
              <a:t>年</a:t>
            </a:r>
            <a:r>
              <a:rPr lang="en-US" altLang="ja-JP" sz="1400" dirty="0">
                <a:latin typeface="Hiragino Maru Gothic ProN W4" panose="020F0400000000000000" pitchFamily="34" charset="-128"/>
                <a:ea typeface="Hiragino Maru Gothic ProN W4" panose="020F0400000000000000" pitchFamily="34" charset="-128"/>
              </a:rPr>
              <a:t>4</a:t>
            </a:r>
            <a:r>
              <a:rPr lang="ja-JP" altLang="en-US" sz="1400">
                <a:latin typeface="Hiragino Maru Gothic ProN W4" panose="020F0400000000000000" pitchFamily="34" charset="-128"/>
                <a:ea typeface="Hiragino Maru Gothic ProN W4" panose="020F0400000000000000" pitchFamily="34" charset="-128"/>
              </a:rPr>
              <a:t>月からの放射光利用運転において、</a:t>
            </a:r>
            <a:endParaRPr lang="en-US" altLang="ja-JP" sz="1400" dirty="0">
              <a:latin typeface="Hiragino Maru Gothic ProN W4" panose="020F0400000000000000" pitchFamily="34" charset="-128"/>
              <a:ea typeface="Hiragino Maru Gothic ProN W4" panose="020F0400000000000000" pitchFamily="34" charset="-128"/>
            </a:endParaRPr>
          </a:p>
          <a:p>
            <a:pPr marL="274638" indent="-274638">
              <a:lnSpc>
                <a:spcPct val="150000"/>
              </a:lnSpc>
            </a:pPr>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a:t>
            </a:r>
            <a:r>
              <a:rPr lang="ja-JP" altLang="en-US" sz="1400">
                <a:latin typeface="Hiragino Maru Gothic ProN W4" panose="020F0400000000000000" pitchFamily="34" charset="-128"/>
                <a:ea typeface="Hiragino Maru Gothic ProN W4" panose="020F0400000000000000" pitchFamily="34" charset="-128"/>
              </a:rPr>
              <a:t>再調整することなく、安定したビーム供給を実現</a:t>
            </a:r>
            <a:endParaRPr lang="en-US" altLang="ja-JP" sz="1400" dirty="0">
              <a:latin typeface="Hiragino Maru Gothic ProN W4" panose="020F0400000000000000" pitchFamily="34" charset="-128"/>
              <a:ea typeface="Hiragino Maru Gothic ProN W4" panose="020F0400000000000000" pitchFamily="34" charset="-128"/>
            </a:endParaRPr>
          </a:p>
          <a:p>
            <a:pPr marL="274638" indent="-274638">
              <a:lnSpc>
                <a:spcPct val="150000"/>
              </a:lnSpc>
            </a:pPr>
            <a:r>
              <a:rPr lang="ja-JP" altLang="en-US" sz="1400">
                <a:latin typeface="Hiragino Maru Gothic ProN W4" panose="020F0400000000000000" pitchFamily="34" charset="-128"/>
                <a:ea typeface="Hiragino Maru Gothic ProN W4" panose="020F0400000000000000" pitchFamily="34" charset="-128"/>
              </a:rPr>
              <a:t>・</a:t>
            </a:r>
            <a:r>
              <a:rPr lang="en-US" altLang="ja-JP" sz="1400" dirty="0">
                <a:latin typeface="Hiragino Maru Gothic ProN W4" panose="020F0400000000000000" pitchFamily="34" charset="-128"/>
                <a:ea typeface="Hiragino Maru Gothic ProN W4" panose="020F0400000000000000" pitchFamily="34" charset="-128"/>
              </a:rPr>
              <a:t>	</a:t>
            </a:r>
            <a:r>
              <a:rPr lang="ja-JP" altLang="en-US" sz="1400">
                <a:latin typeface="Hiragino Maru Gothic ProN W4" panose="020F0400000000000000" pitchFamily="34" charset="-128"/>
                <a:ea typeface="Hiragino Maru Gothic ProN W4" panose="020F0400000000000000" pitchFamily="34" charset="-128"/>
              </a:rPr>
              <a:t>入射部においては、機器異常によるビーム供給停止なし</a:t>
            </a:r>
            <a:endParaRPr lang="en-US" altLang="ja-JP" sz="1400" dirty="0">
              <a:latin typeface="Hiragino Maru Gothic ProN W4" panose="020F0400000000000000" pitchFamily="34" charset="-128"/>
              <a:ea typeface="Hiragino Maru Gothic ProN W4" panose="020F0400000000000000" pitchFamily="34" charset="-128"/>
            </a:endParaRPr>
          </a:p>
        </p:txBody>
      </p:sp>
      <p:cxnSp>
        <p:nvCxnSpPr>
          <p:cNvPr id="7" name="直線コネクタ 6">
            <a:extLst>
              <a:ext uri="{FF2B5EF4-FFF2-40B4-BE49-F238E27FC236}">
                <a16:creationId xmlns:a16="http://schemas.microsoft.com/office/drawing/2014/main" id="{62D93B32-758D-5842-958A-B07F4D350872}"/>
              </a:ext>
            </a:extLst>
          </p:cNvPr>
          <p:cNvCxnSpPr>
            <a:cxnSpLocks/>
          </p:cNvCxnSpPr>
          <p:nvPr/>
        </p:nvCxnSpPr>
        <p:spPr>
          <a:xfrm>
            <a:off x="139177" y="530025"/>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647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0EC801F-8DEF-BC4C-B643-FC79BC2DA9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34" y="276407"/>
            <a:ext cx="4267199" cy="3988164"/>
          </a:xfrm>
          <a:prstGeom prst="rect">
            <a:avLst/>
          </a:prstGeom>
        </p:spPr>
      </p:pic>
      <p:pic>
        <p:nvPicPr>
          <p:cNvPr id="5" name="図 4">
            <a:extLst>
              <a:ext uri="{FF2B5EF4-FFF2-40B4-BE49-F238E27FC236}">
                <a16:creationId xmlns:a16="http://schemas.microsoft.com/office/drawing/2014/main" id="{93ECDD77-D947-3F42-9417-EC9CB7D118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9064" y="4073065"/>
            <a:ext cx="5509403" cy="2659946"/>
          </a:xfrm>
          <a:prstGeom prst="rect">
            <a:avLst/>
          </a:prstGeom>
        </p:spPr>
      </p:pic>
      <p:sp>
        <p:nvSpPr>
          <p:cNvPr id="3" name="テキスト ボックス 2">
            <a:extLst>
              <a:ext uri="{FF2B5EF4-FFF2-40B4-BE49-F238E27FC236}">
                <a16:creationId xmlns:a16="http://schemas.microsoft.com/office/drawing/2014/main" id="{E19BF4A9-DA0F-1C47-B834-F36C86587FC3}"/>
              </a:ext>
            </a:extLst>
          </p:cNvPr>
          <p:cNvSpPr txBox="1"/>
          <p:nvPr/>
        </p:nvSpPr>
        <p:spPr>
          <a:xfrm>
            <a:off x="4747846" y="840344"/>
            <a:ext cx="4200621" cy="1346202"/>
          </a:xfrm>
          <a:prstGeom prst="rect">
            <a:avLst/>
          </a:prstGeom>
          <a:noFill/>
        </p:spPr>
        <p:txBody>
          <a:bodyPr wrap="square" rtlCol="0">
            <a:spAutoFit/>
          </a:bodyPr>
          <a:lstStyle/>
          <a:p>
            <a:pPr>
              <a:lnSpc>
                <a:spcPct val="150000"/>
              </a:lnSpc>
            </a:pPr>
            <a:r>
              <a:rPr kumimoji="1" lang="ja-JP" altLang="en-US" sz="1400">
                <a:latin typeface="Hiragino Maru Gothic ProN W4" panose="020F0400000000000000" pitchFamily="34" charset="-128"/>
                <a:ea typeface="Hiragino Maru Gothic ProN W4" panose="020F0400000000000000" pitchFamily="34" charset="-128"/>
              </a:rPr>
              <a:t>　電子銃に関する内容は、</a:t>
            </a:r>
            <a:r>
              <a:rPr kumimoji="1" lang="en-US" altLang="ja-JP" sz="1400" dirty="0">
                <a:latin typeface="Hiragino Maru Gothic ProN W4" panose="020F0400000000000000" pitchFamily="34" charset="-128"/>
                <a:ea typeface="Hiragino Maru Gothic ProN W4" panose="020F0400000000000000" pitchFamily="34" charset="-128"/>
              </a:rPr>
              <a:t>PRAB</a:t>
            </a:r>
            <a:r>
              <a:rPr kumimoji="1" lang="ja-JP" altLang="en-US" sz="1400">
                <a:latin typeface="Hiragino Maru Gothic ProN W4" panose="020F0400000000000000" pitchFamily="34" charset="-128"/>
                <a:ea typeface="Hiragino Maru Gothic ProN W4" panose="020F0400000000000000" pitchFamily="34" charset="-128"/>
              </a:rPr>
              <a:t>、</a:t>
            </a:r>
            <a:r>
              <a:rPr kumimoji="1" lang="en-US" altLang="ja-JP" sz="1400" dirty="0">
                <a:latin typeface="Hiragino Maru Gothic ProN W4" panose="020F0400000000000000" pitchFamily="34" charset="-128"/>
                <a:ea typeface="Hiragino Maru Gothic ProN W4" panose="020F0400000000000000" pitchFamily="34" charset="-128"/>
              </a:rPr>
              <a:t>JJAP</a:t>
            </a:r>
            <a:r>
              <a:rPr kumimoji="1" lang="ja-JP" altLang="en-US" sz="1400">
                <a:latin typeface="Hiragino Maru Gothic ProN W4" panose="020F0400000000000000" pitchFamily="34" charset="-128"/>
                <a:ea typeface="Hiragino Maru Gothic ProN W4" panose="020F0400000000000000" pitchFamily="34" charset="-128"/>
              </a:rPr>
              <a:t>にてご覧いただけます。</a:t>
            </a:r>
            <a:endParaRPr kumimoji="1" lang="en-US" altLang="ja-JP" sz="1400" dirty="0">
              <a:latin typeface="Hiragino Maru Gothic ProN W4" panose="020F0400000000000000" pitchFamily="34" charset="-128"/>
              <a:ea typeface="Hiragino Maru Gothic ProN W4" panose="020F0400000000000000" pitchFamily="34" charset="-128"/>
            </a:endParaRPr>
          </a:p>
          <a:p>
            <a:pPr>
              <a:lnSpc>
                <a:spcPct val="150000"/>
              </a:lnSpc>
            </a:pPr>
            <a:endParaRPr kumimoji="1" lang="en-US" altLang="ja-JP" sz="1400" dirty="0">
              <a:latin typeface="Hiragino Maru Gothic ProN W4" panose="020F0400000000000000" pitchFamily="34" charset="-128"/>
              <a:ea typeface="Hiragino Maru Gothic ProN W4" panose="020F0400000000000000" pitchFamily="34" charset="-128"/>
            </a:endParaRPr>
          </a:p>
          <a:p>
            <a:pPr>
              <a:lnSpc>
                <a:spcPct val="150000"/>
              </a:lnSpc>
            </a:pPr>
            <a:r>
              <a:rPr kumimoji="1" lang="ja-JP" altLang="en-US" sz="1400">
                <a:latin typeface="Hiragino Maru Gothic ProN W4" panose="020F0400000000000000" pitchFamily="34" charset="-128"/>
                <a:ea typeface="Hiragino Maru Gothic ProN W4" panose="020F0400000000000000" pitchFamily="34" charset="-128"/>
              </a:rPr>
              <a:t>ご静聴、ありがとうございました。</a:t>
            </a:r>
          </a:p>
        </p:txBody>
      </p:sp>
    </p:spTree>
    <p:extLst>
      <p:ext uri="{BB962C8B-B14F-4D97-AF65-F5344CB8AC3E}">
        <p14:creationId xmlns:p14="http://schemas.microsoft.com/office/powerpoint/2010/main" val="6230000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970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913A8E-7BBC-8D41-8C4E-9B6E0235D26B}"/>
              </a:ext>
            </a:extLst>
          </p:cNvPr>
          <p:cNvSpPr txBox="1"/>
          <p:nvPr/>
        </p:nvSpPr>
        <p:spPr>
          <a:xfrm>
            <a:off x="125284" y="126877"/>
            <a:ext cx="7717177"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グリッド付き熱カソードを用いた低エミッタンス</a:t>
            </a:r>
            <a:r>
              <a:rPr lang="en-US" altLang="ja-JP" sz="2000" dirty="0">
                <a:latin typeface="ヒラギノ丸ゴ ProN W4"/>
                <a:ea typeface="ヒラギノ丸ゴ ProN W4"/>
                <a:cs typeface="ヒラギノ丸ゴ ProN W4"/>
              </a:rPr>
              <a:t>RF</a:t>
            </a:r>
            <a:r>
              <a:rPr lang="ja-JP" altLang="en-US" sz="2000">
                <a:latin typeface="ヒラギノ丸ゴ ProN W4"/>
                <a:ea typeface="ヒラギノ丸ゴ ProN W4"/>
                <a:cs typeface="ヒラギノ丸ゴ ProN W4"/>
              </a:rPr>
              <a:t>電子銃の概要</a:t>
            </a:r>
            <a:endParaRPr lang="en-US" altLang="ja-JP" sz="2000" dirty="0">
              <a:latin typeface="ヒラギノ丸ゴ ProN W4"/>
              <a:ea typeface="ヒラギノ丸ゴ ProN W4"/>
              <a:cs typeface="ヒラギノ丸ゴ ProN W4"/>
            </a:endParaRPr>
          </a:p>
        </p:txBody>
      </p:sp>
      <p:sp>
        <p:nvSpPr>
          <p:cNvPr id="6" name="テキスト ボックス 5">
            <a:extLst>
              <a:ext uri="{FF2B5EF4-FFF2-40B4-BE49-F238E27FC236}">
                <a16:creationId xmlns:a16="http://schemas.microsoft.com/office/drawing/2014/main" id="{B840FE0D-ED0A-454F-BC23-E11D84C12563}"/>
              </a:ext>
            </a:extLst>
          </p:cNvPr>
          <p:cNvSpPr txBox="1"/>
          <p:nvPr/>
        </p:nvSpPr>
        <p:spPr>
          <a:xfrm>
            <a:off x="125284" y="526987"/>
            <a:ext cx="8784254" cy="2962029"/>
          </a:xfrm>
          <a:prstGeom prst="rect">
            <a:avLst/>
          </a:prstGeom>
          <a:noFill/>
        </p:spPr>
        <p:txBody>
          <a:bodyPr wrap="square" rtlCol="0">
            <a:spAutoFit/>
          </a:bodyPr>
          <a:lstStyle/>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市販のグリッド付き熱カソード（</a:t>
            </a:r>
            <a:r>
              <a:rPr lang="en-US" altLang="ja-JP" sz="1400" dirty="0">
                <a:latin typeface="ヒラギノ丸ゴ ProN W4"/>
                <a:ea typeface="ヒラギノ丸ゴ ProN W4"/>
                <a:cs typeface="ヒラギノ丸ゴ ProN W4"/>
              </a:rPr>
              <a:t>EIMAC</a:t>
            </a:r>
            <a:r>
              <a:rPr lang="ja-JP" altLang="en-US" sz="1400">
                <a:latin typeface="ヒラギノ丸ゴ ProN W4"/>
                <a:ea typeface="ヒラギノ丸ゴ ProN W4"/>
                <a:cs typeface="ヒラギノ丸ゴ ProN W4"/>
              </a:rPr>
              <a:t>社製</a:t>
            </a:r>
            <a:r>
              <a:rPr lang="en-US" altLang="ja-JP" sz="1400" dirty="0">
                <a:latin typeface="ヒラギノ丸ゴ ProN W4"/>
                <a:ea typeface="ヒラギノ丸ゴ ProN W4"/>
                <a:cs typeface="ヒラギノ丸ゴ ProN W4"/>
              </a:rPr>
              <a:t>Y-845</a:t>
            </a:r>
            <a:r>
              <a:rPr lang="ja-JP" altLang="en-US" sz="1400">
                <a:latin typeface="ヒラギノ丸ゴ ProN W4"/>
                <a:ea typeface="ヒラギノ丸ゴ ProN W4"/>
                <a:cs typeface="ヒラギノ丸ゴ ProN W4"/>
              </a:rPr>
              <a:t>）を使用</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グリッド・カソード間への高速パルス電圧印加により、</a:t>
            </a:r>
            <a:r>
              <a:rPr lang="en-US" altLang="ja-JP" sz="1400" dirty="0">
                <a:latin typeface="ヒラギノ丸ゴ ProN W4"/>
                <a:ea typeface="ヒラギノ丸ゴ ProN W4"/>
                <a:cs typeface="ヒラギノ丸ゴ ProN W4"/>
              </a:rPr>
              <a:t>600ps</a:t>
            </a:r>
            <a:r>
              <a:rPr lang="ja-JP" altLang="en-US" sz="1400">
                <a:latin typeface="ヒラギノ丸ゴ ProN W4"/>
                <a:ea typeface="ヒラギノ丸ゴ ProN W4"/>
                <a:cs typeface="ヒラギノ丸ゴ ProN W4"/>
              </a:rPr>
              <a:t>のビームパルスの生成</a:t>
            </a:r>
            <a:endParaRPr lang="en-US" altLang="ja-JP" sz="1400" dirty="0">
              <a:latin typeface="ヒラギノ丸ゴ ProN W4"/>
              <a:ea typeface="ヒラギノ丸ゴ ProN W4"/>
              <a:cs typeface="ヒラギノ丸ゴ ProN W4"/>
            </a:endParaRPr>
          </a:p>
          <a:p>
            <a:pPr marL="227013" indent="-227013" algn="just">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グリッド近傍の電場歪みによるエミッタンス増大を抑えることが必須</a:t>
            </a:r>
            <a:endParaRPr lang="en-US" altLang="ja-JP" sz="1400" dirty="0">
              <a:latin typeface="ヒラギノ丸ゴ ProN W4"/>
              <a:ea typeface="ヒラギノ丸ゴ ProN W4"/>
              <a:cs typeface="ヒラギノ丸ゴ ProN W4"/>
            </a:endParaRPr>
          </a:p>
          <a:p>
            <a:pPr marL="227013" indent="-227013" algn="just">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アノード・カソード間の電圧は、</a:t>
            </a:r>
            <a:r>
              <a:rPr lang="en-US" altLang="ja-JP" sz="1400" dirty="0">
                <a:latin typeface="ヒラギノ丸ゴ ProN W4"/>
                <a:ea typeface="ヒラギノ丸ゴ ProN W4"/>
                <a:cs typeface="ヒラギノ丸ゴ ProN W4"/>
              </a:rPr>
              <a:t>50 kV</a:t>
            </a:r>
            <a:r>
              <a:rPr lang="ja-JP" altLang="en-US" sz="1400">
                <a:latin typeface="ヒラギノ丸ゴ ProN W4"/>
                <a:ea typeface="ヒラギノ丸ゴ ProN W4"/>
                <a:cs typeface="ヒラギノ丸ゴ ProN W4"/>
              </a:rPr>
              <a:t>の低電圧設定（大型・大電力装置が不要</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保守性、低コスト）</a:t>
            </a:r>
            <a:endParaRPr lang="en-US" altLang="ja-JP" sz="1400" dirty="0">
              <a:latin typeface="ヒラギノ丸ゴ ProN W4"/>
              <a:ea typeface="ヒラギノ丸ゴ ProN W4"/>
              <a:cs typeface="ヒラギノ丸ゴ ProN W4"/>
            </a:endParaRPr>
          </a:p>
          <a:p>
            <a:pPr marL="227013" indent="-227013">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50</a:t>
            </a:r>
            <a:r>
              <a:rPr lang="ja-JP" altLang="en-US" sz="1400">
                <a:latin typeface="ヒラギノ丸ゴ ProN W4"/>
                <a:ea typeface="ヒラギノ丸ゴ ProN W4"/>
                <a:cs typeface="ヒラギノ丸ゴ ProN W4"/>
              </a:rPr>
              <a:t> </a:t>
            </a:r>
            <a:r>
              <a:rPr lang="en-US" altLang="ja-JP" sz="1400" dirty="0">
                <a:latin typeface="ヒラギノ丸ゴ ProN W4"/>
                <a:ea typeface="ヒラギノ丸ゴ ProN W4"/>
                <a:cs typeface="ヒラギノ丸ゴ ProN W4"/>
              </a:rPr>
              <a:t>kV</a:t>
            </a:r>
            <a:r>
              <a:rPr lang="ja-JP" altLang="en-US" sz="1400">
                <a:latin typeface="ヒラギノ丸ゴ ProN W4"/>
                <a:ea typeface="ヒラギノ丸ゴ ProN W4"/>
                <a:cs typeface="ヒラギノ丸ゴ ProN W4"/>
              </a:rPr>
              <a:t>電子銃から生成されるビームパルスを</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空胴で直ちに</a:t>
            </a:r>
            <a:r>
              <a:rPr lang="en-US" altLang="ja-JP" sz="1400" dirty="0">
                <a:latin typeface="ヒラギノ丸ゴ ProN W4"/>
                <a:ea typeface="ヒラギノ丸ゴ ProN W4"/>
                <a:cs typeface="ヒラギノ丸ゴ ProN W4"/>
              </a:rPr>
              <a:t>500 </a:t>
            </a:r>
            <a:r>
              <a:rPr lang="en-US" altLang="ja-JP" sz="1400" dirty="0" err="1">
                <a:latin typeface="ヒラギノ丸ゴ ProN W4"/>
                <a:ea typeface="ヒラギノ丸ゴ ProN W4"/>
                <a:cs typeface="ヒラギノ丸ゴ ProN W4"/>
              </a:rPr>
              <a:t>keV</a:t>
            </a:r>
            <a:r>
              <a:rPr lang="ja-JP" altLang="en-US" sz="1400">
                <a:latin typeface="ヒラギノ丸ゴ ProN W4"/>
                <a:ea typeface="ヒラギノ丸ゴ ProN W4"/>
                <a:cs typeface="ヒラギノ丸ゴ ProN W4"/>
              </a:rPr>
              <a:t>まで加速</a:t>
            </a:r>
            <a:endParaRPr lang="en-US" altLang="ja-JP" sz="1400" dirty="0">
              <a:latin typeface="ヒラギノ丸ゴ ProN W4"/>
              <a:ea typeface="ヒラギノ丸ゴ ProN W4"/>
              <a:cs typeface="ヒラギノ丸ゴ ProN W4"/>
            </a:endParaRPr>
          </a:p>
          <a:p>
            <a:pPr marL="227013" indent="-227013">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空間電荷効果によるエミッタンス増大を抑制</a:t>
            </a:r>
            <a:endParaRPr lang="en-US" altLang="ja-JP" sz="1400" dirty="0">
              <a:latin typeface="ヒラギノ丸ゴ ProN W4"/>
              <a:ea typeface="ヒラギノ丸ゴ ProN W4"/>
              <a:cs typeface="ヒラギノ丸ゴ ProN W4"/>
            </a:endParaRPr>
          </a:p>
          <a:p>
            <a:pPr marL="227013" indent="-227013">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電子銃出口と</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空胴ギャップまでの距離を可能な限り短縮</a:t>
            </a:r>
            <a:endParaRPr lang="en-US" altLang="ja-JP" sz="1400" dirty="0">
              <a:latin typeface="ヒラギノ丸ゴ ProN W4"/>
              <a:ea typeface="ヒラギノ丸ゴ ProN W4"/>
              <a:cs typeface="ヒラギノ丸ゴ ProN W4"/>
            </a:endParaRPr>
          </a:p>
          <a:p>
            <a:pPr marL="227013" indent="-227013">
              <a:lnSpc>
                <a:spcPct val="150000"/>
              </a:lnSpc>
            </a:pPr>
            <a:r>
              <a:rPr lang="ja-JP" altLang="en-US" sz="1400">
                <a:solidFill>
                  <a:srgbClr val="0432FF"/>
                </a:solidFill>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50</a:t>
            </a:r>
            <a:r>
              <a:rPr lang="ja-JP" altLang="en-US" sz="1400">
                <a:latin typeface="ヒラギノ丸ゴ ProN W4"/>
                <a:ea typeface="ヒラギノ丸ゴ ProN W4"/>
                <a:cs typeface="ヒラギノ丸ゴ ProN W4"/>
              </a:rPr>
              <a:t> </a:t>
            </a:r>
            <a:r>
              <a:rPr lang="en-US" altLang="ja-JP" sz="1400" dirty="0" err="1">
                <a:latin typeface="ヒラギノ丸ゴ ProN W4"/>
                <a:ea typeface="ヒラギノ丸ゴ ProN W4"/>
                <a:cs typeface="ヒラギノ丸ゴ ProN W4"/>
              </a:rPr>
              <a:t>keV</a:t>
            </a:r>
            <a:r>
              <a:rPr lang="ja-JP" altLang="en-US" sz="1400">
                <a:latin typeface="ヒラギノ丸ゴ ProN W4"/>
                <a:ea typeface="ヒラギノ丸ゴ ProN W4"/>
                <a:cs typeface="ヒラギノ丸ゴ ProN W4"/>
              </a:rPr>
              <a:t>ビーム発散を抑え、横方向分布の一様性を維持しながら、</a:t>
            </a:r>
            <a:r>
              <a:rPr lang="en-US" altLang="ja-JP" sz="1400" dirty="0">
                <a:latin typeface="ヒラギノ丸ゴ ProN W4"/>
                <a:ea typeface="ヒラギノ丸ゴ ProN W4"/>
                <a:cs typeface="ヒラギノ丸ゴ ProN W4"/>
              </a:rPr>
              <a:t>RF</a:t>
            </a:r>
            <a:r>
              <a:rPr lang="ja-JP" altLang="en-US" sz="1400">
                <a:latin typeface="ヒラギノ丸ゴ ProN W4"/>
                <a:ea typeface="ヒラギノ丸ゴ ProN W4"/>
                <a:cs typeface="ヒラギノ丸ゴ ProN W4"/>
              </a:rPr>
              <a:t>空胴へビーム輸送</a:t>
            </a:r>
            <a:endParaRPr lang="en-US" altLang="ja-JP" sz="1400" dirty="0">
              <a:latin typeface="ヒラギノ丸ゴ ProN W4"/>
              <a:ea typeface="ヒラギノ丸ゴ ProN W4"/>
              <a:cs typeface="ヒラギノ丸ゴ ProN W4"/>
            </a:endParaRPr>
          </a:p>
          <a:p>
            <a:pPr marL="227013" indent="-227013">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狭小磁場生成可能な磁気レンズを導入</a:t>
            </a:r>
            <a:endParaRPr lang="en-US" altLang="ja-JP" sz="1400" dirty="0">
              <a:latin typeface="ヒラギノ丸ゴ ProN W4"/>
              <a:ea typeface="ヒラギノ丸ゴ ProN W4"/>
              <a:cs typeface="ヒラギノ丸ゴ ProN W4"/>
            </a:endParaRPr>
          </a:p>
        </p:txBody>
      </p:sp>
      <p:cxnSp>
        <p:nvCxnSpPr>
          <p:cNvPr id="7" name="直線コネクタ 6">
            <a:extLst>
              <a:ext uri="{FF2B5EF4-FFF2-40B4-BE49-F238E27FC236}">
                <a16:creationId xmlns:a16="http://schemas.microsoft.com/office/drawing/2014/main" id="{4E889039-2A0B-674D-95B6-DF59D1D12C0B}"/>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A7AAE614-8108-5841-95E8-92684D9417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3905" y="3611417"/>
            <a:ext cx="5550839" cy="3007176"/>
          </a:xfrm>
          <a:prstGeom prst="rect">
            <a:avLst/>
          </a:prstGeom>
        </p:spPr>
      </p:pic>
    </p:spTree>
    <p:extLst>
      <p:ext uri="{BB962C8B-B14F-4D97-AF65-F5344CB8AC3E}">
        <p14:creationId xmlns:p14="http://schemas.microsoft.com/office/powerpoint/2010/main" val="271962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C051934-DACA-394D-A0D4-E54627F68F9A}"/>
              </a:ext>
            </a:extLst>
          </p:cNvPr>
          <p:cNvSpPr txBox="1"/>
          <p:nvPr/>
        </p:nvSpPr>
        <p:spPr>
          <a:xfrm>
            <a:off x="192833" y="580452"/>
            <a:ext cx="8727232" cy="699872"/>
          </a:xfrm>
          <a:prstGeom prst="rect">
            <a:avLst/>
          </a:prstGeom>
          <a:noFill/>
        </p:spPr>
        <p:txBody>
          <a:bodyPr wrap="square" rtlCol="0">
            <a:spAutoFit/>
          </a:bodyPr>
          <a:lstStyle/>
          <a:p>
            <a:pPr marL="4763" indent="-4763" algn="just">
              <a:lnSpc>
                <a:spcPct val="150000"/>
              </a:lnSpc>
            </a:pPr>
            <a:r>
              <a:rPr lang="ja-JP" altLang="en-US" sz="1400">
                <a:latin typeface="ヒラギノ丸ゴ ProN W4"/>
                <a:ea typeface="ヒラギノ丸ゴ ProN W4"/>
                <a:cs typeface="ヒラギノ丸ゴ ProN W4"/>
              </a:rPr>
              <a:t>グリッド近傍の電場歪みが、通過する電子に横方向キックを付与（レンズ効果）</a:t>
            </a:r>
            <a:endParaRPr lang="en-US" altLang="ja-JP" sz="1400" dirty="0">
              <a:latin typeface="ヒラギノ丸ゴ ProN W4"/>
              <a:ea typeface="ヒラギノ丸ゴ ProN W4"/>
              <a:cs typeface="ヒラギノ丸ゴ ProN W4"/>
            </a:endParaRPr>
          </a:p>
          <a:p>
            <a:pPr marL="4763" indent="-4763" algn="just">
              <a:lnSpc>
                <a:spcPct val="150000"/>
              </a:lnSpc>
            </a:pPr>
            <a:r>
              <a:rPr lang="ja-JP" altLang="en-US" sz="1400">
                <a:latin typeface="ヒラギノ丸ゴ ProN W4"/>
                <a:ea typeface="ヒラギノ丸ゴ ProN W4"/>
                <a:cs typeface="ヒラギノ丸ゴ ProN W4"/>
              </a:rPr>
              <a:t>➡︎ 横方向運動量の増大、エミッタンス悪化</a:t>
            </a:r>
            <a:endParaRPr lang="en-US" altLang="ja-JP" sz="1400" dirty="0">
              <a:latin typeface="ヒラギノ丸ゴ ProN W4"/>
              <a:ea typeface="ヒラギノ丸ゴ ProN W4"/>
              <a:cs typeface="ヒラギノ丸ゴ ProN W4"/>
            </a:endParaRPr>
          </a:p>
        </p:txBody>
      </p:sp>
      <p:pic>
        <p:nvPicPr>
          <p:cNvPr id="3" name="図 2" descr="スクリーンショット 2017-11-13 10.08.42.png">
            <a:extLst>
              <a:ext uri="{FF2B5EF4-FFF2-40B4-BE49-F238E27FC236}">
                <a16:creationId xmlns:a16="http://schemas.microsoft.com/office/drawing/2014/main" id="{1E5E6C36-B608-E846-8308-EC95E0CD01FB}"/>
              </a:ext>
            </a:extLst>
          </p:cNvPr>
          <p:cNvPicPr>
            <a:picLocks/>
          </p:cNvPicPr>
          <p:nvPr/>
        </p:nvPicPr>
        <p:blipFill>
          <a:blip r:embed="rId2" cstate="email">
            <a:extLst>
              <a:ext uri="{28A0092B-C50C-407E-A947-70E740481C1C}">
                <a14:useLocalDpi xmlns:a14="http://schemas.microsoft.com/office/drawing/2010/main"/>
              </a:ext>
            </a:extLst>
          </a:blip>
          <a:stretch>
            <a:fillRect/>
          </a:stretch>
        </p:blipFill>
        <p:spPr>
          <a:xfrm>
            <a:off x="118765" y="1884486"/>
            <a:ext cx="5423620" cy="4549998"/>
          </a:xfrm>
          <a:prstGeom prst="rect">
            <a:avLst/>
          </a:prstGeom>
        </p:spPr>
      </p:pic>
      <p:cxnSp>
        <p:nvCxnSpPr>
          <p:cNvPr id="4" name="直線矢印コネクタ 3">
            <a:extLst>
              <a:ext uri="{FF2B5EF4-FFF2-40B4-BE49-F238E27FC236}">
                <a16:creationId xmlns:a16="http://schemas.microsoft.com/office/drawing/2014/main" id="{F4ECEFA5-DFF6-9345-B4EA-08B26C4B0A7C}"/>
              </a:ext>
            </a:extLst>
          </p:cNvPr>
          <p:cNvCxnSpPr>
            <a:cxnSpLocks/>
          </p:cNvCxnSpPr>
          <p:nvPr/>
        </p:nvCxnSpPr>
        <p:spPr>
          <a:xfrm flipH="1">
            <a:off x="1724544" y="2600624"/>
            <a:ext cx="608618" cy="696737"/>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21FECA31-8454-164D-94D6-519D657C069B}"/>
              </a:ext>
            </a:extLst>
          </p:cNvPr>
          <p:cNvCxnSpPr>
            <a:cxnSpLocks/>
          </p:cNvCxnSpPr>
          <p:nvPr/>
        </p:nvCxnSpPr>
        <p:spPr>
          <a:xfrm flipH="1" flipV="1">
            <a:off x="192833" y="4654062"/>
            <a:ext cx="759350" cy="1045698"/>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8449CB41-AC13-CE45-89D2-37D03F4F1141}"/>
              </a:ext>
            </a:extLst>
          </p:cNvPr>
          <p:cNvSpPr/>
          <p:nvPr/>
        </p:nvSpPr>
        <p:spPr>
          <a:xfrm>
            <a:off x="111391" y="1475546"/>
            <a:ext cx="3467616" cy="338554"/>
          </a:xfrm>
          <a:prstGeom prst="rect">
            <a:avLst/>
          </a:prstGeom>
          <a:solidFill>
            <a:srgbClr val="FFFFFF">
              <a:alpha val="80000"/>
            </a:srgbClr>
          </a:solidFill>
          <a:ln>
            <a:noFill/>
          </a:ln>
        </p:spPr>
        <p:txBody>
          <a:bodyPr wrap="none">
            <a:spAutoFit/>
          </a:bodyPr>
          <a:lstStyle/>
          <a:p>
            <a:r>
              <a:rPr lang="ja-JP" altLang="en-US" sz="1600">
                <a:latin typeface="ヒラギノ丸ゴ ProN W4"/>
                <a:ea typeface="ヒラギノ丸ゴ ProN W4"/>
                <a:cs typeface="ヒラギノ丸ゴ ProN W4"/>
              </a:rPr>
              <a:t>カソード・</a:t>
            </a:r>
            <a:r>
              <a:rPr lang="ja-JP" altLang="en-US" sz="1600" dirty="0">
                <a:latin typeface="ヒラギノ丸ゴ ProN W4"/>
                <a:ea typeface="ヒラギノ丸ゴ ProN W4"/>
                <a:cs typeface="ヒラギノ丸ゴ ProN W4"/>
              </a:rPr>
              <a:t>グリッド周辺の電場分布</a:t>
            </a:r>
            <a:endParaRPr lang="en-US" altLang="ja-JP" sz="1600" dirty="0">
              <a:latin typeface="ヒラギノ丸ゴ ProN W4"/>
              <a:ea typeface="ヒラギノ丸ゴ ProN W4"/>
              <a:cs typeface="ヒラギノ丸ゴ ProN W4"/>
            </a:endParaRPr>
          </a:p>
        </p:txBody>
      </p:sp>
      <p:pic>
        <p:nvPicPr>
          <p:cNvPr id="7" name="図 6" descr="スクリーンショット 2017-11-13 10.07.11.png">
            <a:extLst>
              <a:ext uri="{FF2B5EF4-FFF2-40B4-BE49-F238E27FC236}">
                <a16:creationId xmlns:a16="http://schemas.microsoft.com/office/drawing/2014/main" id="{34D6E6B1-F7E5-0740-B6DB-972FB6985210}"/>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3839190" y="2693940"/>
            <a:ext cx="5174425" cy="3447850"/>
          </a:xfrm>
          <a:prstGeom prst="rect">
            <a:avLst/>
          </a:prstGeom>
          <a:ln w="28575" cmpd="sng">
            <a:solidFill>
              <a:srgbClr val="660066"/>
            </a:solidFill>
          </a:ln>
        </p:spPr>
      </p:pic>
      <p:sp>
        <p:nvSpPr>
          <p:cNvPr id="8" name="円/楕円 7">
            <a:extLst>
              <a:ext uri="{FF2B5EF4-FFF2-40B4-BE49-F238E27FC236}">
                <a16:creationId xmlns:a16="http://schemas.microsoft.com/office/drawing/2014/main" id="{6CF667F0-3848-A945-BFCC-6E50359BB36F}"/>
              </a:ext>
            </a:extLst>
          </p:cNvPr>
          <p:cNvSpPr/>
          <p:nvPr/>
        </p:nvSpPr>
        <p:spPr>
          <a:xfrm>
            <a:off x="4655858" y="3358574"/>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3D2A7477-60AA-2841-988C-4401CF773C35}"/>
              </a:ext>
            </a:extLst>
          </p:cNvPr>
          <p:cNvSpPr/>
          <p:nvPr/>
        </p:nvSpPr>
        <p:spPr>
          <a:xfrm>
            <a:off x="4655858" y="2696927"/>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CFA09B2A-BBE3-8943-842C-40325DBD33ED}"/>
              </a:ext>
            </a:extLst>
          </p:cNvPr>
          <p:cNvSpPr/>
          <p:nvPr/>
        </p:nvSpPr>
        <p:spPr>
          <a:xfrm>
            <a:off x="4655858" y="4035355"/>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53886D8B-7CAB-6C46-938D-F46FB67AF0BC}"/>
              </a:ext>
            </a:extLst>
          </p:cNvPr>
          <p:cNvSpPr/>
          <p:nvPr/>
        </p:nvSpPr>
        <p:spPr>
          <a:xfrm>
            <a:off x="4655858" y="4712135"/>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a:extLst>
              <a:ext uri="{FF2B5EF4-FFF2-40B4-BE49-F238E27FC236}">
                <a16:creationId xmlns:a16="http://schemas.microsoft.com/office/drawing/2014/main" id="{A168BAD7-8168-1447-A45B-2731A6441ED7}"/>
              </a:ext>
            </a:extLst>
          </p:cNvPr>
          <p:cNvSpPr/>
          <p:nvPr/>
        </p:nvSpPr>
        <p:spPr>
          <a:xfrm>
            <a:off x="4655858" y="5400715"/>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a:extLst>
              <a:ext uri="{FF2B5EF4-FFF2-40B4-BE49-F238E27FC236}">
                <a16:creationId xmlns:a16="http://schemas.microsoft.com/office/drawing/2014/main" id="{2D387689-E359-F246-8337-26EF8D13FDB4}"/>
              </a:ext>
            </a:extLst>
          </p:cNvPr>
          <p:cNvSpPr/>
          <p:nvPr/>
        </p:nvSpPr>
        <p:spPr>
          <a:xfrm>
            <a:off x="4655858" y="6057832"/>
            <a:ext cx="83405" cy="8395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F8A7C43C-9E01-464F-9DA3-B84ABB18C3E4}"/>
              </a:ext>
            </a:extLst>
          </p:cNvPr>
          <p:cNvCxnSpPr>
            <a:cxnSpLocks/>
          </p:cNvCxnSpPr>
          <p:nvPr/>
        </p:nvCxnSpPr>
        <p:spPr>
          <a:xfrm>
            <a:off x="146113" y="2908774"/>
            <a:ext cx="1489504"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a:extLst>
              <a:ext uri="{FF2B5EF4-FFF2-40B4-BE49-F238E27FC236}">
                <a16:creationId xmlns:a16="http://schemas.microsoft.com/office/drawing/2014/main" id="{F53E32FC-F08B-184B-8285-F077DE05C275}"/>
              </a:ext>
            </a:extLst>
          </p:cNvPr>
          <p:cNvSpPr/>
          <p:nvPr/>
        </p:nvSpPr>
        <p:spPr>
          <a:xfrm>
            <a:off x="413635" y="2445751"/>
            <a:ext cx="955711" cy="338554"/>
          </a:xfrm>
          <a:prstGeom prst="rect">
            <a:avLst/>
          </a:prstGeom>
          <a:solidFill>
            <a:srgbClr val="FFFFFF">
              <a:alpha val="69804"/>
            </a:srgbClr>
          </a:solidFill>
        </p:spPr>
        <p:txBody>
          <a:bodyPr wrap="none">
            <a:spAutoFit/>
          </a:bodyPr>
          <a:lstStyle/>
          <a:p>
            <a:r>
              <a:rPr lang="en-US" altLang="ja-JP" sz="1600" dirty="0">
                <a:latin typeface="Hiragino Maru Gothic ProN W4" charset="-128"/>
                <a:ea typeface="Hiragino Maru Gothic ProN W4" charset="-128"/>
                <a:cs typeface="Hiragino Maru Gothic ProN W4" charset="-128"/>
              </a:rPr>
              <a:t>160 µm</a:t>
            </a:r>
            <a:endParaRPr lang="ja-JP" altLang="en-US" sz="1600" dirty="0">
              <a:latin typeface="Hiragino Maru Gothic ProN W4" charset="-128"/>
              <a:ea typeface="Hiragino Maru Gothic ProN W4" charset="-128"/>
              <a:cs typeface="Hiragino Maru Gothic ProN W4" charset="-128"/>
            </a:endParaRPr>
          </a:p>
        </p:txBody>
      </p:sp>
      <p:cxnSp>
        <p:nvCxnSpPr>
          <p:cNvPr id="16" name="直線矢印コネクタ 15">
            <a:extLst>
              <a:ext uri="{FF2B5EF4-FFF2-40B4-BE49-F238E27FC236}">
                <a16:creationId xmlns:a16="http://schemas.microsoft.com/office/drawing/2014/main" id="{7A75B923-4406-2D4F-8799-F8D171146CAB}"/>
              </a:ext>
            </a:extLst>
          </p:cNvPr>
          <p:cNvCxnSpPr>
            <a:cxnSpLocks/>
          </p:cNvCxnSpPr>
          <p:nvPr/>
        </p:nvCxnSpPr>
        <p:spPr>
          <a:xfrm flipV="1">
            <a:off x="1859903" y="3356991"/>
            <a:ext cx="0" cy="1548835"/>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E655C042-E736-ED4E-8EC2-C940DB94F4F6}"/>
              </a:ext>
            </a:extLst>
          </p:cNvPr>
          <p:cNvSpPr/>
          <p:nvPr/>
        </p:nvSpPr>
        <p:spPr>
          <a:xfrm rot="16200000">
            <a:off x="1650560" y="3913042"/>
            <a:ext cx="955711" cy="338554"/>
          </a:xfrm>
          <a:prstGeom prst="rect">
            <a:avLst/>
          </a:prstGeom>
          <a:solidFill>
            <a:srgbClr val="FFFFFF">
              <a:alpha val="69804"/>
            </a:srgbClr>
          </a:solidFill>
        </p:spPr>
        <p:txBody>
          <a:bodyPr wrap="none">
            <a:spAutoFit/>
          </a:bodyPr>
          <a:lstStyle/>
          <a:p>
            <a:r>
              <a:rPr lang="en-US" altLang="ja-JP" sz="1600" dirty="0">
                <a:latin typeface="Hiragino Maru Gothic ProN W4" charset="-128"/>
                <a:ea typeface="Hiragino Maru Gothic ProN W4" charset="-128"/>
                <a:cs typeface="Hiragino Maru Gothic ProN W4" charset="-128"/>
              </a:rPr>
              <a:t>180 µm</a:t>
            </a:r>
            <a:endParaRPr lang="ja-JP" altLang="en-US" sz="1600" dirty="0">
              <a:latin typeface="Hiragino Maru Gothic ProN W4" charset="-128"/>
              <a:ea typeface="Hiragino Maru Gothic ProN W4" charset="-128"/>
              <a:cs typeface="Hiragino Maru Gothic ProN W4" charset="-128"/>
            </a:endParaRPr>
          </a:p>
        </p:txBody>
      </p:sp>
      <p:sp>
        <p:nvSpPr>
          <p:cNvPr id="18" name="正方形/長方形 17">
            <a:extLst>
              <a:ext uri="{FF2B5EF4-FFF2-40B4-BE49-F238E27FC236}">
                <a16:creationId xmlns:a16="http://schemas.microsoft.com/office/drawing/2014/main" id="{B089ADC3-372A-8C4A-BD1F-F45BAC4AE6E0}"/>
              </a:ext>
            </a:extLst>
          </p:cNvPr>
          <p:cNvSpPr/>
          <p:nvPr/>
        </p:nvSpPr>
        <p:spPr>
          <a:xfrm>
            <a:off x="2128415" y="2243423"/>
            <a:ext cx="1005403" cy="338554"/>
          </a:xfrm>
          <a:prstGeom prst="rect">
            <a:avLst/>
          </a:prstGeom>
          <a:solidFill>
            <a:srgbClr val="FFFFFF">
              <a:alpha val="69804"/>
            </a:srgbClr>
          </a:solidFill>
        </p:spPr>
        <p:txBody>
          <a:bodyPr wrap="none">
            <a:spAutoFit/>
          </a:bodyPr>
          <a:lstStyle/>
          <a:p>
            <a:r>
              <a:rPr lang="ja-JP" altLang="en-US" sz="1600">
                <a:latin typeface="Hiragino Maru Gothic ProN W4" charset="-128"/>
                <a:ea typeface="Hiragino Maru Gothic ProN W4" charset="-128"/>
                <a:cs typeface="Hiragino Maru Gothic ProN W4" charset="-128"/>
              </a:rPr>
              <a:t>グリッド</a:t>
            </a:r>
            <a:endParaRPr lang="ja-JP" altLang="en-US" sz="1600" dirty="0">
              <a:latin typeface="Hiragino Maru Gothic ProN W4" charset="-128"/>
              <a:ea typeface="Hiragino Maru Gothic ProN W4" charset="-128"/>
              <a:cs typeface="Hiragino Maru Gothic ProN W4" charset="-128"/>
            </a:endParaRPr>
          </a:p>
        </p:txBody>
      </p:sp>
      <p:sp>
        <p:nvSpPr>
          <p:cNvPr id="19" name="正方形/長方形 18">
            <a:extLst>
              <a:ext uri="{FF2B5EF4-FFF2-40B4-BE49-F238E27FC236}">
                <a16:creationId xmlns:a16="http://schemas.microsoft.com/office/drawing/2014/main" id="{E02020FD-FA44-B04A-92D8-A8CB0052F382}"/>
              </a:ext>
            </a:extLst>
          </p:cNvPr>
          <p:cNvSpPr/>
          <p:nvPr/>
        </p:nvSpPr>
        <p:spPr>
          <a:xfrm>
            <a:off x="291023" y="5728567"/>
            <a:ext cx="1415772" cy="338554"/>
          </a:xfrm>
          <a:prstGeom prst="rect">
            <a:avLst/>
          </a:prstGeom>
          <a:solidFill>
            <a:srgbClr val="FFFFFF">
              <a:alpha val="69804"/>
            </a:srgbClr>
          </a:solidFill>
        </p:spPr>
        <p:txBody>
          <a:bodyPr wrap="none">
            <a:spAutoFit/>
          </a:bodyPr>
          <a:lstStyle/>
          <a:p>
            <a:r>
              <a:rPr lang="ja-JP" altLang="en-US" sz="1600">
                <a:latin typeface="Hiragino Maru Gothic ProN W4" charset="-128"/>
                <a:ea typeface="Hiragino Maru Gothic ProN W4" charset="-128"/>
                <a:cs typeface="Hiragino Maru Gothic ProN W4" charset="-128"/>
              </a:rPr>
              <a:t>カソード表面</a:t>
            </a:r>
            <a:endParaRPr lang="ja-JP" altLang="en-US" sz="1600" dirty="0">
              <a:latin typeface="Hiragino Maru Gothic ProN W4" charset="-128"/>
              <a:ea typeface="Hiragino Maru Gothic ProN W4" charset="-128"/>
              <a:cs typeface="Hiragino Maru Gothic ProN W4" charset="-128"/>
            </a:endParaRPr>
          </a:p>
        </p:txBody>
      </p:sp>
      <p:cxnSp>
        <p:nvCxnSpPr>
          <p:cNvPr id="20" name="直線矢印コネクタ 19">
            <a:extLst>
              <a:ext uri="{FF2B5EF4-FFF2-40B4-BE49-F238E27FC236}">
                <a16:creationId xmlns:a16="http://schemas.microsoft.com/office/drawing/2014/main" id="{2EFD329B-232A-504D-AE5E-3D01BC02BA56}"/>
              </a:ext>
            </a:extLst>
          </p:cNvPr>
          <p:cNvCxnSpPr>
            <a:cxnSpLocks/>
          </p:cNvCxnSpPr>
          <p:nvPr/>
        </p:nvCxnSpPr>
        <p:spPr>
          <a:xfrm flipH="1" flipV="1">
            <a:off x="4038600" y="4905826"/>
            <a:ext cx="391489" cy="699579"/>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2F304269-C584-9D43-914E-9131E1B8F430}"/>
              </a:ext>
            </a:extLst>
          </p:cNvPr>
          <p:cNvCxnSpPr>
            <a:cxnSpLocks/>
          </p:cNvCxnSpPr>
          <p:nvPr/>
        </p:nvCxnSpPr>
        <p:spPr>
          <a:xfrm flipH="1">
            <a:off x="4755499" y="3376267"/>
            <a:ext cx="778438" cy="691226"/>
          </a:xfrm>
          <a:prstGeom prst="straightConnector1">
            <a:avLst/>
          </a:prstGeom>
          <a:ln w="381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3D99AF37-5D75-D74B-9986-E35B6E2681F8}"/>
              </a:ext>
            </a:extLst>
          </p:cNvPr>
          <p:cNvSpPr/>
          <p:nvPr/>
        </p:nvSpPr>
        <p:spPr>
          <a:xfrm>
            <a:off x="5170687" y="3044419"/>
            <a:ext cx="1005403" cy="338554"/>
          </a:xfrm>
          <a:prstGeom prst="rect">
            <a:avLst/>
          </a:prstGeom>
          <a:solidFill>
            <a:srgbClr val="FFFFFF">
              <a:alpha val="69804"/>
            </a:srgbClr>
          </a:solidFill>
        </p:spPr>
        <p:txBody>
          <a:bodyPr wrap="none">
            <a:spAutoFit/>
          </a:bodyPr>
          <a:lstStyle/>
          <a:p>
            <a:r>
              <a:rPr lang="ja-JP" altLang="en-US" sz="1600">
                <a:latin typeface="Hiragino Maru Gothic ProN W4" charset="-128"/>
                <a:ea typeface="Hiragino Maru Gothic ProN W4" charset="-128"/>
                <a:cs typeface="Hiragino Maru Gothic ProN W4" charset="-128"/>
              </a:rPr>
              <a:t>グリッド</a:t>
            </a:r>
            <a:endParaRPr lang="ja-JP" altLang="en-US" sz="1600" dirty="0">
              <a:latin typeface="Hiragino Maru Gothic ProN W4" charset="-128"/>
              <a:ea typeface="Hiragino Maru Gothic ProN W4" charset="-128"/>
              <a:cs typeface="Hiragino Maru Gothic ProN W4" charset="-128"/>
            </a:endParaRPr>
          </a:p>
        </p:txBody>
      </p:sp>
      <p:sp>
        <p:nvSpPr>
          <p:cNvPr id="23" name="正方形/長方形 22">
            <a:extLst>
              <a:ext uri="{FF2B5EF4-FFF2-40B4-BE49-F238E27FC236}">
                <a16:creationId xmlns:a16="http://schemas.microsoft.com/office/drawing/2014/main" id="{1CE2C8EE-5E3C-7447-9BE3-30C69EECC50F}"/>
              </a:ext>
            </a:extLst>
          </p:cNvPr>
          <p:cNvSpPr/>
          <p:nvPr/>
        </p:nvSpPr>
        <p:spPr>
          <a:xfrm>
            <a:off x="4098933" y="5584044"/>
            <a:ext cx="1415772" cy="338554"/>
          </a:xfrm>
          <a:prstGeom prst="rect">
            <a:avLst/>
          </a:prstGeom>
          <a:solidFill>
            <a:srgbClr val="FFFFFF">
              <a:alpha val="69804"/>
            </a:srgbClr>
          </a:solidFill>
        </p:spPr>
        <p:txBody>
          <a:bodyPr wrap="none">
            <a:spAutoFit/>
          </a:bodyPr>
          <a:lstStyle/>
          <a:p>
            <a:r>
              <a:rPr lang="ja-JP" altLang="en-US" sz="1600">
                <a:latin typeface="Hiragino Maru Gothic ProN W4" charset="-128"/>
                <a:ea typeface="Hiragino Maru Gothic ProN W4" charset="-128"/>
                <a:cs typeface="Hiragino Maru Gothic ProN W4" charset="-128"/>
              </a:rPr>
              <a:t>カソード表面</a:t>
            </a:r>
            <a:endParaRPr lang="ja-JP" altLang="en-US" sz="1600" dirty="0">
              <a:latin typeface="Hiragino Maru Gothic ProN W4" charset="-128"/>
              <a:ea typeface="Hiragino Maru Gothic ProN W4" charset="-128"/>
              <a:cs typeface="Hiragino Maru Gothic ProN W4" charset="-128"/>
            </a:endParaRPr>
          </a:p>
        </p:txBody>
      </p:sp>
      <p:sp>
        <p:nvSpPr>
          <p:cNvPr id="24" name="正方形/長方形 23">
            <a:extLst>
              <a:ext uri="{FF2B5EF4-FFF2-40B4-BE49-F238E27FC236}">
                <a16:creationId xmlns:a16="http://schemas.microsoft.com/office/drawing/2014/main" id="{537AE64E-FEA1-7242-80BB-A748852AD7FB}"/>
              </a:ext>
            </a:extLst>
          </p:cNvPr>
          <p:cNvSpPr/>
          <p:nvPr/>
        </p:nvSpPr>
        <p:spPr>
          <a:xfrm>
            <a:off x="3839190" y="2262070"/>
            <a:ext cx="3664786" cy="338554"/>
          </a:xfrm>
          <a:prstGeom prst="rect">
            <a:avLst/>
          </a:prstGeom>
          <a:solidFill>
            <a:srgbClr val="FFFFFF">
              <a:alpha val="80000"/>
            </a:srgbClr>
          </a:solidFill>
          <a:ln>
            <a:noFill/>
          </a:ln>
        </p:spPr>
        <p:txBody>
          <a:bodyPr wrap="none">
            <a:spAutoFit/>
          </a:bodyPr>
          <a:lstStyle/>
          <a:p>
            <a:r>
              <a:rPr lang="ja-JP" altLang="en-US" sz="1600">
                <a:latin typeface="ヒラギノ丸ゴ ProN W4"/>
                <a:ea typeface="ヒラギノ丸ゴ ProN W4"/>
                <a:cs typeface="ヒラギノ丸ゴ ProN W4"/>
              </a:rPr>
              <a:t>グリッド近傍における電子軌道の偏向</a:t>
            </a:r>
            <a:endParaRPr lang="en-US" altLang="ja-JP" sz="1600" dirty="0">
              <a:latin typeface="ヒラギノ丸ゴ ProN W4"/>
              <a:ea typeface="ヒラギノ丸ゴ ProN W4"/>
              <a:cs typeface="ヒラギノ丸ゴ ProN W4"/>
            </a:endParaRPr>
          </a:p>
        </p:txBody>
      </p:sp>
      <p:sp>
        <p:nvSpPr>
          <p:cNvPr id="25" name="テキスト ボックス 24">
            <a:extLst>
              <a:ext uri="{FF2B5EF4-FFF2-40B4-BE49-F238E27FC236}">
                <a16:creationId xmlns:a16="http://schemas.microsoft.com/office/drawing/2014/main" id="{04470D8F-0DBA-A84A-8310-4DF0E4144ACF}"/>
              </a:ext>
            </a:extLst>
          </p:cNvPr>
          <p:cNvSpPr txBox="1"/>
          <p:nvPr/>
        </p:nvSpPr>
        <p:spPr>
          <a:xfrm>
            <a:off x="125284" y="126877"/>
            <a:ext cx="5296643"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グリッドメッシュによるエミッタンスの悪化</a:t>
            </a:r>
            <a:endParaRPr lang="en-US" altLang="ja-JP" sz="2000" dirty="0">
              <a:latin typeface="ヒラギノ丸ゴ ProN W4"/>
              <a:ea typeface="ヒラギノ丸ゴ ProN W4"/>
              <a:cs typeface="ヒラギノ丸ゴ ProN W4"/>
            </a:endParaRPr>
          </a:p>
        </p:txBody>
      </p:sp>
      <p:cxnSp>
        <p:nvCxnSpPr>
          <p:cNvPr id="26" name="直線コネクタ 25">
            <a:extLst>
              <a:ext uri="{FF2B5EF4-FFF2-40B4-BE49-F238E27FC236}">
                <a16:creationId xmlns:a16="http://schemas.microsoft.com/office/drawing/2014/main" id="{47C0AE4D-8FF7-B44D-AE6D-33782DD5FEBB}"/>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FFFD4E5E-9EC0-0447-B76E-33383085EA3C}"/>
              </a:ext>
            </a:extLst>
          </p:cNvPr>
          <p:cNvCxnSpPr/>
          <p:nvPr/>
        </p:nvCxnSpPr>
        <p:spPr>
          <a:xfrm>
            <a:off x="118765" y="1884486"/>
            <a:ext cx="0" cy="4549998"/>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FE02CCB-B1B7-7D4C-BCA5-67EC1E8EDE0B}"/>
              </a:ext>
            </a:extLst>
          </p:cNvPr>
          <p:cNvCxnSpPr>
            <a:cxnSpLocks/>
          </p:cNvCxnSpPr>
          <p:nvPr/>
        </p:nvCxnSpPr>
        <p:spPr>
          <a:xfrm>
            <a:off x="3981519" y="2693940"/>
            <a:ext cx="0" cy="3447850"/>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49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25284" y="126877"/>
            <a:ext cx="6340197" cy="400110"/>
          </a:xfrm>
          <a:prstGeom prst="rect">
            <a:avLst/>
          </a:prstGeom>
          <a:noFill/>
        </p:spPr>
        <p:txBody>
          <a:bodyPr wrap="none" rtlCol="0">
            <a:spAutoFit/>
          </a:bodyPr>
          <a:lstStyle/>
          <a:p>
            <a:r>
              <a:rPr lang="ja-JP" altLang="en-US" sz="2000">
                <a:latin typeface="ヒラギノ丸ゴ ProN W4"/>
                <a:ea typeface="ヒラギノ丸ゴ ProN W4"/>
                <a:cs typeface="ヒラギノ丸ゴ ProN W4"/>
              </a:rPr>
              <a:t>グリッド近傍のレンズ効果によるビーム</a:t>
            </a:r>
            <a:r>
              <a:rPr lang="ja-JP" altLang="en-US" sz="2000" dirty="0">
                <a:latin typeface="ヒラギノ丸ゴ ProN W4"/>
                <a:ea typeface="ヒラギノ丸ゴ ProN W4"/>
                <a:cs typeface="ヒラギノ丸ゴ ProN W4"/>
              </a:rPr>
              <a:t>軌道への影響</a:t>
            </a:r>
            <a:endParaRPr lang="en-US" altLang="ja-JP" sz="2000" dirty="0">
              <a:latin typeface="ヒラギノ丸ゴ ProN W4"/>
              <a:ea typeface="ヒラギノ丸ゴ ProN W4"/>
              <a:cs typeface="ヒラギノ丸ゴ ProN W4"/>
            </a:endParaRPr>
          </a:p>
        </p:txBody>
      </p:sp>
      <p:sp>
        <p:nvSpPr>
          <p:cNvPr id="8" name="テキスト ボックス 7">
            <a:extLst>
              <a:ext uri="{FF2B5EF4-FFF2-40B4-BE49-F238E27FC236}">
                <a16:creationId xmlns:a16="http://schemas.microsoft.com/office/drawing/2014/main" id="{4EC90481-E1B7-A340-9700-AAB2111ABE44}"/>
              </a:ext>
            </a:extLst>
          </p:cNvPr>
          <p:cNvSpPr txBox="1"/>
          <p:nvPr/>
        </p:nvSpPr>
        <p:spPr>
          <a:xfrm>
            <a:off x="5947593" y="1772962"/>
            <a:ext cx="2684574" cy="613053"/>
          </a:xfrm>
          <a:prstGeom prst="rect">
            <a:avLst/>
          </a:prstGeom>
          <a:noFill/>
        </p:spPr>
        <p:txBody>
          <a:bodyPr wrap="square" rtlCol="0">
            <a:spAutoFit/>
          </a:bodyPr>
          <a:lstStyle/>
          <a:p>
            <a:pPr marL="227013" indent="-217488">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kumimoji="1" lang="ja-JP" altLang="en-US" sz="1200">
                <a:latin typeface="Hiragino Maru Gothic ProN W4" panose="020F0400000000000000" pitchFamily="34" charset="-128"/>
                <a:ea typeface="Hiragino Maru Gothic ProN W4" panose="020F0400000000000000" pitchFamily="34" charset="-128"/>
              </a:rPr>
              <a:t>グリッド近傍の電場歪みによるビーム収束</a:t>
            </a:r>
          </a:p>
        </p:txBody>
      </p:sp>
      <p:sp>
        <p:nvSpPr>
          <p:cNvPr id="10" name="テキスト ボックス 9">
            <a:extLst>
              <a:ext uri="{FF2B5EF4-FFF2-40B4-BE49-F238E27FC236}">
                <a16:creationId xmlns:a16="http://schemas.microsoft.com/office/drawing/2014/main" id="{D929335B-0BDF-914A-945A-C506FAE5D548}"/>
              </a:ext>
            </a:extLst>
          </p:cNvPr>
          <p:cNvSpPr txBox="1"/>
          <p:nvPr/>
        </p:nvSpPr>
        <p:spPr>
          <a:xfrm>
            <a:off x="5947592" y="3041291"/>
            <a:ext cx="2659187" cy="336054"/>
          </a:xfrm>
          <a:prstGeom prst="rect">
            <a:avLst/>
          </a:prstGeom>
          <a:noFill/>
        </p:spPr>
        <p:txBody>
          <a:bodyPr wrap="square" rtlCol="0">
            <a:spAutoFit/>
          </a:bodyPr>
          <a:lstStyle/>
          <a:p>
            <a:pPr marL="227013" indent="-227013">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ビーム</a:t>
            </a:r>
            <a:r>
              <a:rPr kumimoji="1" lang="ja-JP" altLang="en-US" sz="1200">
                <a:latin typeface="Hiragino Maru Gothic ProN W4" panose="020F0400000000000000" pitchFamily="34" charset="-128"/>
                <a:ea typeface="Hiragino Maru Gothic ProN W4" panose="020F0400000000000000" pitchFamily="34" charset="-128"/>
              </a:rPr>
              <a:t>収束が</a:t>
            </a:r>
            <a:r>
              <a:rPr lang="ja-JP" altLang="en-US" sz="1200">
                <a:latin typeface="Hiragino Maru Gothic ProN W4" panose="020F0400000000000000" pitchFamily="34" charset="-128"/>
                <a:ea typeface="Hiragino Maru Gothic ProN W4" panose="020F0400000000000000" pitchFamily="34" charset="-128"/>
              </a:rPr>
              <a:t>緩和</a:t>
            </a:r>
            <a:endParaRPr kumimoji="1" lang="en-US" altLang="ja-JP" sz="1200" dirty="0">
              <a:latin typeface="Hiragino Maru Gothic ProN W4" panose="020F0400000000000000" pitchFamily="34" charset="-128"/>
              <a:ea typeface="Hiragino Maru Gothic ProN W4" panose="020F0400000000000000" pitchFamily="34" charset="-128"/>
            </a:endParaRPr>
          </a:p>
        </p:txBody>
      </p:sp>
      <p:sp>
        <p:nvSpPr>
          <p:cNvPr id="11" name="テキスト ボックス 10">
            <a:extLst>
              <a:ext uri="{FF2B5EF4-FFF2-40B4-BE49-F238E27FC236}">
                <a16:creationId xmlns:a16="http://schemas.microsoft.com/office/drawing/2014/main" id="{6272AC85-EC53-1F4A-A403-8D6138E09A9C}"/>
              </a:ext>
            </a:extLst>
          </p:cNvPr>
          <p:cNvSpPr txBox="1"/>
          <p:nvPr/>
        </p:nvSpPr>
        <p:spPr>
          <a:xfrm>
            <a:off x="5947592" y="5535567"/>
            <a:ext cx="2659187" cy="613053"/>
          </a:xfrm>
          <a:prstGeom prst="rect">
            <a:avLst/>
          </a:prstGeom>
          <a:noFill/>
        </p:spPr>
        <p:txBody>
          <a:bodyPr wrap="square" rtlCol="0">
            <a:spAutoFit/>
          </a:bodyPr>
          <a:lstStyle/>
          <a:p>
            <a:pPr marL="227013" indent="-227013">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グリッド近傍の電場歪みによるビーム発散</a:t>
            </a:r>
            <a:endParaRPr lang="en-US" altLang="ja-JP" sz="1200" dirty="0">
              <a:latin typeface="Hiragino Maru Gothic ProN W4" panose="020F0400000000000000" pitchFamily="34" charset="-128"/>
              <a:ea typeface="Hiragino Maru Gothic ProN W4" panose="020F0400000000000000" pitchFamily="34" charset="-128"/>
            </a:endParaRPr>
          </a:p>
        </p:txBody>
      </p:sp>
      <p:sp>
        <p:nvSpPr>
          <p:cNvPr id="33" name="テキスト ボックス 32">
            <a:extLst>
              <a:ext uri="{FF2B5EF4-FFF2-40B4-BE49-F238E27FC236}">
                <a16:creationId xmlns:a16="http://schemas.microsoft.com/office/drawing/2014/main" id="{0E5428D9-0806-2646-B3CC-9F510F85B7CA}"/>
              </a:ext>
            </a:extLst>
          </p:cNvPr>
          <p:cNvSpPr txBox="1"/>
          <p:nvPr/>
        </p:nvSpPr>
        <p:spPr>
          <a:xfrm>
            <a:off x="5947593" y="4263504"/>
            <a:ext cx="2659186" cy="613053"/>
          </a:xfrm>
          <a:prstGeom prst="rect">
            <a:avLst/>
          </a:prstGeom>
          <a:noFill/>
        </p:spPr>
        <p:txBody>
          <a:bodyPr wrap="square" rtlCol="0">
            <a:spAutoFit/>
          </a:bodyPr>
          <a:lstStyle/>
          <a:p>
            <a:pPr marL="227013" indent="-227013" algn="just">
              <a:lnSpc>
                <a:spcPct val="150000"/>
              </a:lnSpc>
            </a:pPr>
            <a:r>
              <a:rPr lang="ja-JP" altLang="en-US" sz="1200">
                <a:solidFill>
                  <a:srgbClr val="0432FF"/>
                </a:solidFill>
                <a:latin typeface="ヒラギノ丸ゴ ProN W4"/>
                <a:ea typeface="ヒラギノ丸ゴ ProN W4"/>
                <a:cs typeface="ヒラギノ丸ゴ ProN W4"/>
              </a:rPr>
              <a:t>▶︎</a:t>
            </a:r>
            <a:r>
              <a:rPr lang="en-US" altLang="ja-JP" sz="1200" dirty="0">
                <a:solidFill>
                  <a:srgbClr val="0432FF"/>
                </a:solidFill>
                <a:latin typeface="ヒラギノ丸ゴ ProN W4"/>
                <a:ea typeface="ヒラギノ丸ゴ ProN W4"/>
                <a:cs typeface="ヒラギノ丸ゴ ProN W4"/>
              </a:rPr>
              <a:t>	</a:t>
            </a:r>
            <a:r>
              <a:rPr lang="ja-JP" altLang="en-US" sz="1200">
                <a:latin typeface="Hiragino Maru Gothic ProN W4" panose="020F0400000000000000" pitchFamily="34" charset="-128"/>
                <a:ea typeface="Hiragino Maru Gothic ProN W4" panose="020F0400000000000000" pitchFamily="34" charset="-128"/>
              </a:rPr>
              <a:t>ビームがグリッド通過後、進行方向に対して平行軌道を生成</a:t>
            </a:r>
            <a:endParaRPr kumimoji="1" lang="en-US" altLang="ja-JP" sz="1200" dirty="0">
              <a:latin typeface="Hiragino Maru Gothic ProN W4" panose="020F0400000000000000" pitchFamily="34" charset="-128"/>
              <a:ea typeface="Hiragino Maru Gothic ProN W4" panose="020F0400000000000000" pitchFamily="34" charset="-128"/>
            </a:endParaRPr>
          </a:p>
        </p:txBody>
      </p:sp>
      <p:pic>
        <p:nvPicPr>
          <p:cNvPr id="35" name="図 34">
            <a:extLst>
              <a:ext uri="{FF2B5EF4-FFF2-40B4-BE49-F238E27FC236}">
                <a16:creationId xmlns:a16="http://schemas.microsoft.com/office/drawing/2014/main" id="{5F2F1EE0-87D6-FE4A-BD33-022BA735D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051" y="1786413"/>
            <a:ext cx="5574934" cy="4954183"/>
          </a:xfrm>
          <a:prstGeom prst="rect">
            <a:avLst/>
          </a:prstGeom>
        </p:spPr>
      </p:pic>
      <p:cxnSp>
        <p:nvCxnSpPr>
          <p:cNvPr id="36" name="直線矢印コネクタ 35">
            <a:extLst>
              <a:ext uri="{FF2B5EF4-FFF2-40B4-BE49-F238E27FC236}">
                <a16:creationId xmlns:a16="http://schemas.microsoft.com/office/drawing/2014/main" id="{51F2B6E2-A13C-104B-BD0E-846C35D73C23}"/>
              </a:ext>
            </a:extLst>
          </p:cNvPr>
          <p:cNvCxnSpPr>
            <a:cxnSpLocks/>
          </p:cNvCxnSpPr>
          <p:nvPr/>
        </p:nvCxnSpPr>
        <p:spPr>
          <a:xfrm>
            <a:off x="546436" y="6390232"/>
            <a:ext cx="60649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6D0E7CC-126F-514F-98A6-FB5FEE2D2D2C}"/>
              </a:ext>
            </a:extLst>
          </p:cNvPr>
          <p:cNvSpPr txBox="1"/>
          <p:nvPr/>
        </p:nvSpPr>
        <p:spPr>
          <a:xfrm>
            <a:off x="546436" y="6436842"/>
            <a:ext cx="622286" cy="261610"/>
          </a:xfrm>
          <a:prstGeom prst="rect">
            <a:avLst/>
          </a:prstGeom>
          <a:solidFill>
            <a:srgbClr val="FFFFFF">
              <a:alpha val="69804"/>
            </a:srgbClr>
          </a:solidFill>
        </p:spPr>
        <p:txBody>
          <a:bodyPr wrap="none" rtlCol="0">
            <a:spAutoFit/>
          </a:bodyPr>
          <a:lstStyle/>
          <a:p>
            <a:r>
              <a:rPr kumimoji="1" lang="en-US" altLang="ja-JP" sz="1100" dirty="0"/>
              <a:t>160 µm</a:t>
            </a:r>
            <a:endParaRPr kumimoji="1" lang="ja-JP" altLang="en-US" sz="1100"/>
          </a:p>
        </p:txBody>
      </p:sp>
      <p:cxnSp>
        <p:nvCxnSpPr>
          <p:cNvPr id="38" name="直線矢印コネクタ 37">
            <a:extLst>
              <a:ext uri="{FF2B5EF4-FFF2-40B4-BE49-F238E27FC236}">
                <a16:creationId xmlns:a16="http://schemas.microsoft.com/office/drawing/2014/main" id="{70D8B6AD-55BE-F942-A690-754E7ED79804}"/>
              </a:ext>
            </a:extLst>
          </p:cNvPr>
          <p:cNvCxnSpPr>
            <a:cxnSpLocks/>
          </p:cNvCxnSpPr>
          <p:nvPr/>
        </p:nvCxnSpPr>
        <p:spPr>
          <a:xfrm>
            <a:off x="3411412" y="6390232"/>
            <a:ext cx="60649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2CF90117-E188-2442-8DDC-CDE819D92887}"/>
              </a:ext>
            </a:extLst>
          </p:cNvPr>
          <p:cNvSpPr txBox="1"/>
          <p:nvPr/>
        </p:nvSpPr>
        <p:spPr>
          <a:xfrm>
            <a:off x="3411412" y="6436842"/>
            <a:ext cx="622286" cy="261610"/>
          </a:xfrm>
          <a:prstGeom prst="rect">
            <a:avLst/>
          </a:prstGeom>
          <a:solidFill>
            <a:srgbClr val="FFFFFF">
              <a:alpha val="69804"/>
            </a:srgbClr>
          </a:solidFill>
        </p:spPr>
        <p:txBody>
          <a:bodyPr wrap="none" rtlCol="0">
            <a:spAutoFit/>
          </a:bodyPr>
          <a:lstStyle/>
          <a:p>
            <a:r>
              <a:rPr kumimoji="1" lang="en-US" altLang="ja-JP" sz="1100" dirty="0"/>
              <a:t>160 µm</a:t>
            </a:r>
            <a:endParaRPr kumimoji="1" lang="ja-JP" altLang="en-US" sz="1100"/>
          </a:p>
        </p:txBody>
      </p:sp>
      <p:cxnSp>
        <p:nvCxnSpPr>
          <p:cNvPr id="40" name="直線コネクタ 39">
            <a:extLst>
              <a:ext uri="{FF2B5EF4-FFF2-40B4-BE49-F238E27FC236}">
                <a16:creationId xmlns:a16="http://schemas.microsoft.com/office/drawing/2014/main" id="{3EB9E569-2F0C-144B-B9B7-849023804EF6}"/>
              </a:ext>
            </a:extLst>
          </p:cNvPr>
          <p:cNvCxnSpPr>
            <a:cxnSpLocks/>
          </p:cNvCxnSpPr>
          <p:nvPr/>
        </p:nvCxnSpPr>
        <p:spPr>
          <a:xfrm>
            <a:off x="125284" y="526987"/>
            <a:ext cx="8895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BD9CAB38-E521-5542-BC3D-3A57ED1CEC74}"/>
              </a:ext>
            </a:extLst>
          </p:cNvPr>
          <p:cNvSpPr txBox="1"/>
          <p:nvPr/>
        </p:nvSpPr>
        <p:spPr>
          <a:xfrm>
            <a:off x="192833" y="577161"/>
            <a:ext cx="8727232" cy="1023037"/>
          </a:xfrm>
          <a:prstGeom prst="rect">
            <a:avLst/>
          </a:prstGeom>
          <a:noFill/>
        </p:spPr>
        <p:txBody>
          <a:bodyPr wrap="square" rtlCol="0">
            <a:spAutoFit/>
          </a:bodyPr>
          <a:lstStyle/>
          <a:p>
            <a:pPr marL="4763" indent="-4763" algn="just">
              <a:lnSpc>
                <a:spcPct val="150000"/>
              </a:lnSpc>
            </a:pPr>
            <a:r>
              <a:rPr lang="ja-JP" altLang="en-US" sz="1400">
                <a:latin typeface="ヒラギノ丸ゴ ProN W4"/>
                <a:ea typeface="ヒラギノ丸ゴ ProN W4"/>
                <a:cs typeface="ヒラギノ丸ゴ ProN W4"/>
              </a:rPr>
              <a:t>グリッド近傍における横方向キック（収束・発散）はグリッド電圧に依存</a:t>
            </a:r>
            <a:endParaRPr lang="en-US" altLang="ja-JP" sz="1400" dirty="0">
              <a:latin typeface="ヒラギノ丸ゴ ProN W4"/>
              <a:ea typeface="ヒラギノ丸ゴ ProN W4"/>
              <a:cs typeface="ヒラギノ丸ゴ ProN W4"/>
            </a:endParaRPr>
          </a:p>
          <a:p>
            <a:pPr marL="4763" indent="-4763" algn="just">
              <a:lnSpc>
                <a:spcPct val="150000"/>
              </a:lnSpc>
            </a:pPr>
            <a:r>
              <a:rPr lang="ja-JP" altLang="en-US" sz="1400">
                <a:latin typeface="ヒラギノ丸ゴ ProN W4"/>
                <a:ea typeface="ヒラギノ丸ゴ ProN W4"/>
                <a:cs typeface="ヒラギノ丸ゴ ProN W4"/>
              </a:rPr>
              <a:t>ビーム収束、発散が生じない条件が存在</a:t>
            </a:r>
            <a:endParaRPr lang="en-US" altLang="ja-JP" sz="1400" dirty="0">
              <a:latin typeface="ヒラギノ丸ゴ ProN W4"/>
              <a:ea typeface="ヒラギノ丸ゴ ProN W4"/>
              <a:cs typeface="ヒラギノ丸ゴ ProN W4"/>
            </a:endParaRPr>
          </a:p>
          <a:p>
            <a:pPr marL="4763" indent="-4763" algn="just">
              <a:lnSpc>
                <a:spcPct val="150000"/>
              </a:lnSpc>
            </a:pPr>
            <a:r>
              <a:rPr lang="ja-JP" altLang="en-US" sz="1400">
                <a:latin typeface="ヒラギノ丸ゴ ProN W4"/>
                <a:ea typeface="ヒラギノ丸ゴ ProN W4"/>
                <a:cs typeface="ヒラギノ丸ゴ ProN W4"/>
              </a:rPr>
              <a:t>➡︎「グリッドの透明化」</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 エミッタンス 最小条件（横方向において一様分布ビームの生成）</a:t>
            </a:r>
            <a:endParaRPr lang="en-US" altLang="ja-JP" sz="1400" dirty="0">
              <a:latin typeface="ヒラギノ丸ゴ ProN W4"/>
              <a:ea typeface="ヒラギノ丸ゴ ProN W4"/>
              <a:cs typeface="ヒラギノ丸ゴ ProN W4"/>
            </a:endParaRPr>
          </a:p>
        </p:txBody>
      </p:sp>
      <p:cxnSp>
        <p:nvCxnSpPr>
          <p:cNvPr id="14" name="直線コネクタ 13">
            <a:extLst>
              <a:ext uri="{FF2B5EF4-FFF2-40B4-BE49-F238E27FC236}">
                <a16:creationId xmlns:a16="http://schemas.microsoft.com/office/drawing/2014/main" id="{D6FCD0BA-9248-1640-B76B-A256D429D67F}"/>
              </a:ext>
            </a:extLst>
          </p:cNvPr>
          <p:cNvCxnSpPr>
            <a:cxnSpLocks/>
          </p:cNvCxnSpPr>
          <p:nvPr/>
        </p:nvCxnSpPr>
        <p:spPr>
          <a:xfrm>
            <a:off x="546436" y="1786413"/>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3F64C3D0-BC78-1544-8F06-3E9F765EEDD7}"/>
              </a:ext>
            </a:extLst>
          </p:cNvPr>
          <p:cNvCxnSpPr>
            <a:cxnSpLocks/>
          </p:cNvCxnSpPr>
          <p:nvPr/>
        </p:nvCxnSpPr>
        <p:spPr>
          <a:xfrm>
            <a:off x="546436" y="3041291"/>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44C3852-49CC-2A45-9340-ADA82042F61B}"/>
              </a:ext>
            </a:extLst>
          </p:cNvPr>
          <p:cNvCxnSpPr>
            <a:cxnSpLocks/>
          </p:cNvCxnSpPr>
          <p:nvPr/>
        </p:nvCxnSpPr>
        <p:spPr>
          <a:xfrm>
            <a:off x="546436" y="4290418"/>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1D60DADA-A018-E742-82A0-015FC26F82FB}"/>
              </a:ext>
            </a:extLst>
          </p:cNvPr>
          <p:cNvCxnSpPr>
            <a:cxnSpLocks/>
          </p:cNvCxnSpPr>
          <p:nvPr/>
        </p:nvCxnSpPr>
        <p:spPr>
          <a:xfrm>
            <a:off x="546436" y="5539545"/>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B70C02B5-DA5C-554B-8D7D-120966CD615A}"/>
              </a:ext>
            </a:extLst>
          </p:cNvPr>
          <p:cNvCxnSpPr>
            <a:cxnSpLocks/>
          </p:cNvCxnSpPr>
          <p:nvPr/>
        </p:nvCxnSpPr>
        <p:spPr>
          <a:xfrm>
            <a:off x="3411412" y="1786413"/>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01C09BE-234F-7D47-A378-5F08D779679D}"/>
              </a:ext>
            </a:extLst>
          </p:cNvPr>
          <p:cNvCxnSpPr>
            <a:cxnSpLocks/>
          </p:cNvCxnSpPr>
          <p:nvPr/>
        </p:nvCxnSpPr>
        <p:spPr>
          <a:xfrm>
            <a:off x="3411412" y="3041291"/>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F9F8DA2-FDBD-934D-8220-C8652B71474D}"/>
              </a:ext>
            </a:extLst>
          </p:cNvPr>
          <p:cNvCxnSpPr>
            <a:cxnSpLocks/>
          </p:cNvCxnSpPr>
          <p:nvPr/>
        </p:nvCxnSpPr>
        <p:spPr>
          <a:xfrm>
            <a:off x="3411412" y="4290418"/>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26A1D8F5-74B4-1F4F-9972-38993664B9D5}"/>
              </a:ext>
            </a:extLst>
          </p:cNvPr>
          <p:cNvCxnSpPr>
            <a:cxnSpLocks/>
          </p:cNvCxnSpPr>
          <p:nvPr/>
        </p:nvCxnSpPr>
        <p:spPr>
          <a:xfrm>
            <a:off x="3411412" y="5539545"/>
            <a:ext cx="0" cy="1193375"/>
          </a:xfrm>
          <a:prstGeom prst="line">
            <a:avLst/>
          </a:prstGeom>
          <a:ln w="38100">
            <a:solidFill>
              <a:srgbClr val="0432FF"/>
            </a:solidFill>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809CF05D-8EBB-AD4F-A861-BF58FEBA47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57042">
            <a:off x="538031" y="1507957"/>
            <a:ext cx="1635449" cy="182176"/>
          </a:xfrm>
          <a:prstGeom prst="rect">
            <a:avLst/>
          </a:prstGeom>
        </p:spPr>
      </p:pic>
    </p:spTree>
    <p:extLst>
      <p:ext uri="{BB962C8B-B14F-4D97-AF65-F5344CB8AC3E}">
        <p14:creationId xmlns:p14="http://schemas.microsoft.com/office/powerpoint/2010/main" val="374396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1"/>
            <a:ext cx="9144000" cy="6858000"/>
          </a:xfrm>
          <a:prstGeom prst="rect">
            <a:avLst/>
          </a:prstGeom>
        </p:spPr>
      </p:pic>
      <p:cxnSp>
        <p:nvCxnSpPr>
          <p:cNvPr id="3" name="直線矢印コネクタ 2"/>
          <p:cNvCxnSpPr>
            <a:cxnSpLocks/>
          </p:cNvCxnSpPr>
          <p:nvPr/>
        </p:nvCxnSpPr>
        <p:spPr>
          <a:xfrm>
            <a:off x="1878174" y="3505200"/>
            <a:ext cx="1914534" cy="546503"/>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2045747" y="2411144"/>
            <a:ext cx="898200" cy="264701"/>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5" name="円弧 4"/>
          <p:cNvSpPr/>
          <p:nvPr/>
        </p:nvSpPr>
        <p:spPr>
          <a:xfrm>
            <a:off x="2168076" y="2246659"/>
            <a:ext cx="176051" cy="285426"/>
          </a:xfrm>
          <a:prstGeom prst="arc">
            <a:avLst>
              <a:gd name="adj1" fmla="val 16200000"/>
              <a:gd name="adj2" fmla="val 3050385"/>
            </a:avLst>
          </a:pr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Hiragino Maru Gothic ProN W4" panose="020F0400000000000000" pitchFamily="34" charset="-128"/>
              <a:ea typeface="Hiragino Maru Gothic ProN W4" panose="020F0400000000000000" pitchFamily="34" charset="-128"/>
            </a:endParaRPr>
          </a:p>
        </p:txBody>
      </p:sp>
      <p:cxnSp>
        <p:nvCxnSpPr>
          <p:cNvPr id="6" name="直線矢印コネクタ 5"/>
          <p:cNvCxnSpPr/>
          <p:nvPr/>
        </p:nvCxnSpPr>
        <p:spPr>
          <a:xfrm>
            <a:off x="1878174" y="2608287"/>
            <a:ext cx="0" cy="820713"/>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a:cxnSpLocks/>
          </p:cNvCxnSpPr>
          <p:nvPr/>
        </p:nvCxnSpPr>
        <p:spPr>
          <a:xfrm>
            <a:off x="5939443" y="3331029"/>
            <a:ext cx="0" cy="1601796"/>
          </a:xfrm>
          <a:prstGeom prst="straightConnector1">
            <a:avLst/>
          </a:prstGeom>
          <a:ln w="28575">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3792708" y="2104679"/>
            <a:ext cx="1" cy="2712558"/>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583938" y="2853641"/>
            <a:ext cx="843501" cy="307777"/>
          </a:xfrm>
          <a:prstGeom prst="rect">
            <a:avLst/>
          </a:prstGeom>
          <a:solidFill>
            <a:srgbClr val="000000">
              <a:alpha val="50196"/>
            </a:srgbClr>
          </a:solidFill>
        </p:spPr>
        <p:txBody>
          <a:bodyPr wrap="none" rtlCol="0">
            <a:spAutoFit/>
          </a:bodyPr>
          <a:lstStyle/>
          <a:p>
            <a:r>
              <a:rPr lang="en-US" altLang="ja-JP" sz="1400" dirty="0" err="1">
                <a:solidFill>
                  <a:schemeClr val="bg1"/>
                </a:solidFill>
                <a:latin typeface="Hiragino Maru Gothic ProN W4" panose="020F0400000000000000" pitchFamily="34" charset="-128"/>
                <a:ea typeface="Hiragino Maru Gothic ProN W4" panose="020F0400000000000000" pitchFamily="34" charset="-128"/>
                <a:cs typeface="Chalkboard" charset="0"/>
              </a:rPr>
              <a:t>ø</a:t>
            </a:r>
            <a:r>
              <a:rPr lang="en-US" altLang="ja-JP" sz="1400" dirty="0">
                <a:solidFill>
                  <a:schemeClr val="bg1"/>
                </a:solidFill>
                <a:latin typeface="Hiragino Maru Gothic ProN W4" panose="020F0400000000000000" pitchFamily="34" charset="-128"/>
                <a:ea typeface="Hiragino Maru Gothic ProN W4" panose="020F0400000000000000" pitchFamily="34" charset="-128"/>
                <a:cs typeface="Chalkboard" charset="0"/>
              </a:rPr>
              <a:t> 8 mm</a:t>
            </a:r>
            <a:endParaRPr kumimoji="1" lang="ja-JP" altLang="en-US" sz="1400" dirty="0">
              <a:solidFill>
                <a:schemeClr val="bg1"/>
              </a:solidFill>
              <a:latin typeface="Hiragino Maru Gothic ProN W4" panose="020F0400000000000000" pitchFamily="34" charset="-128"/>
              <a:ea typeface="Hiragino Maru Gothic ProN W4" panose="020F0400000000000000" pitchFamily="34" charset="-128"/>
              <a:cs typeface="Chalkboard" charset="0"/>
            </a:endParaRPr>
          </a:p>
        </p:txBody>
      </p:sp>
      <p:sp>
        <p:nvSpPr>
          <p:cNvPr id="10" name="テキスト ボックス 9"/>
          <p:cNvSpPr txBox="1"/>
          <p:nvPr/>
        </p:nvSpPr>
        <p:spPr>
          <a:xfrm>
            <a:off x="2113444" y="3962737"/>
            <a:ext cx="792205" cy="307777"/>
          </a:xfrm>
          <a:prstGeom prst="rect">
            <a:avLst/>
          </a:prstGeom>
          <a:solidFill>
            <a:srgbClr val="000000">
              <a:alpha val="50196"/>
            </a:srgbClr>
          </a:solidFill>
        </p:spPr>
        <p:txBody>
          <a:bodyPr wrap="none" rtlCol="0">
            <a:spAutoFit/>
          </a:bodyPr>
          <a:lstStyle/>
          <a:p>
            <a:r>
              <a:rPr lang="en-US" altLang="ja-JP" sz="1400" dirty="0">
                <a:solidFill>
                  <a:schemeClr val="bg1"/>
                </a:solidFill>
                <a:latin typeface="Hiragino Maru Gothic ProN W4" panose="020F0400000000000000" pitchFamily="34" charset="-128"/>
                <a:ea typeface="Hiragino Maru Gothic ProN W4" panose="020F0400000000000000" pitchFamily="34" charset="-128"/>
                <a:cs typeface="Chalkboard" charset="0"/>
              </a:rPr>
              <a:t>18 mm</a:t>
            </a:r>
            <a:endParaRPr kumimoji="1" lang="ja-JP" altLang="en-US" sz="1400" dirty="0">
              <a:solidFill>
                <a:schemeClr val="bg1"/>
              </a:solidFill>
              <a:latin typeface="Hiragino Maru Gothic ProN W4" panose="020F0400000000000000" pitchFamily="34" charset="-128"/>
              <a:ea typeface="Hiragino Maru Gothic ProN W4" panose="020F0400000000000000" pitchFamily="34" charset="-128"/>
              <a:cs typeface="Chalkboard" charset="0"/>
            </a:endParaRPr>
          </a:p>
        </p:txBody>
      </p:sp>
      <p:sp>
        <p:nvSpPr>
          <p:cNvPr id="11" name="テキスト ボックス 10"/>
          <p:cNvSpPr txBox="1"/>
          <p:nvPr/>
        </p:nvSpPr>
        <p:spPr>
          <a:xfrm>
            <a:off x="6095992" y="4180912"/>
            <a:ext cx="1183337" cy="369332"/>
          </a:xfrm>
          <a:prstGeom prst="rect">
            <a:avLst/>
          </a:prstGeom>
          <a:solidFill>
            <a:srgbClr val="000000">
              <a:alpha val="50196"/>
            </a:srgbClr>
          </a:solidFill>
        </p:spPr>
        <p:txBody>
          <a:bodyPr wrap="none" rtlCol="0">
            <a:spAutoFit/>
          </a:bodyPr>
          <a:lstStyle/>
          <a:p>
            <a:r>
              <a:rPr lang="en-US" altLang="ja-JP" dirty="0" err="1">
                <a:solidFill>
                  <a:schemeClr val="bg1"/>
                </a:solidFill>
                <a:latin typeface="Hiragino Maru Gothic ProN W4" panose="020F0400000000000000" pitchFamily="34" charset="-128"/>
                <a:ea typeface="Hiragino Maru Gothic ProN W4" panose="020F0400000000000000" pitchFamily="34" charset="-128"/>
                <a:cs typeface="Chalkboard" charset="0"/>
              </a:rPr>
              <a:t>ø</a:t>
            </a:r>
            <a:r>
              <a:rPr lang="en-US" altLang="ja-JP" dirty="0">
                <a:solidFill>
                  <a:schemeClr val="bg1"/>
                </a:solidFill>
                <a:latin typeface="Hiragino Maru Gothic ProN W4" panose="020F0400000000000000" pitchFamily="34" charset="-128"/>
                <a:ea typeface="Hiragino Maru Gothic ProN W4" panose="020F0400000000000000" pitchFamily="34" charset="-128"/>
                <a:cs typeface="Chalkboard" charset="0"/>
              </a:rPr>
              <a:t> 16 mm</a:t>
            </a:r>
            <a:endParaRPr kumimoji="1" lang="ja-JP" altLang="en-US" dirty="0">
              <a:solidFill>
                <a:schemeClr val="bg1"/>
              </a:solidFill>
              <a:latin typeface="Hiragino Maru Gothic ProN W4" panose="020F0400000000000000" pitchFamily="34" charset="-128"/>
              <a:ea typeface="Hiragino Maru Gothic ProN W4" panose="020F0400000000000000" pitchFamily="34" charset="-128"/>
              <a:cs typeface="Chalkboard" charset="0"/>
            </a:endParaRPr>
          </a:p>
        </p:txBody>
      </p:sp>
      <p:sp>
        <p:nvSpPr>
          <p:cNvPr id="12" name="テキスト ボックス 11"/>
          <p:cNvSpPr txBox="1"/>
          <p:nvPr/>
        </p:nvSpPr>
        <p:spPr>
          <a:xfrm>
            <a:off x="1354902" y="1382536"/>
            <a:ext cx="1082348" cy="307777"/>
          </a:xfrm>
          <a:prstGeom prst="rect">
            <a:avLst/>
          </a:prstGeom>
          <a:solidFill>
            <a:srgbClr val="000000">
              <a:alpha val="50196"/>
            </a:srgbClr>
          </a:solidFill>
        </p:spPr>
        <p:txBody>
          <a:bodyPr wrap="none" rtlCol="0">
            <a:spAutoFit/>
          </a:bodyPr>
          <a:lstStyle/>
          <a:p>
            <a:r>
              <a:rPr lang="ja-JP" altLang="en-US" sz="1400" dirty="0">
                <a:solidFill>
                  <a:schemeClr val="bg1"/>
                </a:solidFill>
                <a:latin typeface="Hiragino Maru Gothic ProN W4" charset="-128"/>
                <a:ea typeface="Hiragino Maru Gothic ProN W4" charset="-128"/>
                <a:cs typeface="Hiragino Maru Gothic ProN W4" charset="-128"/>
              </a:rPr>
              <a:t>ウェネルト</a:t>
            </a:r>
            <a:endParaRPr kumimoji="1" lang="ja-JP" altLang="en-US" sz="1400" dirty="0">
              <a:solidFill>
                <a:schemeClr val="bg1"/>
              </a:solidFill>
              <a:latin typeface="Hiragino Maru Gothic ProN W4" charset="-128"/>
              <a:ea typeface="Hiragino Maru Gothic ProN W4" charset="-128"/>
              <a:cs typeface="Hiragino Maru Gothic ProN W4" charset="-128"/>
            </a:endParaRPr>
          </a:p>
        </p:txBody>
      </p:sp>
      <p:sp>
        <p:nvSpPr>
          <p:cNvPr id="13" name="テキスト ボックス 12"/>
          <p:cNvSpPr txBox="1"/>
          <p:nvPr/>
        </p:nvSpPr>
        <p:spPr>
          <a:xfrm>
            <a:off x="3935104" y="2141664"/>
            <a:ext cx="902811" cy="307777"/>
          </a:xfrm>
          <a:prstGeom prst="rect">
            <a:avLst/>
          </a:prstGeom>
          <a:solidFill>
            <a:srgbClr val="000000">
              <a:alpha val="50196"/>
            </a:srgbClr>
          </a:solidFill>
        </p:spPr>
        <p:txBody>
          <a:bodyPr wrap="none" rtlCol="0">
            <a:spAutoFit/>
          </a:bodyPr>
          <a:lstStyle/>
          <a:p>
            <a:r>
              <a:rPr lang="ja-JP" altLang="en-US" sz="1400" dirty="0">
                <a:solidFill>
                  <a:schemeClr val="bg1"/>
                </a:solidFill>
                <a:latin typeface="Hiragino Maru Gothic ProN W4" charset="-128"/>
                <a:ea typeface="Hiragino Maru Gothic ProN W4" charset="-128"/>
                <a:cs typeface="Hiragino Maru Gothic ProN W4" charset="-128"/>
              </a:rPr>
              <a:t>アノード</a:t>
            </a:r>
            <a:endParaRPr kumimoji="1" lang="ja-JP" altLang="en-US" sz="1400" dirty="0">
              <a:solidFill>
                <a:schemeClr val="bg1"/>
              </a:solidFill>
              <a:latin typeface="Hiragino Maru Gothic ProN W4" charset="-128"/>
              <a:ea typeface="Hiragino Maru Gothic ProN W4" charset="-128"/>
              <a:cs typeface="Hiragino Maru Gothic ProN W4" charset="-128"/>
            </a:endParaRPr>
          </a:p>
        </p:txBody>
      </p:sp>
      <p:sp>
        <p:nvSpPr>
          <p:cNvPr id="14" name="テキスト ボックス 13"/>
          <p:cNvSpPr txBox="1"/>
          <p:nvPr/>
        </p:nvSpPr>
        <p:spPr>
          <a:xfrm>
            <a:off x="2513914" y="2104679"/>
            <a:ext cx="679994" cy="307777"/>
          </a:xfrm>
          <a:prstGeom prst="rect">
            <a:avLst/>
          </a:prstGeom>
          <a:solidFill>
            <a:srgbClr val="000000">
              <a:alpha val="50196"/>
            </a:srgbClr>
          </a:solidFill>
        </p:spPr>
        <p:txBody>
          <a:bodyPr wrap="none" rtlCol="0">
            <a:spAutoFit/>
          </a:bodyPr>
          <a:lstStyle/>
          <a:p>
            <a:r>
              <a:rPr kumimoji="1" lang="en-US" altLang="ja-JP" sz="1400" dirty="0">
                <a:solidFill>
                  <a:schemeClr val="bg1"/>
                </a:solidFill>
                <a:latin typeface="Hiragino Maru Gothic ProN W4" panose="020F0400000000000000" pitchFamily="34" charset="-128"/>
                <a:ea typeface="Hiragino Maru Gothic ProN W4" panose="020F0400000000000000" pitchFamily="34" charset="-128"/>
                <a:cs typeface="Chalkboard" charset="0"/>
              </a:rPr>
              <a:t>52.5˚</a:t>
            </a:r>
            <a:endParaRPr kumimoji="1" lang="ja-JP" altLang="en-US" sz="1400" dirty="0">
              <a:solidFill>
                <a:schemeClr val="bg1"/>
              </a:solidFill>
              <a:latin typeface="Hiragino Maru Gothic ProN W4" panose="020F0400000000000000" pitchFamily="34" charset="-128"/>
              <a:ea typeface="Hiragino Maru Gothic ProN W4" panose="020F0400000000000000" pitchFamily="34" charset="-128"/>
              <a:cs typeface="Chalkboard" charset="0"/>
            </a:endParaRPr>
          </a:p>
        </p:txBody>
      </p:sp>
      <p:sp>
        <p:nvSpPr>
          <p:cNvPr id="22" name="テキスト ボックス 21"/>
          <p:cNvSpPr txBox="1"/>
          <p:nvPr/>
        </p:nvSpPr>
        <p:spPr>
          <a:xfrm>
            <a:off x="415938" y="2336533"/>
            <a:ext cx="902811" cy="307777"/>
          </a:xfrm>
          <a:prstGeom prst="rect">
            <a:avLst/>
          </a:prstGeom>
          <a:solidFill>
            <a:srgbClr val="000000">
              <a:alpha val="50196"/>
            </a:srgbClr>
          </a:solidFill>
        </p:spPr>
        <p:txBody>
          <a:bodyPr wrap="none" rtlCol="0">
            <a:spAutoFit/>
          </a:bodyPr>
          <a:lstStyle/>
          <a:p>
            <a:r>
              <a:rPr lang="ja-JP" altLang="en-US" sz="1400" dirty="0">
                <a:solidFill>
                  <a:schemeClr val="bg1"/>
                </a:solidFill>
                <a:latin typeface="Hiragino Maru Gothic ProN W4" panose="020F0400000000000000" pitchFamily="34" charset="-128"/>
                <a:ea typeface="Hiragino Maru Gothic ProN W4" panose="020F0400000000000000" pitchFamily="34" charset="-128"/>
                <a:cs typeface="Hiragino Maru Gothic ProN W4" charset="-128"/>
              </a:rPr>
              <a:t>カソード</a:t>
            </a:r>
            <a:endParaRPr kumimoji="1" lang="ja-JP" altLang="en-US" sz="1400" dirty="0">
              <a:solidFill>
                <a:schemeClr val="bg1"/>
              </a:solidFill>
              <a:latin typeface="Hiragino Maru Gothic ProN W4" panose="020F0400000000000000" pitchFamily="34" charset="-128"/>
              <a:ea typeface="Hiragino Maru Gothic ProN W4" panose="020F0400000000000000" pitchFamily="34" charset="-128"/>
              <a:cs typeface="Hiragino Maru Gothic ProN W4" charset="-128"/>
            </a:endParaRPr>
          </a:p>
        </p:txBody>
      </p:sp>
      <p:sp>
        <p:nvSpPr>
          <p:cNvPr id="17" name="正方形/長方形 16">
            <a:extLst>
              <a:ext uri="{FF2B5EF4-FFF2-40B4-BE49-F238E27FC236}">
                <a16:creationId xmlns:a16="http://schemas.microsoft.com/office/drawing/2014/main" id="{01A1C15B-2BAA-314C-AD77-BFD883C86EFE}"/>
              </a:ext>
            </a:extLst>
          </p:cNvPr>
          <p:cNvSpPr/>
          <p:nvPr/>
        </p:nvSpPr>
        <p:spPr>
          <a:xfrm>
            <a:off x="129888" y="5078344"/>
            <a:ext cx="7707825" cy="1669368"/>
          </a:xfrm>
          <a:prstGeom prst="rect">
            <a:avLst/>
          </a:prstGeom>
          <a:solidFill>
            <a:srgbClr val="FFFFFF">
              <a:alpha val="80000"/>
            </a:srgbClr>
          </a:solidFill>
          <a:ln>
            <a:noFill/>
          </a:ln>
        </p:spPr>
        <p:txBody>
          <a:bodyPr wrap="square">
            <a:spAutoFit/>
          </a:bodyPr>
          <a:lstStyle/>
          <a:p>
            <a:pPr marL="223838" indent="-223838">
              <a:lnSpc>
                <a:spcPct val="150000"/>
              </a:lnSpc>
            </a:pPr>
            <a:r>
              <a:rPr lang="en-US" altLang="ja-JP" sz="1400" dirty="0">
                <a:latin typeface="ヒラギノ丸ゴ ProN W4"/>
                <a:ea typeface="ヒラギノ丸ゴ ProN W4"/>
                <a:cs typeface="ヒラギノ丸ゴ ProN W4"/>
              </a:rPr>
              <a:t>CST</a:t>
            </a:r>
            <a:r>
              <a:rPr lang="ja-JP" altLang="en-US" sz="1400">
                <a:latin typeface="ヒラギノ丸ゴ ProN W4"/>
                <a:ea typeface="ヒラギノ丸ゴ ProN W4"/>
                <a:cs typeface="ヒラギノ丸ゴ ProN W4"/>
              </a:rPr>
              <a:t>による粒子トラッキング計算</a:t>
            </a:r>
            <a:endParaRPr lang="en-US" altLang="ja-JP" sz="1400" dirty="0">
              <a:latin typeface="ヒラギノ丸ゴ ProN W4"/>
              <a:ea typeface="ヒラギノ丸ゴ ProN W4"/>
              <a:cs typeface="ヒラギノ丸ゴ ProN W4"/>
            </a:endParaRPr>
          </a:p>
          <a:p>
            <a:pPr marL="223838" indent="-223838">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Y-845</a:t>
            </a:r>
            <a:r>
              <a:rPr lang="ja-JP" altLang="en-US" sz="1400">
                <a:latin typeface="ヒラギノ丸ゴ ProN W4"/>
                <a:ea typeface="ヒラギノ丸ゴ ProN W4"/>
                <a:cs typeface="ヒラギノ丸ゴ ProN W4"/>
              </a:rPr>
              <a:t>グリッドメッシュなど、幾何学的構造を反映</a:t>
            </a:r>
            <a:endParaRPr lang="en-US" altLang="ja-JP" sz="1400" dirty="0">
              <a:latin typeface="ヒラギノ丸ゴ ProN W4"/>
              <a:ea typeface="ヒラギノ丸ゴ ProN W4"/>
              <a:cs typeface="ヒラギノ丸ゴ ProN W4"/>
            </a:endParaRPr>
          </a:p>
          <a:p>
            <a:pPr marL="223838" indent="-223838">
              <a:lnSpc>
                <a:spcPct val="150000"/>
              </a:lnSpc>
            </a:pP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電極形状・配置最適化</a:t>
            </a:r>
            <a:endParaRPr lang="en-US" altLang="ja-JP" sz="1400" dirty="0">
              <a:latin typeface="ヒラギノ丸ゴ ProN W4"/>
              <a:ea typeface="ヒラギノ丸ゴ ProN W4"/>
              <a:cs typeface="ヒラギノ丸ゴ ProN W4"/>
            </a:endParaRPr>
          </a:p>
          <a:p>
            <a:pPr marL="223838" indent="-223838">
              <a:lnSpc>
                <a:spcPct val="150000"/>
              </a:lnSpc>
            </a:pPr>
            <a:r>
              <a:rPr lang="en-US" altLang="ja-JP" sz="1400" dirty="0">
                <a:latin typeface="ヒラギノ丸ゴ ProN W4"/>
                <a:ea typeface="ヒラギノ丸ゴ ProN W4"/>
                <a:cs typeface="ヒラギノ丸ゴ ProN W4"/>
              </a:rPr>
              <a:t>※	</a:t>
            </a:r>
            <a:r>
              <a:rPr lang="ja-JP" altLang="en-US" sz="1400">
                <a:latin typeface="ヒラギノ丸ゴ ProN W4"/>
                <a:ea typeface="ヒラギノ丸ゴ ProN W4"/>
                <a:cs typeface="ヒラギノ丸ゴ ProN W4"/>
              </a:rPr>
              <a:t>アノード・カソード間の電圧を</a:t>
            </a:r>
            <a:r>
              <a:rPr lang="en-US" altLang="ja-JP" sz="1400" dirty="0">
                <a:latin typeface="ヒラギノ丸ゴ ProN W4"/>
                <a:ea typeface="ヒラギノ丸ゴ ProN W4"/>
                <a:cs typeface="ヒラギノ丸ゴ ProN W4"/>
              </a:rPr>
              <a:t>50 kV</a:t>
            </a:r>
            <a:r>
              <a:rPr lang="ja-JP" altLang="en-US" sz="1400">
                <a:latin typeface="ヒラギノ丸ゴ ProN W4"/>
                <a:ea typeface="ヒラギノ丸ゴ ProN W4"/>
                <a:cs typeface="ヒラギノ丸ゴ ProN W4"/>
              </a:rPr>
              <a:t>まで下げることで、「グリッドの透明化」が実現するグリッド・カソード間電圧も引き下げられる。➡︎ 高速パルサーの低電圧化</a:t>
            </a:r>
            <a:endParaRPr lang="en-US" altLang="ja-JP" sz="1400" dirty="0">
              <a:latin typeface="ヒラギノ丸ゴ ProN W4"/>
              <a:ea typeface="ヒラギノ丸ゴ ProN W4"/>
              <a:cs typeface="ヒラギノ丸ゴ ProN W4"/>
            </a:endParaRPr>
          </a:p>
        </p:txBody>
      </p:sp>
      <p:sp>
        <p:nvSpPr>
          <p:cNvPr id="18" name="正方形/長方形 17">
            <a:extLst>
              <a:ext uri="{FF2B5EF4-FFF2-40B4-BE49-F238E27FC236}">
                <a16:creationId xmlns:a16="http://schemas.microsoft.com/office/drawing/2014/main" id="{8E88DA4E-1ED9-1B4B-ADE8-F001F1652C93}"/>
              </a:ext>
            </a:extLst>
          </p:cNvPr>
          <p:cNvSpPr/>
          <p:nvPr/>
        </p:nvSpPr>
        <p:spPr>
          <a:xfrm>
            <a:off x="5284719" y="758477"/>
            <a:ext cx="3607078" cy="1346202"/>
          </a:xfrm>
          <a:prstGeom prst="rect">
            <a:avLst/>
          </a:prstGeom>
          <a:solidFill>
            <a:srgbClr val="FFFFFF">
              <a:alpha val="80000"/>
            </a:srgbClr>
          </a:solidFill>
          <a:ln>
            <a:noFill/>
          </a:ln>
        </p:spPr>
        <p:txBody>
          <a:bodyPr wrap="none">
            <a:spAutoFit/>
          </a:bodyPr>
          <a:lstStyle/>
          <a:p>
            <a:pPr>
              <a:lnSpc>
                <a:spcPct val="150000"/>
              </a:lnSpc>
            </a:pPr>
            <a:r>
              <a:rPr lang="ja-JP" altLang="en-US" sz="1400">
                <a:latin typeface="ヒラギノ丸ゴ ProN W4"/>
                <a:ea typeface="ヒラギノ丸ゴ ProN W4"/>
                <a:cs typeface="ヒラギノ丸ゴ ProN W4"/>
              </a:rPr>
              <a:t>目標ビームパラメータ</a:t>
            </a:r>
            <a:endParaRPr lang="en-US" altLang="ja-JP" sz="1400" dirty="0">
              <a:latin typeface="ヒラギノ丸ゴ ProN W4"/>
              <a:ea typeface="ヒラギノ丸ゴ ProN W4"/>
              <a:cs typeface="ヒラギノ丸ゴ ProN W4"/>
            </a:endParaRPr>
          </a:p>
          <a:p>
            <a:pPr>
              <a:lnSpc>
                <a:spcPct val="150000"/>
              </a:lnSpc>
            </a:pPr>
            <a:r>
              <a:rPr lang="ja-JP" altLang="en-US" sz="1400">
                <a:latin typeface="ヒラギノ丸ゴ ProN W4"/>
                <a:ea typeface="ヒラギノ丸ゴ ProN W4"/>
                <a:cs typeface="ヒラギノ丸ゴ ProN W4"/>
              </a:rPr>
              <a:t>・ビーム電荷量：</a:t>
            </a:r>
            <a:r>
              <a:rPr lang="en-US" altLang="ja-JP" sz="1400" dirty="0">
                <a:latin typeface="ヒラギノ丸ゴ ProN W4"/>
                <a:ea typeface="ヒラギノ丸ゴ ProN W4"/>
                <a:cs typeface="ヒラギノ丸ゴ ProN W4"/>
              </a:rPr>
              <a:t>1 </a:t>
            </a:r>
            <a:r>
              <a:rPr lang="en-US" altLang="ja-JP" sz="1400" dirty="0" err="1">
                <a:latin typeface="ヒラギノ丸ゴ ProN W4"/>
                <a:ea typeface="ヒラギノ丸ゴ ProN W4"/>
                <a:cs typeface="ヒラギノ丸ゴ ProN W4"/>
              </a:rPr>
              <a:t>nC</a:t>
            </a:r>
            <a:r>
              <a:rPr lang="ja-JP" altLang="en-US" sz="1400">
                <a:latin typeface="ヒラギノ丸ゴ ProN W4"/>
                <a:ea typeface="ヒラギノ丸ゴ ProN W4"/>
                <a:cs typeface="ヒラギノ丸ゴ ProN W4"/>
              </a:rPr>
              <a:t>（</a:t>
            </a:r>
            <a:r>
              <a:rPr lang="en-US" altLang="ja-JP" sz="1400" dirty="0">
                <a:latin typeface="ヒラギノ丸ゴ ProN W4"/>
                <a:ea typeface="ヒラギノ丸ゴ ProN W4"/>
                <a:cs typeface="ヒラギノ丸ゴ ProN W4"/>
              </a:rPr>
              <a:t>1.7 A / 0.6 ns</a:t>
            </a:r>
            <a:r>
              <a:rPr lang="ja-JP" altLang="en-US" sz="1400">
                <a:latin typeface="ヒラギノ丸ゴ ProN W4"/>
                <a:ea typeface="ヒラギノ丸ゴ ProN W4"/>
                <a:cs typeface="ヒラギノ丸ゴ ProN W4"/>
              </a:rPr>
              <a:t>）</a:t>
            </a:r>
            <a:endParaRPr lang="en-US" altLang="ja-JP" sz="1400" dirty="0">
              <a:latin typeface="ヒラギノ丸ゴ ProN W4"/>
              <a:ea typeface="ヒラギノ丸ゴ ProN W4"/>
              <a:cs typeface="ヒラギノ丸ゴ ProN W4"/>
            </a:endParaRPr>
          </a:p>
          <a:p>
            <a:pPr>
              <a:lnSpc>
                <a:spcPct val="150000"/>
              </a:lnSpc>
            </a:pPr>
            <a:r>
              <a:rPr lang="ja-JP" altLang="en-US" sz="1400">
                <a:latin typeface="ヒラギノ丸ゴ ProN W4"/>
                <a:ea typeface="ヒラギノ丸ゴ ProN W4"/>
                <a:cs typeface="ヒラギノ丸ゴ ProN W4"/>
              </a:rPr>
              <a:t>・ビームサイズ：</a:t>
            </a:r>
            <a:r>
              <a:rPr lang="en-US" altLang="ja-JP" sz="1400" dirty="0">
                <a:latin typeface="ヒラギノ丸ゴ ProN W4"/>
                <a:ea typeface="ヒラギノ丸ゴ ProN W4"/>
                <a:cs typeface="ヒラギノ丸ゴ ProN W4"/>
              </a:rPr>
              <a:t>~ 5 mm</a:t>
            </a:r>
          </a:p>
          <a:p>
            <a:pPr>
              <a:lnSpc>
                <a:spcPct val="150000"/>
              </a:lnSpc>
            </a:pPr>
            <a:r>
              <a:rPr lang="ja-JP" altLang="en-US" sz="1400">
                <a:latin typeface="ヒラギノ丸ゴ ProN W4"/>
                <a:ea typeface="ヒラギノ丸ゴ ProN W4"/>
                <a:cs typeface="ヒラギノ丸ゴ ProN W4"/>
              </a:rPr>
              <a:t>・規格化エミッタンス ：</a:t>
            </a:r>
            <a:r>
              <a:rPr lang="en-US" altLang="ja-JP" sz="1400" dirty="0">
                <a:latin typeface="ヒラギノ丸ゴ ProN W4"/>
                <a:ea typeface="ヒラギノ丸ゴ ProN W4"/>
                <a:cs typeface="ヒラギノ丸ゴ ProN W4"/>
              </a:rPr>
              <a:t>&lt; 2 mm </a:t>
            </a:r>
            <a:r>
              <a:rPr lang="en-US" altLang="ja-JP" sz="1400" dirty="0" err="1">
                <a:latin typeface="ヒラギノ丸ゴ ProN W4"/>
                <a:ea typeface="ヒラギノ丸ゴ ProN W4"/>
                <a:cs typeface="ヒラギノ丸ゴ ProN W4"/>
              </a:rPr>
              <a:t>mrad</a:t>
            </a:r>
            <a:endParaRPr lang="en-US" altLang="ja-JP" sz="1400" dirty="0">
              <a:latin typeface="ヒラギノ丸ゴ ProN W4"/>
              <a:ea typeface="ヒラギノ丸ゴ ProN W4"/>
              <a:cs typeface="ヒラギノ丸ゴ ProN W4"/>
            </a:endParaRPr>
          </a:p>
        </p:txBody>
      </p:sp>
      <p:sp>
        <p:nvSpPr>
          <p:cNvPr id="19" name="正方形/長方形 18">
            <a:extLst>
              <a:ext uri="{FF2B5EF4-FFF2-40B4-BE49-F238E27FC236}">
                <a16:creationId xmlns:a16="http://schemas.microsoft.com/office/drawing/2014/main" id="{48E89A30-7569-CB40-8F20-476FF8DC35FF}"/>
              </a:ext>
            </a:extLst>
          </p:cNvPr>
          <p:cNvSpPr/>
          <p:nvPr/>
        </p:nvSpPr>
        <p:spPr>
          <a:xfrm>
            <a:off x="192833" y="121305"/>
            <a:ext cx="5030544" cy="400110"/>
          </a:xfrm>
          <a:prstGeom prst="rect">
            <a:avLst/>
          </a:prstGeom>
          <a:solidFill>
            <a:schemeClr val="tx1">
              <a:alpha val="50000"/>
            </a:schemeClr>
          </a:solidFill>
          <a:ln>
            <a:noFill/>
          </a:ln>
        </p:spPr>
        <p:txBody>
          <a:bodyPr wrap="none">
            <a:spAutoFit/>
          </a:bodyPr>
          <a:lstStyle/>
          <a:p>
            <a:r>
              <a:rPr lang="en-US" altLang="ja-JP" sz="2000" dirty="0">
                <a:solidFill>
                  <a:schemeClr val="bg1"/>
                </a:solidFill>
                <a:latin typeface="ヒラギノ丸ゴ ProN W4"/>
                <a:ea typeface="ヒラギノ丸ゴ ProN W4"/>
                <a:cs typeface="ヒラギノ丸ゴ ProN W4"/>
              </a:rPr>
              <a:t>50</a:t>
            </a:r>
            <a:r>
              <a:rPr lang="ja-JP" altLang="en-US" sz="2000">
                <a:solidFill>
                  <a:schemeClr val="bg1"/>
                </a:solidFill>
                <a:latin typeface="ヒラギノ丸ゴ ProN W4"/>
                <a:ea typeface="ヒラギノ丸ゴ ProN W4"/>
                <a:cs typeface="ヒラギノ丸ゴ ProN W4"/>
              </a:rPr>
              <a:t> </a:t>
            </a:r>
            <a:r>
              <a:rPr lang="en-US" altLang="ja-JP" sz="2000" dirty="0">
                <a:solidFill>
                  <a:schemeClr val="bg1"/>
                </a:solidFill>
                <a:latin typeface="ヒラギノ丸ゴ ProN W4"/>
                <a:ea typeface="ヒラギノ丸ゴ ProN W4"/>
                <a:cs typeface="ヒラギノ丸ゴ ProN W4"/>
              </a:rPr>
              <a:t>kV</a:t>
            </a:r>
            <a:r>
              <a:rPr lang="ja-JP" altLang="en-US" sz="2000" dirty="0">
                <a:solidFill>
                  <a:schemeClr val="bg1"/>
                </a:solidFill>
                <a:latin typeface="ヒラギノ丸ゴ ProN W4"/>
                <a:ea typeface="ヒラギノ丸ゴ ProN W4"/>
                <a:cs typeface="ヒラギノ丸ゴ ProN W4"/>
              </a:rPr>
              <a:t>電子銃の</a:t>
            </a:r>
            <a:r>
              <a:rPr lang="en-US" altLang="en-US" sz="2000" dirty="0" err="1">
                <a:solidFill>
                  <a:schemeClr val="bg1"/>
                </a:solidFill>
                <a:latin typeface="ヒラギノ丸ゴ ProN W4"/>
                <a:ea typeface="ヒラギノ丸ゴ ProN W4"/>
                <a:cs typeface="ヒラギノ丸ゴ ProN W4"/>
              </a:rPr>
              <a:t>電極</a:t>
            </a:r>
            <a:r>
              <a:rPr lang="ja-JP" altLang="en-US" sz="2000">
                <a:solidFill>
                  <a:schemeClr val="bg1"/>
                </a:solidFill>
                <a:latin typeface="ヒラギノ丸ゴ ProN W4"/>
                <a:ea typeface="ヒラギノ丸ゴ ProN W4"/>
                <a:cs typeface="ヒラギノ丸ゴ ProN W4"/>
              </a:rPr>
              <a:t>形状断面・</a:t>
            </a:r>
            <a:r>
              <a:rPr lang="en-US" altLang="en-US" sz="2000" dirty="0" err="1">
                <a:solidFill>
                  <a:schemeClr val="bg1"/>
                </a:solidFill>
                <a:latin typeface="ヒラギノ丸ゴ ProN W4"/>
                <a:ea typeface="ヒラギノ丸ゴ ProN W4"/>
                <a:cs typeface="ヒラギノ丸ゴ ProN W4"/>
              </a:rPr>
              <a:t>配置</a:t>
            </a:r>
            <a:r>
              <a:rPr lang="en-US" altLang="en-US" sz="2000" dirty="0">
                <a:solidFill>
                  <a:schemeClr val="bg1"/>
                </a:solidFill>
                <a:latin typeface="ヒラギノ丸ゴ ProN W4"/>
                <a:ea typeface="ヒラギノ丸ゴ ProN W4"/>
                <a:cs typeface="ヒラギノ丸ゴ ProN W4"/>
              </a:rPr>
              <a:t>・</a:t>
            </a:r>
            <a:r>
              <a:rPr lang="ja-JP" altLang="en-US" sz="2000">
                <a:solidFill>
                  <a:schemeClr val="bg1"/>
                </a:solidFill>
                <a:latin typeface="ヒラギノ丸ゴ ProN W4"/>
                <a:ea typeface="ヒラギノ丸ゴ ProN W4"/>
                <a:cs typeface="ヒラギノ丸ゴ ProN W4"/>
              </a:rPr>
              <a:t>形状</a:t>
            </a:r>
            <a:endParaRPr lang="en-US" altLang="ja-JP" sz="2000" dirty="0">
              <a:solidFill>
                <a:schemeClr val="bg1"/>
              </a:solidFill>
              <a:latin typeface="ヒラギノ丸ゴ ProN W4"/>
              <a:ea typeface="ヒラギノ丸ゴ ProN W4"/>
              <a:cs typeface="ヒラギノ丸ゴ ProN W4"/>
            </a:endParaRPr>
          </a:p>
        </p:txBody>
      </p:sp>
    </p:spTree>
    <p:extLst>
      <p:ext uri="{BB962C8B-B14F-4D97-AF65-F5344CB8AC3E}">
        <p14:creationId xmlns:p14="http://schemas.microsoft.com/office/powerpoint/2010/main" val="4575533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14824</TotalTime>
  <Words>4605</Words>
  <Application>Microsoft Macintosh PowerPoint</Application>
  <PresentationFormat>画面に合わせる (4:3)</PresentationFormat>
  <Paragraphs>761</Paragraphs>
  <Slides>54</Slides>
  <Notes>5</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54</vt:i4>
      </vt:variant>
    </vt:vector>
  </HeadingPairs>
  <TitlesOfParts>
    <vt:vector size="68" baseType="lpstr">
      <vt:lpstr>Hiragino Maru Gothic ProN W4</vt:lpstr>
      <vt:lpstr>ヒラギノ丸ゴ ProN W4</vt:lpstr>
      <vt:lpstr>游ゴシック</vt:lpstr>
      <vt:lpstr>游ゴシック Light</vt:lpstr>
      <vt:lpstr>Arial</vt:lpstr>
      <vt:lpstr>Calibri</vt:lpstr>
      <vt:lpstr>Calibri Light</vt:lpstr>
      <vt:lpstr>Cambria Math</vt:lpstr>
      <vt:lpstr>Chalkboard</vt:lpstr>
      <vt:lpstr>Chalkboard SE</vt:lpstr>
      <vt:lpstr>Courier</vt:lpstr>
      <vt:lpstr>Symbol</vt:lpstr>
      <vt:lpstr>Times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Microsoft Office User</cp:lastModifiedBy>
  <cp:revision>416</cp:revision>
  <cp:lastPrinted>2021-07-26T08:53:48Z</cp:lastPrinted>
  <dcterms:created xsi:type="dcterms:W3CDTF">2021-07-24T05:41:32Z</dcterms:created>
  <dcterms:modified xsi:type="dcterms:W3CDTF">2021-11-03T10:55:17Z</dcterms:modified>
</cp:coreProperties>
</file>